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tags/tag7.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tags/tag8.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tags/tag9.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tags/tag10.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ags/tag11.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tags/tag12.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4.xml" ContentType="application/vnd.openxmlformats-officedocument.theme+xml"/>
  <Override PartName="/ppt/tags/tag13.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tags/tag14.xml" ContentType="application/vnd.openxmlformats-officedocument.presentationml.tags+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6.xml" ContentType="application/vnd.openxmlformats-officedocument.theme+xml"/>
  <Override PartName="/ppt/tags/tag15.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7.xml" ContentType="application/vnd.openxmlformats-officedocument.theme+xml"/>
  <Override PartName="/ppt/tags/tag16.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tags/tag17.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9.xml" ContentType="application/vnd.openxmlformats-officedocument.theme+xml"/>
  <Override PartName="/ppt/tags/tag18.xml" ContentType="application/vnd.openxmlformats-officedocument.presentationml.tags+xml"/>
  <Override PartName="/ppt/theme/theme20.xml" ContentType="application/vnd.openxmlformats-officedocument.theme+xml"/>
  <Override PartName="/ppt/theme/theme21.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notesSlides/notesSlide23.xml" ContentType="application/vnd.openxmlformats-officedocument.presentationml.notesSlide+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9.xml" ContentType="application/vnd.openxmlformats-officedocument.presentationml.notesSlide+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3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0.xml" ContentType="application/vnd.openxmlformats-officedocument.presentationml.tags+xml"/>
  <Override PartName="/ppt/tags/tag51.xml" ContentType="application/vnd.openxmlformats-officedocument.presentationml.tags+xml"/>
  <Override PartName="/ppt/notesSlides/notesSlide3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35.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56.xml" ContentType="application/vnd.openxmlformats-officedocument.presentationml.tags+xml"/>
  <Override PartName="/ppt/notesSlides/notesSlide40.xml" ContentType="application/vnd.openxmlformats-officedocument.presentationml.notesSlide+xml"/>
  <Override PartName="/ppt/tags/tag57.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58.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59.xml" ContentType="application/vnd.openxmlformats-officedocument.presentationml.tags+xml"/>
  <Override PartName="/ppt/notesSlides/notesSlide56.xml" ContentType="application/vnd.openxmlformats-officedocument.presentationml.notesSlide+xml"/>
  <Override PartName="/ppt/tags/tag60.xml" ContentType="application/vnd.openxmlformats-officedocument.presentationml.tags+xml"/>
  <Override PartName="/ppt/notesSlides/notesSlide57.xml" ContentType="application/vnd.openxmlformats-officedocument.presentationml.notesSlide+xml"/>
  <Override PartName="/ppt/tags/tag61.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60.xml" ContentType="application/vnd.openxmlformats-officedocument.presentationml.notesSlide+xml"/>
  <Override PartName="/ppt/tags/tag64.xml" ContentType="application/vnd.openxmlformats-officedocument.presentationml.tags+xml"/>
  <Override PartName="/ppt/notesSlides/notesSlide6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6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63.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71.xml" ContentType="application/vnd.openxmlformats-officedocument.presentationml.tags+xml"/>
  <Override PartName="/ppt/notesSlides/notesSlide66.xml" ContentType="application/vnd.openxmlformats-officedocument.presentationml.notesSlide+xml"/>
  <Override PartName="/ppt/tags/tag72.xml" ContentType="application/vnd.openxmlformats-officedocument.presentationml.tags+xml"/>
  <Override PartName="/ppt/notesSlides/notesSlide67.xml" ContentType="application/vnd.openxmlformats-officedocument.presentationml.notesSlide+xml"/>
  <Override PartName="/ppt/tags/tag73.xml" ContentType="application/vnd.openxmlformats-officedocument.presentationml.tags+xml"/>
  <Override PartName="/ppt/notesSlides/notesSlide68.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76.xml" ContentType="application/vnd.openxmlformats-officedocument.presentationml.tags+xml"/>
  <Override PartName="/ppt/notesSlides/notesSlide72.xml" ContentType="application/vnd.openxmlformats-officedocument.presentationml.notesSlide+xml"/>
  <Override PartName="/ppt/tags/tag77.xml" ContentType="application/vnd.openxmlformats-officedocument.presentationml.tags+xml"/>
  <Override PartName="/ppt/notesSlides/notesSlide73.xml" ContentType="application/vnd.openxmlformats-officedocument.presentationml.notesSlide+xml"/>
  <Override PartName="/ppt/tags/tag78.xml" ContentType="application/vnd.openxmlformats-officedocument.presentationml.tags+xml"/>
  <Override PartName="/ppt/notesSlides/notesSlide74.xml" ContentType="application/vnd.openxmlformats-officedocument.presentationml.notesSlide+xml"/>
  <Override PartName="/ppt/tags/tag79.xml" ContentType="application/vnd.openxmlformats-officedocument.presentationml.tags+xml"/>
  <Override PartName="/ppt/notesSlides/notesSlide75.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76.xml" ContentType="application/vnd.openxmlformats-officedocument.presentationml.notesSlide+xml"/>
  <Override PartName="/ppt/tags/tag82.xml" ContentType="application/vnd.openxmlformats-officedocument.presentationml.tags+xml"/>
  <Override PartName="/ppt/notesSlides/notesSlide77.xml" ContentType="application/vnd.openxmlformats-officedocument.presentationml.notesSlide+xml"/>
  <Override PartName="/ppt/tags/tag83.xml" ContentType="application/vnd.openxmlformats-officedocument.presentationml.tags+xml"/>
  <Override PartName="/ppt/notesSlides/notesSlide78.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79.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81.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82.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83.xml" ContentType="application/vnd.openxmlformats-officedocument.presentationml.notesSlide+xml"/>
  <Override PartName="/ppt/tags/tag94.xml" ContentType="application/vnd.openxmlformats-officedocument.presentationml.tags+xml"/>
  <Override PartName="/ppt/notesSlides/notesSlide84.xml" ContentType="application/vnd.openxmlformats-officedocument.presentationml.notesSlide+xml"/>
  <Override PartName="/ppt/tags/tag95.xml" ContentType="application/vnd.openxmlformats-officedocument.presentationml.tags+xml"/>
  <Override PartName="/ppt/notesSlides/notesSlide85.xml" ContentType="application/vnd.openxmlformats-officedocument.presentationml.notesSlide+xml"/>
  <Override PartName="/ppt/tags/tag96.xml" ContentType="application/vnd.openxmlformats-officedocument.presentationml.tags+xml"/>
  <Override PartName="/ppt/notesSlides/notesSlide86.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87.xml" ContentType="application/vnd.openxmlformats-officedocument.presentationml.notesSlide+xml"/>
  <Override PartName="/ppt/tags/tag99.xml" ContentType="application/vnd.openxmlformats-officedocument.presentationml.tags+xml"/>
  <Override PartName="/ppt/notesSlides/notesSlide88.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89.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104.xml" ContentType="application/vnd.openxmlformats-officedocument.presentationml.tags+xml"/>
  <Override PartName="/ppt/notesSlides/notesSlide92.xml" ContentType="application/vnd.openxmlformats-officedocument.presentationml.notesSlide+xml"/>
  <Override PartName="/ppt/tags/tag105.xml" ContentType="application/vnd.openxmlformats-officedocument.presentationml.tags+xml"/>
  <Override PartName="/ppt/notesSlides/notesSlide93.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94.xml" ContentType="application/vnd.openxmlformats-officedocument.presentationml.notesSlide+xml"/>
  <Override PartName="/ppt/tags/tag108.xml" ContentType="application/vnd.openxmlformats-officedocument.presentationml.tags+xml"/>
  <Override PartName="/ppt/notesSlides/notesSlide95.xml" ContentType="application/vnd.openxmlformats-officedocument.presentationml.notesSlide+xml"/>
  <Override PartName="/ppt/tags/tag109.xml" ContentType="application/vnd.openxmlformats-officedocument.presentationml.tags+xml"/>
  <Override PartName="/ppt/notesSlides/notesSlide96.xml" ContentType="application/vnd.openxmlformats-officedocument.presentationml.notesSlide+xml"/>
  <Override PartName="/ppt/tags/tag110.xml" ContentType="application/vnd.openxmlformats-officedocument.presentationml.tags+xml"/>
  <Override PartName="/ppt/notesSlides/notesSlide97.xml" ContentType="application/vnd.openxmlformats-officedocument.presentationml.notesSlide+xml"/>
  <Override PartName="/ppt/tags/tag111.xml" ContentType="application/vnd.openxmlformats-officedocument.presentationml.tags+xml"/>
  <Override PartName="/ppt/notesSlides/notesSlide98.xml" ContentType="application/vnd.openxmlformats-officedocument.presentationml.notesSlide+xml"/>
  <Override PartName="/ppt/tags/tag112.xml" ContentType="application/vnd.openxmlformats-officedocument.presentationml.tags+xml"/>
  <Override PartName="/ppt/notesSlides/notesSlide99.xml" ContentType="application/vnd.openxmlformats-officedocument.presentationml.notesSlide+xml"/>
  <Override PartName="/ppt/tags/tag113.xml" ContentType="application/vnd.openxmlformats-officedocument.presentationml.tags+xml"/>
  <Override PartName="/ppt/notesSlides/notesSlide100.xml" ContentType="application/vnd.openxmlformats-officedocument.presentationml.notesSlide+xml"/>
  <Override PartName="/ppt/tags/tag114.xml" ContentType="application/vnd.openxmlformats-officedocument.presentationml.tags+xml"/>
  <Override PartName="/ppt/notesSlides/notesSlide101.xml" ContentType="application/vnd.openxmlformats-officedocument.presentationml.notesSlide+xml"/>
  <Override PartName="/ppt/tags/tag115.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66" r:id="rId4"/>
    <p:sldMasterId id="2147483670" r:id="rId5"/>
    <p:sldMasterId id="2147483694" r:id="rId6"/>
    <p:sldMasterId id="2147483706" r:id="rId7"/>
    <p:sldMasterId id="2147483718" r:id="rId8"/>
    <p:sldMasterId id="2147483730" r:id="rId9"/>
    <p:sldMasterId id="2147483742" r:id="rId10"/>
    <p:sldMasterId id="2147483754" r:id="rId11"/>
    <p:sldMasterId id="2147483802" r:id="rId12"/>
    <p:sldMasterId id="2147483814" r:id="rId13"/>
    <p:sldMasterId id="2147483838" r:id="rId14"/>
    <p:sldMasterId id="2147483850" r:id="rId15"/>
    <p:sldMasterId id="2147483862" r:id="rId16"/>
    <p:sldMasterId id="2147483874" r:id="rId17"/>
    <p:sldMasterId id="2147483958" r:id="rId18"/>
    <p:sldMasterId id="2147483970" r:id="rId19"/>
  </p:sldMasterIdLst>
  <p:notesMasterIdLst>
    <p:notesMasterId r:id="rId131"/>
  </p:notesMasterIdLst>
  <p:handoutMasterIdLst>
    <p:handoutMasterId r:id="rId132"/>
  </p:handoutMasterIdLst>
  <p:sldIdLst>
    <p:sldId id="258" r:id="rId20"/>
    <p:sldId id="427" r:id="rId21"/>
    <p:sldId id="589" r:id="rId22"/>
    <p:sldId id="429" r:id="rId23"/>
    <p:sldId id="475" r:id="rId24"/>
    <p:sldId id="296" r:id="rId25"/>
    <p:sldId id="430" r:id="rId26"/>
    <p:sldId id="268" r:id="rId27"/>
    <p:sldId id="478" r:id="rId28"/>
    <p:sldId id="479" r:id="rId29"/>
    <p:sldId id="560" r:id="rId30"/>
    <p:sldId id="561" r:id="rId31"/>
    <p:sldId id="540" r:id="rId32"/>
    <p:sldId id="558" r:id="rId33"/>
    <p:sldId id="557" r:id="rId34"/>
    <p:sldId id="333" r:id="rId35"/>
    <p:sldId id="334" r:id="rId36"/>
    <p:sldId id="531" r:id="rId37"/>
    <p:sldId id="532" r:id="rId38"/>
    <p:sldId id="533" r:id="rId39"/>
    <p:sldId id="389" r:id="rId40"/>
    <p:sldId id="387" r:id="rId41"/>
    <p:sldId id="386" r:id="rId42"/>
    <p:sldId id="457" r:id="rId43"/>
    <p:sldId id="551" r:id="rId44"/>
    <p:sldId id="484" r:id="rId45"/>
    <p:sldId id="564" r:id="rId46"/>
    <p:sldId id="565" r:id="rId47"/>
    <p:sldId id="292" r:id="rId48"/>
    <p:sldId id="269" r:id="rId49"/>
    <p:sldId id="270" r:id="rId50"/>
    <p:sldId id="306" r:id="rId51"/>
    <p:sldId id="307" r:id="rId52"/>
    <p:sldId id="309" r:id="rId53"/>
    <p:sldId id="308" r:id="rId54"/>
    <p:sldId id="556" r:id="rId55"/>
    <p:sldId id="536" r:id="rId56"/>
    <p:sldId id="501" r:id="rId57"/>
    <p:sldId id="489" r:id="rId58"/>
    <p:sldId id="337" r:id="rId59"/>
    <p:sldId id="338" r:id="rId60"/>
    <p:sldId id="500" r:id="rId61"/>
    <p:sldId id="529" r:id="rId62"/>
    <p:sldId id="530" r:id="rId63"/>
    <p:sldId id="591" r:id="rId64"/>
    <p:sldId id="528" r:id="rId65"/>
    <p:sldId id="582" r:id="rId66"/>
    <p:sldId id="515" r:id="rId67"/>
    <p:sldId id="502" r:id="rId68"/>
    <p:sldId id="503" r:id="rId69"/>
    <p:sldId id="576" r:id="rId70"/>
    <p:sldId id="577" r:id="rId71"/>
    <p:sldId id="578" r:id="rId72"/>
    <p:sldId id="579" r:id="rId73"/>
    <p:sldId id="508" r:id="rId74"/>
    <p:sldId id="513" r:id="rId75"/>
    <p:sldId id="514" r:id="rId76"/>
    <p:sldId id="436" r:id="rId77"/>
    <p:sldId id="516" r:id="rId78"/>
    <p:sldId id="353" r:id="rId79"/>
    <p:sldId id="583" r:id="rId80"/>
    <p:sldId id="476" r:id="rId81"/>
    <p:sldId id="539" r:id="rId82"/>
    <p:sldId id="358" r:id="rId83"/>
    <p:sldId id="443" r:id="rId84"/>
    <p:sldId id="524" r:id="rId85"/>
    <p:sldId id="470" r:id="rId86"/>
    <p:sldId id="311" r:id="rId87"/>
    <p:sldId id="527" r:id="rId88"/>
    <p:sldId id="587" r:id="rId89"/>
    <p:sldId id="588" r:id="rId90"/>
    <p:sldId id="327" r:id="rId91"/>
    <p:sldId id="328" r:id="rId92"/>
    <p:sldId id="329" r:id="rId93"/>
    <p:sldId id="330" r:id="rId94"/>
    <p:sldId id="555" r:id="rId95"/>
    <p:sldId id="585" r:id="rId96"/>
    <p:sldId id="474" r:id="rId97"/>
    <p:sldId id="359" r:id="rId98"/>
    <p:sldId id="360" r:id="rId99"/>
    <p:sldId id="362" r:id="rId100"/>
    <p:sldId id="363" r:id="rId101"/>
    <p:sldId id="364" r:id="rId102"/>
    <p:sldId id="442" r:id="rId103"/>
    <p:sldId id="518" r:id="rId104"/>
    <p:sldId id="549" r:id="rId105"/>
    <p:sldId id="366" r:id="rId106"/>
    <p:sldId id="581" r:id="rId107"/>
    <p:sldId id="367" r:id="rId108"/>
    <p:sldId id="368" r:id="rId109"/>
    <p:sldId id="445" r:id="rId110"/>
    <p:sldId id="447" r:id="rId111"/>
    <p:sldId id="446" r:id="rId112"/>
    <p:sldId id="448" r:id="rId113"/>
    <p:sldId id="449" r:id="rId114"/>
    <p:sldId id="397" r:id="rId115"/>
    <p:sldId id="550" r:id="rId116"/>
    <p:sldId id="398" r:id="rId117"/>
    <p:sldId id="400" r:id="rId118"/>
    <p:sldId id="455" r:id="rId119"/>
    <p:sldId id="456" r:id="rId120"/>
    <p:sldId id="520" r:id="rId121"/>
    <p:sldId id="482" r:id="rId122"/>
    <p:sldId id="483" r:id="rId123"/>
    <p:sldId id="537" r:id="rId124"/>
    <p:sldId id="534" r:id="rId125"/>
    <p:sldId id="590" r:id="rId126"/>
    <p:sldId id="464" r:id="rId127"/>
    <p:sldId id="465" r:id="rId128"/>
    <p:sldId id="521" r:id="rId129"/>
    <p:sldId id="426" r:id="rId1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sha Kabakov" initials="MK" lastIdx="1" clrIdx="0">
    <p:extLst>
      <p:ext uri="{19B8F6BF-5375-455C-9EA6-DF929625EA0E}">
        <p15:presenceInfo xmlns:p15="http://schemas.microsoft.com/office/powerpoint/2012/main" userId="S-1-5-21-1844237615-1409082233-682003330-4320" providerId="AD"/>
      </p:ext>
    </p:extLst>
  </p:cmAuthor>
  <p:cmAuthor id="2" name="Shruti Ghosh" initials="SG" lastIdx="6" clrIdx="1">
    <p:extLst>
      <p:ext uri="{19B8F6BF-5375-455C-9EA6-DF929625EA0E}">
        <p15:presenceInfo xmlns:p15="http://schemas.microsoft.com/office/powerpoint/2012/main" userId="S-1-5-21-1844237615-1409082233-682003330-6185" providerId="AD"/>
      </p:ext>
    </p:extLst>
  </p:cmAuthor>
  <p:cmAuthor id="6" name="user" initials="u" lastIdx="21" clrIdx="2">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32A"/>
    <a:srgbClr val="113044"/>
    <a:srgbClr val="7B7F84"/>
    <a:srgbClr val="A6ABB0"/>
    <a:srgbClr val="7B8085"/>
    <a:srgbClr val="F39056"/>
    <a:srgbClr val="192F44"/>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9" autoAdjust="0"/>
    <p:restoredTop sz="70203" autoAdjust="0"/>
  </p:normalViewPr>
  <p:slideViewPr>
    <p:cSldViewPr snapToGrid="0" showGuides="1">
      <p:cViewPr varScale="1">
        <p:scale>
          <a:sx n="45" d="100"/>
          <a:sy n="45" d="100"/>
        </p:scale>
        <p:origin x="1468" y="44"/>
      </p:cViewPr>
      <p:guideLst>
        <p:guide orient="horz" pos="2160"/>
        <p:guide pos="3840"/>
      </p:guideLst>
    </p:cSldViewPr>
  </p:slideViewPr>
  <p:outlineViewPr>
    <p:cViewPr>
      <p:scale>
        <a:sx n="33" d="100"/>
        <a:sy n="33" d="100"/>
      </p:scale>
      <p:origin x="0" y="-22740"/>
    </p:cViewPr>
  </p:outlineViewPr>
  <p:notesTextViewPr>
    <p:cViewPr>
      <p:scale>
        <a:sx n="3" d="2"/>
        <a:sy n="3" d="2"/>
      </p:scale>
      <p:origin x="0" y="0"/>
    </p:cViewPr>
  </p:notesTextViewPr>
  <p:sorterViewPr>
    <p:cViewPr>
      <p:scale>
        <a:sx n="30" d="100"/>
        <a:sy n="30" d="100"/>
      </p:scale>
      <p:origin x="0" y="0"/>
    </p:cViewPr>
  </p:sorterViewPr>
  <p:notesViewPr>
    <p:cSldViewPr snapToGrid="0" showGuides="1">
      <p:cViewPr varScale="1">
        <p:scale>
          <a:sx n="46" d="100"/>
          <a:sy n="46" d="100"/>
        </p:scale>
        <p:origin x="1974" y="3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commentAuthors" Target="commentAuthors.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13" Type="http://schemas.openxmlformats.org/officeDocument/2006/relationships/slide" Target="slides/slide94.xml"/><Relationship Id="rId118" Type="http://schemas.openxmlformats.org/officeDocument/2006/relationships/slide" Target="slides/slide99.xml"/><Relationship Id="rId126" Type="http://schemas.openxmlformats.org/officeDocument/2006/relationships/slide" Target="slides/slide107.xml"/><Relationship Id="rId13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116" Type="http://schemas.openxmlformats.org/officeDocument/2006/relationships/slide" Target="slides/slide97.xml"/><Relationship Id="rId124" Type="http://schemas.openxmlformats.org/officeDocument/2006/relationships/slide" Target="slides/slide105.xml"/><Relationship Id="rId129" Type="http://schemas.openxmlformats.org/officeDocument/2006/relationships/slide" Target="slides/slide110.xml"/><Relationship Id="rId137" Type="http://schemas.openxmlformats.org/officeDocument/2006/relationships/tableStyles" Target="tableStyle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slide" Target="slides/slide92.xml"/><Relationship Id="rId13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slide" Target="slides/slide100.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30" Type="http://schemas.openxmlformats.org/officeDocument/2006/relationships/slide" Target="slides/slide111.xml"/><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s>
</file>

<file path=ppt/diagrams/_rels/data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image" Target="../media/image58.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A39627-BA5D-4ACC-BCDB-23DE072E9E6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52308F1-AD1A-4932-A4D5-435657A76615}">
      <dgm:prSet phldrT="[Text]" custT="1"/>
      <dgm:spPr>
        <a:gradFill rotWithShape="0">
          <a:gsLst>
            <a:gs pos="0">
              <a:srgbClr val="D2232A">
                <a:shade val="30000"/>
                <a:satMod val="115000"/>
              </a:srgbClr>
            </a:gs>
            <a:gs pos="100000">
              <a:srgbClr val="192F44"/>
            </a:gs>
          </a:gsLst>
          <a:lin ang="5400000" scaled="1"/>
        </a:gradFill>
        <a:effectLst>
          <a:outerShdw blurRad="63500" sx="102000" sy="102000" algn="ctr" rotWithShape="0">
            <a:prstClr val="black">
              <a:alpha val="40000"/>
            </a:prstClr>
          </a:outerShdw>
        </a:effectLst>
      </dgm:spPr>
      <dgm:t>
        <a:bodyPr/>
        <a:lstStyle/>
        <a:p>
          <a:r>
            <a:rPr lang="en-US" sz="2400" dirty="0" smtClean="0">
              <a:latin typeface="Arial" panose="020B0604020202020204" pitchFamily="34" charset="0"/>
              <a:cs typeface="Arial" panose="020B0604020202020204" pitchFamily="34" charset="0"/>
            </a:rPr>
            <a:t>As a CASA/GAL volunteer:</a:t>
          </a:r>
        </a:p>
        <a:p>
          <a:r>
            <a:rPr lang="en-US" sz="2400" dirty="0" smtClean="0">
              <a:latin typeface="Arial" panose="020B0604020202020204" pitchFamily="34" charset="0"/>
              <a:cs typeface="Arial" panose="020B0604020202020204" pitchFamily="34" charset="0"/>
            </a:rPr>
            <a:t>Advocate for a safe, permanent home as soon as possible, honoring the child’s culture &amp; sense of time</a:t>
          </a:r>
        </a:p>
        <a:p>
          <a:endParaRPr lang="en-US" sz="2800" dirty="0"/>
        </a:p>
      </dgm:t>
    </dgm:pt>
    <dgm:pt modelId="{273DE3F7-8586-4973-A6AF-2DD77F9F40FA}" type="parTrans" cxnId="{3C3EF1A9-9525-48AC-8457-3AF7B7CDDE82}">
      <dgm:prSet/>
      <dgm:spPr/>
      <dgm:t>
        <a:bodyPr/>
        <a:lstStyle/>
        <a:p>
          <a:endParaRPr lang="en-US"/>
        </a:p>
      </dgm:t>
    </dgm:pt>
    <dgm:pt modelId="{EFCEC2DD-6DE2-460C-AA9F-AB97A930E5EB}" type="sibTrans" cxnId="{3C3EF1A9-9525-48AC-8457-3AF7B7CDDE82}">
      <dgm:prSet/>
      <dgm:spPr/>
      <dgm:t>
        <a:bodyPr/>
        <a:lstStyle/>
        <a:p>
          <a:endParaRPr lang="en-US"/>
        </a:p>
      </dgm:t>
    </dgm:pt>
    <dgm:pt modelId="{05B2293B-EF9E-43F5-B86F-656ACA2E13F1}">
      <dgm:prSet phldrT="[Text]" custT="1"/>
      <dgm:spPr>
        <a:gradFill flip="none" rotWithShape="0">
          <a:gsLst>
            <a:gs pos="0">
              <a:srgbClr val="C00000">
                <a:shade val="30000"/>
                <a:satMod val="115000"/>
              </a:srgbClr>
            </a:gs>
            <a:gs pos="35000">
              <a:srgbClr val="192F44"/>
            </a:gs>
          </a:gsLst>
          <a:path path="circle">
            <a:fillToRect l="100000" b="100000"/>
          </a:path>
          <a:tileRect t="-100000" r="-100000"/>
        </a:gradFill>
        <a:ln>
          <a:solidFill>
            <a:schemeClr val="bg1"/>
          </a:solidFill>
        </a:ln>
        <a:effectLst>
          <a:outerShdw blurRad="63500" sx="102000" sy="102000" algn="ctr" rotWithShape="0">
            <a:prstClr val="black">
              <a:alpha val="40000"/>
            </a:prstClr>
          </a:outerShdw>
        </a:effectLst>
      </dgm:spPr>
      <dgm:t>
        <a:bodyPr/>
        <a:lstStyle/>
        <a:p>
          <a:r>
            <a:rPr lang="en-US" sz="2400" dirty="0" smtClean="0">
              <a:latin typeface="Arial" panose="020B0604020202020204" pitchFamily="34" charset="0"/>
              <a:cs typeface="Arial" panose="020B0604020202020204" pitchFamily="34" charset="0"/>
            </a:rPr>
            <a:t>Possible “permanent” options:</a:t>
          </a:r>
          <a:endParaRPr lang="en-US" sz="2400" dirty="0">
            <a:latin typeface="Arial" panose="020B0604020202020204" pitchFamily="34" charset="0"/>
            <a:cs typeface="Arial" panose="020B0604020202020204" pitchFamily="34" charset="0"/>
          </a:endParaRPr>
        </a:p>
      </dgm:t>
    </dgm:pt>
    <dgm:pt modelId="{25D44149-B152-4648-8F55-0483C56C5AF4}" type="parTrans" cxnId="{60FB3C7D-9CC0-4B37-8862-A74FC7C186A4}">
      <dgm:prSet/>
      <dgm:spPr/>
      <dgm:t>
        <a:bodyPr/>
        <a:lstStyle/>
        <a:p>
          <a:endParaRPr lang="en-US"/>
        </a:p>
      </dgm:t>
    </dgm:pt>
    <dgm:pt modelId="{73046937-5384-4756-95D8-9322819B6B02}" type="sibTrans" cxnId="{60FB3C7D-9CC0-4B37-8862-A74FC7C186A4}">
      <dgm:prSet/>
      <dgm:spPr/>
      <dgm:t>
        <a:bodyPr/>
        <a:lstStyle/>
        <a:p>
          <a:endParaRPr lang="en-US"/>
        </a:p>
      </dgm:t>
    </dgm:pt>
    <dgm:pt modelId="{AE302661-AF7F-4FDD-8185-9B900C933955}">
      <dgm:prSet phldrT="[Text]" custT="1"/>
      <dgm:spPr>
        <a:gradFill flip="none" rotWithShape="0">
          <a:gsLst>
            <a:gs pos="0">
              <a:srgbClr val="C00000">
                <a:shade val="30000"/>
                <a:satMod val="115000"/>
              </a:srgbClr>
            </a:gs>
            <a:gs pos="35000">
              <a:srgbClr val="192F44"/>
            </a:gs>
          </a:gsLst>
          <a:path path="circle">
            <a:fillToRect l="100000" b="100000"/>
          </a:path>
          <a:tileRect t="-100000" r="-100000"/>
        </a:gradFill>
        <a:ln>
          <a:solidFill>
            <a:schemeClr val="bg1"/>
          </a:solidFill>
        </a:ln>
        <a:effectLst>
          <a:outerShdw blurRad="63500" sx="102000" sy="102000" algn="ctr" rotWithShape="0">
            <a:prstClr val="black">
              <a:alpha val="40000"/>
            </a:prstClr>
          </a:outerShdw>
        </a:effectLst>
      </dgm:spPr>
      <dgm:t>
        <a:bodyPr/>
        <a:lstStyle/>
        <a:p>
          <a:r>
            <a:rPr lang="en-US" sz="2400" dirty="0" smtClean="0">
              <a:latin typeface="Arial" panose="020B0604020202020204" pitchFamily="34" charset="0"/>
              <a:cs typeface="Arial" panose="020B0604020202020204" pitchFamily="34" charset="0"/>
            </a:rPr>
            <a:t>Return to parent</a:t>
          </a:r>
          <a:endParaRPr lang="en-US" sz="2400" dirty="0">
            <a:latin typeface="Arial" panose="020B0604020202020204" pitchFamily="34" charset="0"/>
            <a:cs typeface="Arial" panose="020B0604020202020204" pitchFamily="34" charset="0"/>
          </a:endParaRPr>
        </a:p>
      </dgm:t>
    </dgm:pt>
    <dgm:pt modelId="{D3B0A4E7-397F-4891-9540-F68A62B5C595}" type="parTrans" cxnId="{053195FA-BF1B-467A-B979-EF2809914942}">
      <dgm:prSet/>
      <dgm:spPr/>
      <dgm:t>
        <a:bodyPr/>
        <a:lstStyle/>
        <a:p>
          <a:endParaRPr lang="en-US"/>
        </a:p>
      </dgm:t>
    </dgm:pt>
    <dgm:pt modelId="{C7725844-1E6A-419C-A1D8-C57B4AB17E50}" type="sibTrans" cxnId="{053195FA-BF1B-467A-B979-EF2809914942}">
      <dgm:prSet/>
      <dgm:spPr/>
      <dgm:t>
        <a:bodyPr/>
        <a:lstStyle/>
        <a:p>
          <a:endParaRPr lang="en-US"/>
        </a:p>
      </dgm:t>
    </dgm:pt>
    <dgm:pt modelId="{F26B8FE3-374F-4331-82DF-E400C7D33366}">
      <dgm:prSet custT="1"/>
      <dgm:spPr>
        <a:gradFill flip="none" rotWithShape="0">
          <a:gsLst>
            <a:gs pos="0">
              <a:srgbClr val="C00000">
                <a:shade val="30000"/>
                <a:satMod val="115000"/>
              </a:srgbClr>
            </a:gs>
            <a:gs pos="35000">
              <a:srgbClr val="192F44"/>
            </a:gs>
          </a:gsLst>
          <a:path path="circle">
            <a:fillToRect l="100000" b="100000"/>
          </a:path>
          <a:tileRect t="-100000" r="-100000"/>
        </a:gradFill>
        <a:ln>
          <a:solidFill>
            <a:schemeClr val="bg1"/>
          </a:solidFill>
        </a:ln>
        <a:effectLst>
          <a:outerShdw blurRad="63500" sx="102000" sy="102000" algn="ctr" rotWithShape="0">
            <a:prstClr val="black">
              <a:alpha val="40000"/>
            </a:prstClr>
          </a:outerShdw>
        </a:effectLst>
      </dgm:spPr>
      <dgm:t>
        <a:bodyPr/>
        <a:lstStyle/>
        <a:p>
          <a:r>
            <a:rPr lang="en-US" sz="2400" dirty="0" smtClean="0">
              <a:latin typeface="Arial" panose="020B0604020202020204" pitchFamily="34" charset="0"/>
              <a:cs typeface="Arial" panose="020B0604020202020204" pitchFamily="34" charset="0"/>
            </a:rPr>
            <a:t>Adoption (by a relative or nonrelative)</a:t>
          </a:r>
          <a:endParaRPr lang="en-US" sz="2400" dirty="0">
            <a:latin typeface="Arial" panose="020B0604020202020204" pitchFamily="34" charset="0"/>
            <a:cs typeface="Arial" panose="020B0604020202020204" pitchFamily="34" charset="0"/>
          </a:endParaRPr>
        </a:p>
      </dgm:t>
    </dgm:pt>
    <dgm:pt modelId="{0AAACCCD-8368-4441-804E-F927FE190339}" type="parTrans" cxnId="{B74A1F0E-F777-47E0-AE88-838E11639E9D}">
      <dgm:prSet/>
      <dgm:spPr/>
      <dgm:t>
        <a:bodyPr/>
        <a:lstStyle/>
        <a:p>
          <a:endParaRPr lang="en-US"/>
        </a:p>
      </dgm:t>
    </dgm:pt>
    <dgm:pt modelId="{4312F240-CBE1-4B11-A340-046502D91009}" type="sibTrans" cxnId="{B74A1F0E-F777-47E0-AE88-838E11639E9D}">
      <dgm:prSet/>
      <dgm:spPr/>
      <dgm:t>
        <a:bodyPr/>
        <a:lstStyle/>
        <a:p>
          <a:endParaRPr lang="en-US"/>
        </a:p>
      </dgm:t>
    </dgm:pt>
    <dgm:pt modelId="{83BC6B29-D363-4B07-B617-342F66A3F3B7}">
      <dgm:prSet custT="1"/>
      <dgm:spPr>
        <a:gradFill flip="none" rotWithShape="0">
          <a:gsLst>
            <a:gs pos="0">
              <a:srgbClr val="C00000">
                <a:shade val="30000"/>
                <a:satMod val="115000"/>
              </a:srgbClr>
            </a:gs>
            <a:gs pos="35000">
              <a:srgbClr val="192F44"/>
            </a:gs>
          </a:gsLst>
          <a:path path="circle">
            <a:fillToRect l="100000" b="100000"/>
          </a:path>
          <a:tileRect t="-100000" r="-100000"/>
        </a:gradFill>
        <a:ln>
          <a:solidFill>
            <a:schemeClr val="bg1"/>
          </a:solidFill>
        </a:ln>
        <a:effectLst>
          <a:outerShdw blurRad="63500" sx="102000" sy="102000" algn="ctr" rotWithShape="0">
            <a:prstClr val="black">
              <a:alpha val="40000"/>
            </a:prstClr>
          </a:outerShdw>
        </a:effectLst>
      </dgm:spPr>
      <dgm:t>
        <a:bodyPr/>
        <a:lstStyle/>
        <a:p>
          <a:r>
            <a:rPr lang="en-US" sz="2400" dirty="0" smtClean="0">
              <a:latin typeface="Arial" panose="020B0604020202020204" pitchFamily="34" charset="0"/>
              <a:cs typeface="Arial" panose="020B0604020202020204" pitchFamily="34" charset="0"/>
            </a:rPr>
            <a:t>Guardianship</a:t>
          </a:r>
          <a:endParaRPr lang="en-US" sz="2400" dirty="0">
            <a:latin typeface="Arial" panose="020B0604020202020204" pitchFamily="34" charset="0"/>
            <a:cs typeface="Arial" panose="020B0604020202020204" pitchFamily="34" charset="0"/>
          </a:endParaRPr>
        </a:p>
      </dgm:t>
    </dgm:pt>
    <dgm:pt modelId="{FCAF200E-3260-4270-B7BC-9942C531E270}" type="parTrans" cxnId="{11223380-84EC-473D-9C86-A95204149AED}">
      <dgm:prSet/>
      <dgm:spPr/>
      <dgm:t>
        <a:bodyPr/>
        <a:lstStyle/>
        <a:p>
          <a:endParaRPr lang="en-US"/>
        </a:p>
      </dgm:t>
    </dgm:pt>
    <dgm:pt modelId="{48A9A77C-B0B6-4E5F-90B1-C87514B13293}" type="sibTrans" cxnId="{11223380-84EC-473D-9C86-A95204149AED}">
      <dgm:prSet/>
      <dgm:spPr/>
      <dgm:t>
        <a:bodyPr/>
        <a:lstStyle/>
        <a:p>
          <a:endParaRPr lang="en-US"/>
        </a:p>
      </dgm:t>
    </dgm:pt>
    <dgm:pt modelId="{FBBF500B-56D9-4592-9D41-3ED80565C31A}" type="pres">
      <dgm:prSet presAssocID="{27A39627-BA5D-4ACC-BCDB-23DE072E9E66}" presName="linear" presStyleCnt="0">
        <dgm:presLayoutVars>
          <dgm:dir/>
          <dgm:resizeHandles val="exact"/>
        </dgm:presLayoutVars>
      </dgm:prSet>
      <dgm:spPr/>
      <dgm:t>
        <a:bodyPr/>
        <a:lstStyle/>
        <a:p>
          <a:endParaRPr lang="en-US"/>
        </a:p>
      </dgm:t>
    </dgm:pt>
    <dgm:pt modelId="{0CEF52DA-8B49-4480-9850-C63208DC0ACF}" type="pres">
      <dgm:prSet presAssocID="{A52308F1-AD1A-4932-A4D5-435657A76615}" presName="comp" presStyleCnt="0"/>
      <dgm:spPr/>
    </dgm:pt>
    <dgm:pt modelId="{CF5F4323-3529-4EBF-9FEB-79AD64A723B7}" type="pres">
      <dgm:prSet presAssocID="{A52308F1-AD1A-4932-A4D5-435657A76615}" presName="box" presStyleLbl="node1" presStyleIdx="0" presStyleCnt="2" custLinFactNeighborX="1359" custLinFactNeighborY="-10093"/>
      <dgm:spPr/>
      <dgm:t>
        <a:bodyPr/>
        <a:lstStyle/>
        <a:p>
          <a:endParaRPr lang="en-US"/>
        </a:p>
      </dgm:t>
    </dgm:pt>
    <dgm:pt modelId="{B1EF00C9-A50B-4793-B6DA-38195F02F036}" type="pres">
      <dgm:prSet presAssocID="{A52308F1-AD1A-4932-A4D5-435657A76615}" presName="img"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scene3d>
          <a:camera prst="orthographicFront"/>
          <a:lightRig rig="threePt" dir="t"/>
        </a:scene3d>
        <a:sp3d>
          <a:bevelT w="114300" prst="hardEdge"/>
        </a:sp3d>
      </dgm:spPr>
      <dgm:t>
        <a:bodyPr/>
        <a:lstStyle/>
        <a:p>
          <a:endParaRPr lang="en-US"/>
        </a:p>
      </dgm:t>
    </dgm:pt>
    <dgm:pt modelId="{EBF216DD-E59E-4353-996A-51256B157CEF}" type="pres">
      <dgm:prSet presAssocID="{A52308F1-AD1A-4932-A4D5-435657A76615}" presName="text" presStyleLbl="node1" presStyleIdx="0" presStyleCnt="2">
        <dgm:presLayoutVars>
          <dgm:bulletEnabled val="1"/>
        </dgm:presLayoutVars>
      </dgm:prSet>
      <dgm:spPr/>
      <dgm:t>
        <a:bodyPr/>
        <a:lstStyle/>
        <a:p>
          <a:endParaRPr lang="en-US"/>
        </a:p>
      </dgm:t>
    </dgm:pt>
    <dgm:pt modelId="{C820FC0B-4465-471A-8B9A-C91BD4DA55F9}" type="pres">
      <dgm:prSet presAssocID="{EFCEC2DD-6DE2-460C-AA9F-AB97A930E5EB}" presName="spacer" presStyleCnt="0"/>
      <dgm:spPr/>
    </dgm:pt>
    <dgm:pt modelId="{0D1DAB51-82D9-48E0-A67D-59A0A0D2E1E9}" type="pres">
      <dgm:prSet presAssocID="{05B2293B-EF9E-43F5-B86F-656ACA2E13F1}" presName="comp" presStyleCnt="0"/>
      <dgm:spPr/>
    </dgm:pt>
    <dgm:pt modelId="{990547A7-73D1-48B4-BF22-906B49721C4A}" type="pres">
      <dgm:prSet presAssocID="{05B2293B-EF9E-43F5-B86F-656ACA2E13F1}" presName="box" presStyleLbl="node1" presStyleIdx="1" presStyleCnt="2"/>
      <dgm:spPr/>
      <dgm:t>
        <a:bodyPr/>
        <a:lstStyle/>
        <a:p>
          <a:endParaRPr lang="en-US"/>
        </a:p>
      </dgm:t>
    </dgm:pt>
    <dgm:pt modelId="{ECBD8D03-8505-4229-A734-F9D70B382566}" type="pres">
      <dgm:prSet presAssocID="{05B2293B-EF9E-43F5-B86F-656ACA2E13F1}"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scene3d>
          <a:camera prst="orthographicFront"/>
          <a:lightRig rig="threePt" dir="t"/>
        </a:scene3d>
        <a:sp3d>
          <a:bevelT w="114300" prst="hardEdge"/>
        </a:sp3d>
      </dgm:spPr>
      <dgm:t>
        <a:bodyPr/>
        <a:lstStyle/>
        <a:p>
          <a:endParaRPr lang="en-US"/>
        </a:p>
      </dgm:t>
    </dgm:pt>
    <dgm:pt modelId="{4AEE28AB-1547-4D57-B4BC-B91BFD5C82D7}" type="pres">
      <dgm:prSet presAssocID="{05B2293B-EF9E-43F5-B86F-656ACA2E13F1}" presName="text" presStyleLbl="node1" presStyleIdx="1" presStyleCnt="2">
        <dgm:presLayoutVars>
          <dgm:bulletEnabled val="1"/>
        </dgm:presLayoutVars>
      </dgm:prSet>
      <dgm:spPr/>
      <dgm:t>
        <a:bodyPr/>
        <a:lstStyle/>
        <a:p>
          <a:endParaRPr lang="en-US"/>
        </a:p>
      </dgm:t>
    </dgm:pt>
  </dgm:ptLst>
  <dgm:cxnLst>
    <dgm:cxn modelId="{E365F50D-7273-4954-93E1-CF98D4F7080D}" type="presOf" srcId="{AE302661-AF7F-4FDD-8185-9B900C933955}" destId="{4AEE28AB-1547-4D57-B4BC-B91BFD5C82D7}" srcOrd="1" destOrd="1" presId="urn:microsoft.com/office/officeart/2005/8/layout/vList4"/>
    <dgm:cxn modelId="{8B9D1088-FF6B-48C5-8453-0AEC737F931B}" type="presOf" srcId="{AE302661-AF7F-4FDD-8185-9B900C933955}" destId="{990547A7-73D1-48B4-BF22-906B49721C4A}" srcOrd="0" destOrd="1" presId="urn:microsoft.com/office/officeart/2005/8/layout/vList4"/>
    <dgm:cxn modelId="{D6814A6C-F7AF-4697-9535-BF97128931C1}" type="presOf" srcId="{F26B8FE3-374F-4331-82DF-E400C7D33366}" destId="{990547A7-73D1-48B4-BF22-906B49721C4A}" srcOrd="0" destOrd="2" presId="urn:microsoft.com/office/officeart/2005/8/layout/vList4"/>
    <dgm:cxn modelId="{3C3EF1A9-9525-48AC-8457-3AF7B7CDDE82}" srcId="{27A39627-BA5D-4ACC-BCDB-23DE072E9E66}" destId="{A52308F1-AD1A-4932-A4D5-435657A76615}" srcOrd="0" destOrd="0" parTransId="{273DE3F7-8586-4973-A6AF-2DD77F9F40FA}" sibTransId="{EFCEC2DD-6DE2-460C-AA9F-AB97A930E5EB}"/>
    <dgm:cxn modelId="{D294A3B7-528E-4C58-AA46-A159D0E1FE7B}" type="presOf" srcId="{F26B8FE3-374F-4331-82DF-E400C7D33366}" destId="{4AEE28AB-1547-4D57-B4BC-B91BFD5C82D7}" srcOrd="1" destOrd="2" presId="urn:microsoft.com/office/officeart/2005/8/layout/vList4"/>
    <dgm:cxn modelId="{053195FA-BF1B-467A-B979-EF2809914942}" srcId="{05B2293B-EF9E-43F5-B86F-656ACA2E13F1}" destId="{AE302661-AF7F-4FDD-8185-9B900C933955}" srcOrd="0" destOrd="0" parTransId="{D3B0A4E7-397F-4891-9540-F68A62B5C595}" sibTransId="{C7725844-1E6A-419C-A1D8-C57B4AB17E50}"/>
    <dgm:cxn modelId="{CEFD550E-3119-41D3-8A5F-556522BC769A}" type="presOf" srcId="{05B2293B-EF9E-43F5-B86F-656ACA2E13F1}" destId="{990547A7-73D1-48B4-BF22-906B49721C4A}" srcOrd="0" destOrd="0" presId="urn:microsoft.com/office/officeart/2005/8/layout/vList4"/>
    <dgm:cxn modelId="{60FB3C7D-9CC0-4B37-8862-A74FC7C186A4}" srcId="{27A39627-BA5D-4ACC-BCDB-23DE072E9E66}" destId="{05B2293B-EF9E-43F5-B86F-656ACA2E13F1}" srcOrd="1" destOrd="0" parTransId="{25D44149-B152-4648-8F55-0483C56C5AF4}" sibTransId="{73046937-5384-4756-95D8-9322819B6B02}"/>
    <dgm:cxn modelId="{11223380-84EC-473D-9C86-A95204149AED}" srcId="{05B2293B-EF9E-43F5-B86F-656ACA2E13F1}" destId="{83BC6B29-D363-4B07-B617-342F66A3F3B7}" srcOrd="2" destOrd="0" parTransId="{FCAF200E-3260-4270-B7BC-9942C531E270}" sibTransId="{48A9A77C-B0B6-4E5F-90B1-C87514B13293}"/>
    <dgm:cxn modelId="{F81E6E87-B563-4199-B249-76139CC6EBDB}" type="presOf" srcId="{83BC6B29-D363-4B07-B617-342F66A3F3B7}" destId="{990547A7-73D1-48B4-BF22-906B49721C4A}" srcOrd="0" destOrd="3" presId="urn:microsoft.com/office/officeart/2005/8/layout/vList4"/>
    <dgm:cxn modelId="{B74A1F0E-F777-47E0-AE88-838E11639E9D}" srcId="{05B2293B-EF9E-43F5-B86F-656ACA2E13F1}" destId="{F26B8FE3-374F-4331-82DF-E400C7D33366}" srcOrd="1" destOrd="0" parTransId="{0AAACCCD-8368-4441-804E-F927FE190339}" sibTransId="{4312F240-CBE1-4B11-A340-046502D91009}"/>
    <dgm:cxn modelId="{0DC0069A-9FFC-4786-8091-EB83B2C19420}" type="presOf" srcId="{83BC6B29-D363-4B07-B617-342F66A3F3B7}" destId="{4AEE28AB-1547-4D57-B4BC-B91BFD5C82D7}" srcOrd="1" destOrd="3" presId="urn:microsoft.com/office/officeart/2005/8/layout/vList4"/>
    <dgm:cxn modelId="{1E2FDBDE-A8ED-488A-AEBF-2C01322A48BC}" type="presOf" srcId="{A52308F1-AD1A-4932-A4D5-435657A76615}" destId="{CF5F4323-3529-4EBF-9FEB-79AD64A723B7}" srcOrd="0" destOrd="0" presId="urn:microsoft.com/office/officeart/2005/8/layout/vList4"/>
    <dgm:cxn modelId="{B1108A46-1B8E-44B9-8FA8-0B88C0A3C37C}" type="presOf" srcId="{05B2293B-EF9E-43F5-B86F-656ACA2E13F1}" destId="{4AEE28AB-1547-4D57-B4BC-B91BFD5C82D7}" srcOrd="1" destOrd="0" presId="urn:microsoft.com/office/officeart/2005/8/layout/vList4"/>
    <dgm:cxn modelId="{4155C608-3253-41EE-AC09-0E31344F4A27}" type="presOf" srcId="{A52308F1-AD1A-4932-A4D5-435657A76615}" destId="{EBF216DD-E59E-4353-996A-51256B157CEF}" srcOrd="1" destOrd="0" presId="urn:microsoft.com/office/officeart/2005/8/layout/vList4"/>
    <dgm:cxn modelId="{82A23F7E-7FBF-4833-A045-1589A57DE4C1}" type="presOf" srcId="{27A39627-BA5D-4ACC-BCDB-23DE072E9E66}" destId="{FBBF500B-56D9-4592-9D41-3ED80565C31A}" srcOrd="0" destOrd="0" presId="urn:microsoft.com/office/officeart/2005/8/layout/vList4"/>
    <dgm:cxn modelId="{B4821857-306C-4B2B-AA11-9F97E54A5F1A}" type="presParOf" srcId="{FBBF500B-56D9-4592-9D41-3ED80565C31A}" destId="{0CEF52DA-8B49-4480-9850-C63208DC0ACF}" srcOrd="0" destOrd="0" presId="urn:microsoft.com/office/officeart/2005/8/layout/vList4"/>
    <dgm:cxn modelId="{36F165ED-B298-4BEC-9C8C-D687561A0AF2}" type="presParOf" srcId="{0CEF52DA-8B49-4480-9850-C63208DC0ACF}" destId="{CF5F4323-3529-4EBF-9FEB-79AD64A723B7}" srcOrd="0" destOrd="0" presId="urn:microsoft.com/office/officeart/2005/8/layout/vList4"/>
    <dgm:cxn modelId="{F6AA5C59-8733-40D9-8F8E-C7213725077F}" type="presParOf" srcId="{0CEF52DA-8B49-4480-9850-C63208DC0ACF}" destId="{B1EF00C9-A50B-4793-B6DA-38195F02F036}" srcOrd="1" destOrd="0" presId="urn:microsoft.com/office/officeart/2005/8/layout/vList4"/>
    <dgm:cxn modelId="{66712F8E-4AB1-4B2A-ABCE-F77B4BA980DC}" type="presParOf" srcId="{0CEF52DA-8B49-4480-9850-C63208DC0ACF}" destId="{EBF216DD-E59E-4353-996A-51256B157CEF}" srcOrd="2" destOrd="0" presId="urn:microsoft.com/office/officeart/2005/8/layout/vList4"/>
    <dgm:cxn modelId="{36F4690B-44B0-4EBD-8E90-D0B7535B39A7}" type="presParOf" srcId="{FBBF500B-56D9-4592-9D41-3ED80565C31A}" destId="{C820FC0B-4465-471A-8B9A-C91BD4DA55F9}" srcOrd="1" destOrd="0" presId="urn:microsoft.com/office/officeart/2005/8/layout/vList4"/>
    <dgm:cxn modelId="{71ADD9EE-91BE-4F0F-9DE8-1D74A2CBE0CD}" type="presParOf" srcId="{FBBF500B-56D9-4592-9D41-3ED80565C31A}" destId="{0D1DAB51-82D9-48E0-A67D-59A0A0D2E1E9}" srcOrd="2" destOrd="0" presId="urn:microsoft.com/office/officeart/2005/8/layout/vList4"/>
    <dgm:cxn modelId="{AE149837-E31C-4401-857A-C26178ED6897}" type="presParOf" srcId="{0D1DAB51-82D9-48E0-A67D-59A0A0D2E1E9}" destId="{990547A7-73D1-48B4-BF22-906B49721C4A}" srcOrd="0" destOrd="0" presId="urn:microsoft.com/office/officeart/2005/8/layout/vList4"/>
    <dgm:cxn modelId="{E1D6A645-D398-4F1C-AF14-BEFC15CB4CBB}" type="presParOf" srcId="{0D1DAB51-82D9-48E0-A67D-59A0A0D2E1E9}" destId="{ECBD8D03-8505-4229-A734-F9D70B382566}" srcOrd="1" destOrd="0" presId="urn:microsoft.com/office/officeart/2005/8/layout/vList4"/>
    <dgm:cxn modelId="{B9F668CF-D584-4F76-BD83-AE16D7C64599}" type="presParOf" srcId="{0D1DAB51-82D9-48E0-A67D-59A0A0D2E1E9}" destId="{4AEE28AB-1547-4D57-B4BC-B91BFD5C82D7}" srcOrd="2" destOrd="0" presId="urn:microsoft.com/office/officeart/2005/8/layout/vList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F4323-3529-4EBF-9FEB-79AD64A723B7}">
      <dsp:nvSpPr>
        <dsp:cNvPr id="0" name=""/>
        <dsp:cNvSpPr/>
      </dsp:nvSpPr>
      <dsp:spPr>
        <a:xfrm>
          <a:off x="0" y="0"/>
          <a:ext cx="12192000" cy="2033889"/>
        </a:xfrm>
        <a:prstGeom prst="roundRect">
          <a:avLst>
            <a:gd name="adj" fmla="val 10000"/>
          </a:avLst>
        </a:prstGeom>
        <a:gradFill rotWithShape="0">
          <a:gsLst>
            <a:gs pos="0">
              <a:srgbClr val="D2232A">
                <a:shade val="30000"/>
                <a:satMod val="115000"/>
              </a:srgbClr>
            </a:gs>
            <a:gs pos="100000">
              <a:srgbClr val="192F44"/>
            </a:gs>
          </a:gsLst>
          <a:lin ang="5400000" scaled="1"/>
        </a:gradFill>
        <a:ln w="12700" cap="flat" cmpd="sng" algn="ctr">
          <a:solidFill>
            <a:schemeClr val="lt1">
              <a:hueOff val="0"/>
              <a:satOff val="0"/>
              <a:lumOff val="0"/>
              <a:alphaOff val="0"/>
            </a:schemeClr>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latin typeface="Arial" panose="020B0604020202020204" pitchFamily="34" charset="0"/>
              <a:cs typeface="Arial" panose="020B0604020202020204" pitchFamily="34" charset="0"/>
            </a:rPr>
            <a:t>As a CASA/GAL volunteer:</a:t>
          </a:r>
        </a:p>
        <a:p>
          <a:pPr lvl="0" algn="l" defTabSz="1066800">
            <a:lnSpc>
              <a:spcPct val="90000"/>
            </a:lnSpc>
            <a:spcBef>
              <a:spcPct val="0"/>
            </a:spcBef>
            <a:spcAft>
              <a:spcPct val="35000"/>
            </a:spcAft>
          </a:pPr>
          <a:r>
            <a:rPr lang="en-US" sz="2400" kern="1200" dirty="0" smtClean="0">
              <a:latin typeface="Arial" panose="020B0604020202020204" pitchFamily="34" charset="0"/>
              <a:cs typeface="Arial" panose="020B0604020202020204" pitchFamily="34" charset="0"/>
            </a:rPr>
            <a:t>Advocate for a safe, permanent home as soon as possible, honoring the child’s culture &amp; sense of time</a:t>
          </a:r>
        </a:p>
        <a:p>
          <a:pPr lvl="0" algn="l" defTabSz="1066800">
            <a:lnSpc>
              <a:spcPct val="90000"/>
            </a:lnSpc>
            <a:spcBef>
              <a:spcPct val="0"/>
            </a:spcBef>
            <a:spcAft>
              <a:spcPct val="35000"/>
            </a:spcAft>
          </a:pPr>
          <a:endParaRPr lang="en-US" sz="2800" kern="1200" dirty="0"/>
        </a:p>
      </dsp:txBody>
      <dsp:txXfrm>
        <a:off x="2641788" y="0"/>
        <a:ext cx="9550211" cy="2033889"/>
      </dsp:txXfrm>
    </dsp:sp>
    <dsp:sp modelId="{B1EF00C9-A50B-4793-B6DA-38195F02F036}">
      <dsp:nvSpPr>
        <dsp:cNvPr id="0" name=""/>
        <dsp:cNvSpPr/>
      </dsp:nvSpPr>
      <dsp:spPr>
        <a:xfrm>
          <a:off x="203388" y="203388"/>
          <a:ext cx="2438400" cy="162711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dsp:style>
    </dsp:sp>
    <dsp:sp modelId="{990547A7-73D1-48B4-BF22-906B49721C4A}">
      <dsp:nvSpPr>
        <dsp:cNvPr id="0" name=""/>
        <dsp:cNvSpPr/>
      </dsp:nvSpPr>
      <dsp:spPr>
        <a:xfrm>
          <a:off x="0" y="2237278"/>
          <a:ext cx="12192000" cy="2033889"/>
        </a:xfrm>
        <a:prstGeom prst="roundRect">
          <a:avLst>
            <a:gd name="adj" fmla="val 10000"/>
          </a:avLst>
        </a:prstGeom>
        <a:gradFill flip="none" rotWithShape="0">
          <a:gsLst>
            <a:gs pos="0">
              <a:srgbClr val="C00000">
                <a:shade val="30000"/>
                <a:satMod val="115000"/>
              </a:srgbClr>
            </a:gs>
            <a:gs pos="35000">
              <a:srgbClr val="192F44"/>
            </a:gs>
          </a:gsLst>
          <a:path path="circle">
            <a:fillToRect l="100000" b="100000"/>
          </a:path>
          <a:tileRect t="-100000" r="-100000"/>
        </a:gradFill>
        <a:ln w="12700" cap="flat" cmpd="sng" algn="ctr">
          <a:solidFill>
            <a:schemeClr val="bg1"/>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smtClean="0">
              <a:latin typeface="Arial" panose="020B0604020202020204" pitchFamily="34" charset="0"/>
              <a:cs typeface="Arial" panose="020B0604020202020204" pitchFamily="34" charset="0"/>
            </a:rPr>
            <a:t>Possible “permanent” options:</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kern="1200" dirty="0" smtClean="0">
              <a:latin typeface="Arial" panose="020B0604020202020204" pitchFamily="34" charset="0"/>
              <a:cs typeface="Arial" panose="020B0604020202020204" pitchFamily="34" charset="0"/>
            </a:rPr>
            <a:t>Return to parent</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kern="1200" dirty="0" smtClean="0">
              <a:latin typeface="Arial" panose="020B0604020202020204" pitchFamily="34" charset="0"/>
              <a:cs typeface="Arial" panose="020B0604020202020204" pitchFamily="34" charset="0"/>
            </a:rPr>
            <a:t>Adoption (by a relative or nonrelative)</a:t>
          </a:r>
          <a:endParaRPr lang="en-US" sz="2400" kern="1200" dirty="0">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ct val="15000"/>
            </a:spcAft>
            <a:buChar char="••"/>
          </a:pPr>
          <a:r>
            <a:rPr lang="en-US" sz="2400" kern="1200" dirty="0" smtClean="0">
              <a:latin typeface="Arial" panose="020B0604020202020204" pitchFamily="34" charset="0"/>
              <a:cs typeface="Arial" panose="020B0604020202020204" pitchFamily="34" charset="0"/>
            </a:rPr>
            <a:t>Guardianship</a:t>
          </a:r>
          <a:endParaRPr lang="en-US" sz="2400" kern="1200" dirty="0">
            <a:latin typeface="Arial" panose="020B0604020202020204" pitchFamily="34" charset="0"/>
            <a:cs typeface="Arial" panose="020B0604020202020204" pitchFamily="34" charset="0"/>
          </a:endParaRPr>
        </a:p>
      </dsp:txBody>
      <dsp:txXfrm>
        <a:off x="2641788" y="2237278"/>
        <a:ext cx="9550211" cy="2033889"/>
      </dsp:txXfrm>
    </dsp:sp>
    <dsp:sp modelId="{ECBD8D03-8505-4229-A734-F9D70B382566}">
      <dsp:nvSpPr>
        <dsp:cNvPr id="0" name=""/>
        <dsp:cNvSpPr/>
      </dsp:nvSpPr>
      <dsp:spPr>
        <a:xfrm>
          <a:off x="203388" y="2440667"/>
          <a:ext cx="2438400" cy="162711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5B2ADEB-2FEB-4ED3-A004-507A5F3A007C}" type="datetimeFigureOut">
              <a:rPr lang="en-US" smtClean="0"/>
              <a:t>7/21/2023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B893620-5E54-44A1-81AC-AA08B83C6103}" type="slidenum">
              <a:rPr lang="en-US" smtClean="0"/>
              <a:t>‹#›</a:t>
            </a:fld>
            <a:endParaRPr lang="en-US"/>
          </a:p>
        </p:txBody>
      </p:sp>
    </p:spTree>
    <p:extLst>
      <p:ext uri="{BB962C8B-B14F-4D97-AF65-F5344CB8AC3E}">
        <p14:creationId xmlns:p14="http://schemas.microsoft.com/office/powerpoint/2010/main" val="2036365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96AAFA9-0244-4CC9-9084-0697FE2FBD0F}" type="datetimeFigureOut">
              <a:rPr lang="en-US" smtClean="0"/>
              <a:t>7/21/2023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EAE9F5C-2ECD-4A8F-A803-E27A755E57F7}" type="slidenum">
              <a:rPr lang="en-US" smtClean="0"/>
              <a:t>‹#›</a:t>
            </a:fld>
            <a:endParaRPr lang="en-US"/>
          </a:p>
        </p:txBody>
      </p:sp>
    </p:spTree>
    <p:extLst>
      <p:ext uri="{BB962C8B-B14F-4D97-AF65-F5344CB8AC3E}">
        <p14:creationId xmlns:p14="http://schemas.microsoft.com/office/powerpoint/2010/main" val="1465584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1</a:t>
            </a:fld>
            <a:endParaRPr lang="en-US"/>
          </a:p>
        </p:txBody>
      </p:sp>
    </p:spTree>
    <p:extLst>
      <p:ext uri="{BB962C8B-B14F-4D97-AF65-F5344CB8AC3E}">
        <p14:creationId xmlns:p14="http://schemas.microsoft.com/office/powerpoint/2010/main" val="3737805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Notes:</a:t>
            </a:r>
            <a:r>
              <a:rPr lang="en-US" baseline="0" dirty="0" smtClean="0"/>
              <a:t> </a:t>
            </a:r>
            <a:r>
              <a:rPr lang="en-US" dirty="0" smtClean="0"/>
              <a:t>Split the class into</a:t>
            </a:r>
            <a:r>
              <a:rPr lang="en-US" baseline="0" dirty="0" smtClean="0"/>
              <a:t> groups. Allow 5-10 minutes for the groups to discuss their assigned dilemma. Come back as a class to discuss each group’s crux, potential consequences and solutions. </a:t>
            </a:r>
          </a:p>
          <a:p>
            <a:endParaRPr lang="en-US" baseline="0" dirty="0" smtClean="0"/>
          </a:p>
          <a:p>
            <a:r>
              <a:rPr lang="en-US" baseline="0" dirty="0" smtClean="0"/>
              <a:t>The dilemma cards can be found in the Pre-Service Training Binder.</a:t>
            </a:r>
            <a:endParaRPr lang="en-US" b="1" dirty="0"/>
          </a:p>
        </p:txBody>
      </p:sp>
      <p:sp>
        <p:nvSpPr>
          <p:cNvPr id="4" name="Slide Number Placeholder 3"/>
          <p:cNvSpPr>
            <a:spLocks noGrp="1"/>
          </p:cNvSpPr>
          <p:nvPr>
            <p:ph type="sldNum" sz="quarter" idx="10"/>
          </p:nvPr>
        </p:nvSpPr>
        <p:spPr/>
        <p:txBody>
          <a:bodyPr/>
          <a:lstStyle/>
          <a:p>
            <a:fld id="{CEAE9F5C-2ECD-4A8F-A803-E27A755E57F7}" type="slidenum">
              <a:rPr lang="en-US" smtClean="0"/>
              <a:t>10</a:t>
            </a:fld>
            <a:endParaRPr lang="en-US"/>
          </a:p>
        </p:txBody>
      </p:sp>
    </p:spTree>
    <p:extLst>
      <p:ext uri="{BB962C8B-B14F-4D97-AF65-F5344CB8AC3E}">
        <p14:creationId xmlns:p14="http://schemas.microsoft.com/office/powerpoint/2010/main" val="18264768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100</a:t>
            </a:fld>
            <a:endParaRPr lang="en-US"/>
          </a:p>
        </p:txBody>
      </p:sp>
    </p:spTree>
    <p:extLst>
      <p:ext uri="{BB962C8B-B14F-4D97-AF65-F5344CB8AC3E}">
        <p14:creationId xmlns:p14="http://schemas.microsoft.com/office/powerpoint/2010/main" val="34910626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101</a:t>
            </a:fld>
            <a:endParaRPr lang="en-US"/>
          </a:p>
        </p:txBody>
      </p:sp>
    </p:spTree>
    <p:extLst>
      <p:ext uri="{BB962C8B-B14F-4D97-AF65-F5344CB8AC3E}">
        <p14:creationId xmlns:p14="http://schemas.microsoft.com/office/powerpoint/2010/main" val="258110316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Quickly walk through all the sections of the CRB</a:t>
            </a:r>
            <a:r>
              <a:rPr lang="en-US" baseline="0" dirty="0" smtClean="0"/>
              <a:t> Report. (One page will appear with every click forward.)</a:t>
            </a:r>
          </a:p>
          <a:p>
            <a:endParaRPr lang="en-US" baseline="0" dirty="0" smtClean="0"/>
          </a:p>
        </p:txBody>
      </p:sp>
      <p:sp>
        <p:nvSpPr>
          <p:cNvPr id="4" name="Slide Number Placeholder 3"/>
          <p:cNvSpPr>
            <a:spLocks noGrp="1"/>
          </p:cNvSpPr>
          <p:nvPr>
            <p:ph type="sldNum" sz="quarter" idx="10"/>
          </p:nvPr>
        </p:nvSpPr>
        <p:spPr/>
        <p:txBody>
          <a:bodyPr/>
          <a:lstStyle/>
          <a:p>
            <a:fld id="{52B972A3-027F-4338-9C4C-B795116701EF}" type="slidenum">
              <a:rPr lang="en-US" smtClean="0"/>
              <a:t>102</a:t>
            </a:fld>
            <a:endParaRPr lang="en-US"/>
          </a:p>
        </p:txBody>
      </p:sp>
    </p:spTree>
    <p:extLst>
      <p:ext uri="{BB962C8B-B14F-4D97-AF65-F5344CB8AC3E}">
        <p14:creationId xmlns:p14="http://schemas.microsoft.com/office/powerpoint/2010/main" val="19457167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103</a:t>
            </a:fld>
            <a:endParaRPr lang="en-US"/>
          </a:p>
        </p:txBody>
      </p:sp>
    </p:spTree>
    <p:extLst>
      <p:ext uri="{BB962C8B-B14F-4D97-AF65-F5344CB8AC3E}">
        <p14:creationId xmlns:p14="http://schemas.microsoft.com/office/powerpoint/2010/main" val="31189165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104</a:t>
            </a:fld>
            <a:endParaRPr lang="en-US"/>
          </a:p>
        </p:txBody>
      </p:sp>
    </p:spTree>
    <p:extLst>
      <p:ext uri="{BB962C8B-B14F-4D97-AF65-F5344CB8AC3E}">
        <p14:creationId xmlns:p14="http://schemas.microsoft.com/office/powerpoint/2010/main" val="2304851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Optional:</a:t>
            </a:r>
            <a:r>
              <a:rPr lang="en-US" baseline="0" dirty="0" smtClean="0"/>
              <a:t> This may be too much information for trainees.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105</a:t>
            </a:fld>
            <a:endParaRPr lang="en-US"/>
          </a:p>
        </p:txBody>
      </p:sp>
    </p:spTree>
    <p:extLst>
      <p:ext uri="{BB962C8B-B14F-4D97-AF65-F5344CB8AC3E}">
        <p14:creationId xmlns:p14="http://schemas.microsoft.com/office/powerpoint/2010/main" val="4873501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106</a:t>
            </a:fld>
            <a:endParaRPr lang="en-US"/>
          </a:p>
        </p:txBody>
      </p:sp>
    </p:spTree>
    <p:extLst>
      <p:ext uri="{BB962C8B-B14F-4D97-AF65-F5344CB8AC3E}">
        <p14:creationId xmlns:p14="http://schemas.microsoft.com/office/powerpoint/2010/main" val="38023531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3ED93D9-A09B-4090-97AF-9B1BA87D9893}"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3967750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108</a:t>
            </a:fld>
            <a:endParaRPr lang="en-US"/>
          </a:p>
        </p:txBody>
      </p:sp>
    </p:spTree>
    <p:extLst>
      <p:ext uri="{BB962C8B-B14F-4D97-AF65-F5344CB8AC3E}">
        <p14:creationId xmlns:p14="http://schemas.microsoft.com/office/powerpoint/2010/main" val="44505239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109</a:t>
            </a:fld>
            <a:endParaRPr lang="en-US"/>
          </a:p>
        </p:txBody>
      </p:sp>
    </p:spTree>
    <p:extLst>
      <p:ext uri="{BB962C8B-B14F-4D97-AF65-F5344CB8AC3E}">
        <p14:creationId xmlns:p14="http://schemas.microsoft.com/office/powerpoint/2010/main" val="1477344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Split the Zoom</a:t>
            </a:r>
            <a:r>
              <a:rPr lang="en-US" baseline="0" dirty="0" smtClean="0"/>
              <a:t> meeting into two groups paring each group with a coordinator. Assign a dilemma to each group to discuss and then present to the class.</a:t>
            </a:r>
          </a:p>
          <a:p>
            <a:endParaRPr lang="en-US" baseline="0" dirty="0" smtClean="0"/>
          </a:p>
          <a:p>
            <a:r>
              <a:rPr lang="en-US" baseline="0" dirty="0" smtClean="0"/>
              <a:t>Optional: This activity can be repeated on the next slide.</a:t>
            </a:r>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11</a:t>
            </a:fld>
            <a:endParaRPr lang="en-US"/>
          </a:p>
        </p:txBody>
      </p:sp>
    </p:spTree>
    <p:extLst>
      <p:ext uri="{BB962C8B-B14F-4D97-AF65-F5344CB8AC3E}">
        <p14:creationId xmlns:p14="http://schemas.microsoft.com/office/powerpoint/2010/main" val="20101583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B972A3-027F-4338-9C4C-B795116701EF}" type="slidenum">
              <a:rPr lang="en-US" smtClean="0"/>
              <a:t>110</a:t>
            </a:fld>
            <a:endParaRPr lang="en-US"/>
          </a:p>
        </p:txBody>
      </p:sp>
    </p:spTree>
    <p:extLst>
      <p:ext uri="{BB962C8B-B14F-4D97-AF65-F5344CB8AC3E}">
        <p14:creationId xmlns:p14="http://schemas.microsoft.com/office/powerpoint/2010/main" val="3736392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Goal: </a:t>
            </a:r>
            <a:r>
              <a:rPr lang="en-US" dirty="0"/>
              <a:t>To allow your program to gather one last set of feedback data from participants. </a:t>
            </a:r>
          </a:p>
          <a:p>
            <a:endParaRPr lang="en-US" dirty="0"/>
          </a:p>
          <a:p>
            <a:r>
              <a:rPr lang="en-US" dirty="0"/>
              <a:t>Allow time for participants to complete the Session 5 Evaluation. </a:t>
            </a:r>
          </a:p>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3251806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12</a:t>
            </a:fld>
            <a:endParaRPr lang="en-US"/>
          </a:p>
        </p:txBody>
      </p:sp>
    </p:spTree>
    <p:extLst>
      <p:ext uri="{BB962C8B-B14F-4D97-AF65-F5344CB8AC3E}">
        <p14:creationId xmlns:p14="http://schemas.microsoft.com/office/powerpoint/2010/main" val="3342565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113044"/>
                </a:solidFill>
                <a:latin typeface="Arial" panose="020B0604020202020204" pitchFamily="34" charset="0"/>
                <a:cs typeface="Arial" panose="020B0604020202020204" pitchFamily="34" charset="0"/>
              </a:rPr>
              <a:t>Facilitator Notes:</a:t>
            </a:r>
          </a:p>
          <a:p>
            <a:endParaRPr lang="en-US" b="1" dirty="0" smtClean="0">
              <a:solidFill>
                <a:srgbClr val="113044"/>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EAE9F5C-2ECD-4A8F-A803-E27A755E57F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59641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113044"/>
                </a:solidFill>
                <a:latin typeface="Arial" panose="020B0604020202020204" pitchFamily="34" charset="0"/>
                <a:cs typeface="Arial" panose="020B0604020202020204" pitchFamily="34" charset="0"/>
              </a:rPr>
              <a:t>Facilitator Notes:</a:t>
            </a:r>
          </a:p>
          <a:p>
            <a:endParaRPr lang="en-US" b="1" dirty="0" smtClean="0">
              <a:solidFill>
                <a:srgbClr val="113044"/>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EAE9F5C-2ECD-4A8F-A803-E27A755E57F7}" type="slidenum">
              <a:rPr lang="en-US" smtClean="0"/>
              <a:t>14</a:t>
            </a:fld>
            <a:endParaRPr lang="en-US"/>
          </a:p>
        </p:txBody>
      </p:sp>
    </p:spTree>
    <p:extLst>
      <p:ext uri="{BB962C8B-B14F-4D97-AF65-F5344CB8AC3E}">
        <p14:creationId xmlns:p14="http://schemas.microsoft.com/office/powerpoint/2010/main" val="695671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113044"/>
                </a:solidFill>
                <a:latin typeface="Arial" panose="020B0604020202020204" pitchFamily="34" charset="0"/>
                <a:cs typeface="Arial" panose="020B0604020202020204" pitchFamily="34" charset="0"/>
              </a:rPr>
              <a:t>Facilitator Notes:</a:t>
            </a:r>
            <a:endParaRPr lang="en-US" sz="2400" kern="1200" dirty="0" smtClean="0">
              <a:solidFill>
                <a:prstClr val="white"/>
              </a:solidFill>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CEAE9F5C-2ECD-4A8F-A803-E27A755E57F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201560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a:t>
            </a:r>
            <a:r>
              <a:rPr lang="en-US" b="1" baseline="0" dirty="0" smtClean="0"/>
              <a:t> Notes:</a:t>
            </a:r>
          </a:p>
          <a:p>
            <a:endParaRPr lang="en-US" baseline="0" dirty="0" smtClean="0"/>
          </a:p>
          <a:p>
            <a:r>
              <a:rPr lang="en-US" dirty="0" smtClean="0"/>
              <a:t>Factors not related to abuse, but related to trauma or stress indicate that a child is in need of help and support</a:t>
            </a:r>
          </a:p>
          <a:p>
            <a:endParaRPr lang="en-US" dirty="0"/>
          </a:p>
        </p:txBody>
      </p:sp>
      <p:sp>
        <p:nvSpPr>
          <p:cNvPr id="4" name="Slide Number Placeholder 3"/>
          <p:cNvSpPr>
            <a:spLocks noGrp="1"/>
          </p:cNvSpPr>
          <p:nvPr>
            <p:ph type="sldNum" sz="quarter" idx="10"/>
          </p:nvPr>
        </p:nvSpPr>
        <p:spPr/>
        <p:txBody>
          <a:bodyPr/>
          <a:lstStyle/>
          <a:p>
            <a:fld id="{73ED93D9-A09B-4090-97AF-9B1BA87D9893}" type="slidenum">
              <a:rPr lang="en-US" smtClean="0"/>
              <a:t>16</a:t>
            </a:fld>
            <a:endParaRPr lang="en-US"/>
          </a:p>
        </p:txBody>
      </p:sp>
    </p:spTree>
    <p:extLst>
      <p:ext uri="{BB962C8B-B14F-4D97-AF65-F5344CB8AC3E}">
        <p14:creationId xmlns:p14="http://schemas.microsoft.com/office/powerpoint/2010/main" val="2631268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a:t>
            </a:r>
            <a:r>
              <a:rPr lang="en-US" baseline="0" dirty="0" smtClean="0"/>
              <a:t> </a:t>
            </a:r>
            <a:r>
              <a:rPr lang="en-US" dirty="0"/>
              <a:t>Baby is sickly, colicky or unwanted</a:t>
            </a:r>
          </a:p>
          <a:p>
            <a:r>
              <a:rPr lang="en-US" dirty="0"/>
              <a:t>Child has a physical or developmental disability</a:t>
            </a:r>
          </a:p>
          <a:p>
            <a:r>
              <a:rPr lang="en-US" dirty="0"/>
              <a:t>Child is the product of an abusive relationship</a:t>
            </a:r>
          </a:p>
          <a:p>
            <a:r>
              <a:rPr lang="en-US" dirty="0"/>
              <a:t>Lack of attachment between child and parent</a:t>
            </a:r>
          </a:p>
          <a:p>
            <a:endParaRPr lang="en-US" dirty="0" smtClean="0"/>
          </a:p>
          <a:p>
            <a:r>
              <a:rPr lang="en-US" dirty="0" smtClean="0"/>
              <a:t>PARENT: </a:t>
            </a:r>
            <a:r>
              <a:rPr lang="en-US" dirty="0"/>
              <a:t>Parent has already abused a child</a:t>
            </a:r>
          </a:p>
          <a:p>
            <a:r>
              <a:rPr lang="en-US" dirty="0"/>
              <a:t>Pregnancy was not wanted</a:t>
            </a:r>
          </a:p>
          <a:p>
            <a:r>
              <a:rPr lang="en-US" dirty="0"/>
              <a:t>Parent has a background of abuse when growing up</a:t>
            </a:r>
          </a:p>
          <a:p>
            <a:r>
              <a:rPr lang="en-US" dirty="0"/>
              <a:t>Young, unsupported mother often with low education</a:t>
            </a:r>
          </a:p>
          <a:p>
            <a:r>
              <a:rPr lang="en-US" dirty="0"/>
              <a:t>Parents have unrealistic expectations of the child and lack parenting knowledge</a:t>
            </a:r>
          </a:p>
          <a:p>
            <a:r>
              <a:rPr lang="en-US" dirty="0"/>
              <a:t>Parent is isolated and has few supports</a:t>
            </a:r>
          </a:p>
          <a:p>
            <a:r>
              <a:rPr lang="en-US" dirty="0"/>
              <a:t>Parent has a mental illness or is abusing drugs or alcohol</a:t>
            </a:r>
          </a:p>
          <a:p>
            <a:endParaRPr lang="en-US" dirty="0"/>
          </a:p>
          <a:p>
            <a:r>
              <a:rPr lang="en-US" dirty="0"/>
              <a:t>SOCIAL: socio-economic disadvantage</a:t>
            </a:r>
          </a:p>
          <a:p>
            <a:r>
              <a:rPr lang="en-US" dirty="0"/>
              <a:t>parental unemployment</a:t>
            </a:r>
          </a:p>
          <a:p>
            <a:r>
              <a:rPr lang="en-US" dirty="0"/>
              <a:t>housing stress</a:t>
            </a:r>
          </a:p>
          <a:p>
            <a:r>
              <a:rPr lang="en-US" dirty="0"/>
              <a:t>lack of access to social support</a:t>
            </a:r>
          </a:p>
          <a:p>
            <a:r>
              <a:rPr lang="en-US" dirty="0"/>
              <a:t>lack of pre-natal care</a:t>
            </a:r>
          </a:p>
          <a:p>
            <a:r>
              <a:rPr lang="en-US" dirty="0"/>
              <a:t>neighborhood disadvantage</a:t>
            </a:r>
          </a:p>
          <a:p>
            <a:endParaRPr lang="en-US" dirty="0"/>
          </a:p>
          <a:p>
            <a:endParaRPr lang="en-US" dirty="0"/>
          </a:p>
          <a:p>
            <a:r>
              <a:rPr lang="en-US" dirty="0"/>
              <a:t>FAMILY: Overcrowding in the house</a:t>
            </a:r>
          </a:p>
          <a:p>
            <a:r>
              <a:rPr lang="en-US" dirty="0"/>
              <a:t>Poverty or lack of opportunity to improve the family’s resources</a:t>
            </a:r>
          </a:p>
          <a:p>
            <a:r>
              <a:rPr lang="en-US" dirty="0"/>
              <a:t>Family violence is present</a:t>
            </a:r>
          </a:p>
          <a:p>
            <a:r>
              <a:rPr lang="en-US" dirty="0"/>
              <a:t>A non biological adult living in the house</a:t>
            </a:r>
          </a:p>
          <a:p>
            <a:r>
              <a:rPr lang="en-US" dirty="0"/>
              <a:t>Family is experiencing multiple stresses</a:t>
            </a:r>
          </a:p>
          <a:p>
            <a:endParaRPr lang="en-US" dirty="0"/>
          </a:p>
          <a:p>
            <a:pPr defTabSz="931774">
              <a:defRPr/>
            </a:pPr>
            <a:r>
              <a:rPr lang="en-US" dirty="0"/>
              <a:t>TRIGGERING: neighborhood violence</a:t>
            </a:r>
          </a:p>
          <a:p>
            <a:pPr defTabSz="931774">
              <a:defRPr/>
            </a:pPr>
            <a:r>
              <a:rPr lang="en-US" dirty="0"/>
              <a:t>Job loss</a:t>
            </a:r>
          </a:p>
          <a:p>
            <a:pPr defTabSz="931774">
              <a:defRPr/>
            </a:pPr>
            <a:r>
              <a:rPr lang="en-US" dirty="0"/>
              <a:t>Parental depression </a:t>
            </a:r>
          </a:p>
          <a:p>
            <a:endParaRPr lang="en-US" dirty="0"/>
          </a:p>
          <a:p>
            <a:endParaRPr lang="en-US" dirty="0"/>
          </a:p>
        </p:txBody>
      </p:sp>
      <p:sp>
        <p:nvSpPr>
          <p:cNvPr id="4" name="Slide Number Placeholder 3"/>
          <p:cNvSpPr>
            <a:spLocks noGrp="1"/>
          </p:cNvSpPr>
          <p:nvPr>
            <p:ph type="sldNum" sz="quarter" idx="10"/>
          </p:nvPr>
        </p:nvSpPr>
        <p:spPr/>
        <p:txBody>
          <a:bodyPr/>
          <a:lstStyle/>
          <a:p>
            <a:fld id="{73ED93D9-A09B-4090-97AF-9B1BA87D9893}" type="slidenum">
              <a:rPr lang="en-US" smtClean="0"/>
              <a:t>17</a:t>
            </a:fld>
            <a:endParaRPr lang="en-US"/>
          </a:p>
        </p:txBody>
      </p:sp>
    </p:spTree>
    <p:extLst>
      <p:ext uri="{BB962C8B-B14F-4D97-AF65-F5344CB8AC3E}">
        <p14:creationId xmlns:p14="http://schemas.microsoft.com/office/powerpoint/2010/main" val="1748758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everyone analyze the image and write</a:t>
            </a:r>
            <a:r>
              <a:rPr lang="en-US" baseline="0" dirty="0" smtClean="0"/>
              <a:t> down what they see. After 4-6 minutes, let trainees discuss their observations. </a:t>
            </a:r>
          </a:p>
          <a:p>
            <a:endParaRPr lang="en-US" baseline="0" dirty="0" smtClean="0"/>
          </a:p>
          <a:p>
            <a:r>
              <a:rPr lang="en-US" b="1" baseline="0" dirty="0" smtClean="0"/>
              <a:t>The Purpose: </a:t>
            </a:r>
            <a:r>
              <a:rPr lang="en-US" baseline="0" dirty="0" smtClean="0"/>
              <a:t>The purpose of the exercise is to engage the learner’s ability to see through a strength based and resourced based lens. In the next couple slides this will be addressed along with recognizing your own bias and values. </a:t>
            </a:r>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18</a:t>
            </a:fld>
            <a:endParaRPr lang="en-US"/>
          </a:p>
        </p:txBody>
      </p:sp>
    </p:spTree>
    <p:extLst>
      <p:ext uri="{BB962C8B-B14F-4D97-AF65-F5344CB8AC3E}">
        <p14:creationId xmlns:p14="http://schemas.microsoft.com/office/powerpoint/2010/main" val="3385124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19</a:t>
            </a:fld>
            <a:endParaRPr lang="en-US"/>
          </a:p>
        </p:txBody>
      </p:sp>
    </p:spTree>
    <p:extLst>
      <p:ext uri="{BB962C8B-B14F-4D97-AF65-F5344CB8AC3E}">
        <p14:creationId xmlns:p14="http://schemas.microsoft.com/office/powerpoint/2010/main" val="4224821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2</a:t>
            </a:fld>
            <a:endParaRPr lang="en-US"/>
          </a:p>
        </p:txBody>
      </p:sp>
    </p:spTree>
    <p:extLst>
      <p:ext uri="{BB962C8B-B14F-4D97-AF65-F5344CB8AC3E}">
        <p14:creationId xmlns:p14="http://schemas.microsoft.com/office/powerpoint/2010/main" val="592257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20</a:t>
            </a:fld>
            <a:endParaRPr lang="en-US"/>
          </a:p>
        </p:txBody>
      </p:sp>
    </p:spTree>
    <p:extLst>
      <p:ext uri="{BB962C8B-B14F-4D97-AF65-F5344CB8AC3E}">
        <p14:creationId xmlns:p14="http://schemas.microsoft.com/office/powerpoint/2010/main" val="3716599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EAE9F5C-2ECD-4A8F-A803-E27A755E57F7}"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754541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 Notes</a:t>
            </a:r>
          </a:p>
          <a:p>
            <a:endParaRPr lang="en-US" dirty="0" smtClean="0"/>
          </a:p>
          <a:p>
            <a:r>
              <a:rPr lang="en-US" b="1" dirty="0" smtClean="0"/>
              <a:t>Additional</a:t>
            </a:r>
            <a:r>
              <a:rPr lang="en-US" b="1" baseline="0" dirty="0" smtClean="0"/>
              <a:t> Information to be shared in class:</a:t>
            </a:r>
            <a:endParaRPr lang="en-US" b="1" dirty="0" smtClean="0"/>
          </a:p>
          <a:p>
            <a:pPr>
              <a:spcAft>
                <a:spcPts val="1223"/>
              </a:spcAft>
            </a:pPr>
            <a:r>
              <a:rPr lang="en-US" sz="2400" dirty="0">
                <a:solidFill>
                  <a:schemeClr val="tx2">
                    <a:lumMod val="50000"/>
                  </a:schemeClr>
                </a:solidFill>
                <a:latin typeface="Arial" panose="020B0604020202020204" pitchFamily="34" charset="0"/>
                <a:cs typeface="Arial" panose="020B0604020202020204" pitchFamily="34" charset="0"/>
              </a:rPr>
              <a:t>There are parts we can see, and parts we can’t see but know are there:</a:t>
            </a:r>
          </a:p>
          <a:p>
            <a:pPr marL="349415" lvl="1" indent="-349415">
              <a:spcAft>
                <a:spcPts val="1223"/>
              </a:spcAft>
              <a:buClr>
                <a:srgbClr val="C00000"/>
              </a:buClr>
              <a:buFont typeface="Arial" panose="020B0604020202020204" pitchFamily="34" charset="0"/>
              <a:buChar char="•"/>
            </a:pPr>
            <a:r>
              <a:rPr lang="en-US" sz="2400" dirty="0">
                <a:solidFill>
                  <a:schemeClr val="tx2">
                    <a:lumMod val="50000"/>
                  </a:schemeClr>
                </a:solidFill>
                <a:latin typeface="Arial" panose="020B0604020202020204" pitchFamily="34" charset="0"/>
                <a:cs typeface="Arial" panose="020B0604020202020204" pitchFamily="34" charset="0"/>
              </a:rPr>
              <a:t>The visible parts include dress, music, food &amp; games</a:t>
            </a:r>
          </a:p>
          <a:p>
            <a:pPr marL="349415" lvl="1" indent="-349415">
              <a:spcAft>
                <a:spcPts val="1223"/>
              </a:spcAft>
              <a:buClr>
                <a:srgbClr val="C00000"/>
              </a:buClr>
              <a:buFont typeface="Arial" panose="020B0604020202020204" pitchFamily="34" charset="0"/>
              <a:buChar char="•"/>
            </a:pPr>
            <a:r>
              <a:rPr lang="en-US" sz="2400" dirty="0">
                <a:solidFill>
                  <a:schemeClr val="tx2">
                    <a:lumMod val="50000"/>
                  </a:schemeClr>
                </a:solidFill>
                <a:latin typeface="Arial" panose="020B0604020202020204" pitchFamily="34" charset="0"/>
                <a:cs typeface="Arial" panose="020B0604020202020204" pitchFamily="34" charset="0"/>
              </a:rPr>
              <a:t>The invisible parts include unwritten rules guiding patterns of speech, concepts of time and the meanings of body language</a:t>
            </a:r>
          </a:p>
          <a:p>
            <a:pPr marL="0" lvl="1">
              <a:spcAft>
                <a:spcPts val="1223"/>
              </a:spcAft>
              <a:buClr>
                <a:srgbClr val="C00000"/>
              </a:buClr>
            </a:pPr>
            <a:endParaRPr lang="en-US" sz="2400" dirty="0">
              <a:solidFill>
                <a:schemeClr val="tx2">
                  <a:lumMod val="50000"/>
                </a:schemeClr>
              </a:solidFill>
              <a:latin typeface="Arial" panose="020B0604020202020204" pitchFamily="34" charset="0"/>
              <a:cs typeface="Arial" panose="020B0604020202020204" pitchFamily="34" charset="0"/>
            </a:endParaRPr>
          </a:p>
          <a:p>
            <a:pPr marL="0" lvl="1">
              <a:spcAft>
                <a:spcPts val="1223"/>
              </a:spcAft>
              <a:buClr>
                <a:srgbClr val="C00000"/>
              </a:buClr>
            </a:pPr>
            <a:r>
              <a:rPr lang="en-US" sz="2400" dirty="0">
                <a:solidFill>
                  <a:schemeClr val="tx2">
                    <a:lumMod val="50000"/>
                  </a:schemeClr>
                </a:solidFill>
                <a:latin typeface="Arial" panose="020B0604020202020204" pitchFamily="34" charset="0"/>
                <a:cs typeface="Arial" panose="020B0604020202020204" pitchFamily="34" charset="0"/>
              </a:rPr>
              <a:t>In order to keep the session engaging, it’s always a good idea to encourage the participants to interact with you and share any questions or concerns they might have.</a:t>
            </a:r>
          </a:p>
          <a:p>
            <a:pPr marL="0" lvl="1">
              <a:spcAft>
                <a:spcPts val="1223"/>
              </a:spcAft>
              <a:buClr>
                <a:srgbClr val="C00000"/>
              </a:buClr>
            </a:pPr>
            <a:endParaRPr lang="en-US" sz="2400" dirty="0">
              <a:solidFill>
                <a:schemeClr val="tx2">
                  <a:lumMod val="50000"/>
                </a:schemeClr>
              </a:solidFill>
              <a:latin typeface="Arial" panose="020B0604020202020204" pitchFamily="34" charset="0"/>
              <a:cs typeface="Arial" panose="020B0604020202020204" pitchFamily="34" charset="0"/>
            </a:endParaRPr>
          </a:p>
          <a:p>
            <a:pPr marL="0" lvl="1">
              <a:spcAft>
                <a:spcPts val="1223"/>
              </a:spcAft>
              <a:buClr>
                <a:srgbClr val="C00000"/>
              </a:buClr>
            </a:pPr>
            <a:r>
              <a:rPr lang="en-US" sz="2400" dirty="0">
                <a:solidFill>
                  <a:schemeClr val="tx2">
                    <a:lumMod val="50000"/>
                  </a:schemeClr>
                </a:solidFill>
                <a:latin typeface="Arial" panose="020B0604020202020204" pitchFamily="34" charset="0"/>
                <a:cs typeface="Arial" panose="020B0604020202020204" pitchFamily="34" charset="0"/>
              </a:rPr>
              <a:t>For this topic, you can ask the participants what their perspective on culture is.</a:t>
            </a:r>
          </a:p>
          <a:p>
            <a:pPr marL="349415" lvl="1" indent="-349415">
              <a:spcAft>
                <a:spcPts val="1223"/>
              </a:spcAft>
              <a:buClr>
                <a:srgbClr val="C00000"/>
              </a:buClr>
              <a:buFont typeface="Arial" panose="020B0604020202020204" pitchFamily="34" charset="0"/>
              <a:buChar char="•"/>
            </a:pPr>
            <a:endParaRPr lang="en-US" sz="2400" dirty="0">
              <a:solidFill>
                <a:schemeClr val="tx2">
                  <a:lumMod val="5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EAE9F5C-2ECD-4A8F-A803-E27A755E57F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726139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 Notes</a:t>
            </a:r>
          </a:p>
          <a:p>
            <a:endParaRPr lang="en-US" dirty="0" smtClean="0"/>
          </a:p>
          <a:p>
            <a:r>
              <a:rPr lang="en-US" b="1" dirty="0" smtClean="0"/>
              <a:t>Additional</a:t>
            </a:r>
            <a:r>
              <a:rPr lang="en-US" b="1" baseline="0" dirty="0" smtClean="0"/>
              <a:t> Information to be shared in class:</a:t>
            </a:r>
            <a:endParaRPr lang="en-US" b="1" dirty="0" smtClean="0"/>
          </a:p>
          <a:p>
            <a:pPr>
              <a:spcAft>
                <a:spcPts val="1223"/>
              </a:spcAft>
            </a:pPr>
            <a:r>
              <a:rPr lang="en-US" sz="2400" dirty="0">
                <a:solidFill>
                  <a:schemeClr val="tx2">
                    <a:lumMod val="50000"/>
                  </a:schemeClr>
                </a:solidFill>
                <a:latin typeface="Arial" panose="020B0604020202020204" pitchFamily="34" charset="0"/>
                <a:cs typeface="Arial" panose="020B0604020202020204" pitchFamily="34" charset="0"/>
              </a:rPr>
              <a:t>There are parts we can see, and parts we can’t see but know are there:</a:t>
            </a:r>
          </a:p>
          <a:p>
            <a:pPr marL="349415" lvl="1" indent="-349415">
              <a:spcAft>
                <a:spcPts val="1223"/>
              </a:spcAft>
              <a:buClr>
                <a:srgbClr val="C00000"/>
              </a:buClr>
              <a:buFont typeface="Arial" panose="020B0604020202020204" pitchFamily="34" charset="0"/>
              <a:buChar char="•"/>
            </a:pPr>
            <a:r>
              <a:rPr lang="en-US" sz="2400" dirty="0">
                <a:solidFill>
                  <a:schemeClr val="tx2">
                    <a:lumMod val="50000"/>
                  </a:schemeClr>
                </a:solidFill>
                <a:latin typeface="Arial" panose="020B0604020202020204" pitchFamily="34" charset="0"/>
                <a:cs typeface="Arial" panose="020B0604020202020204" pitchFamily="34" charset="0"/>
              </a:rPr>
              <a:t>The visible parts include dress, music, food &amp; games</a:t>
            </a:r>
          </a:p>
          <a:p>
            <a:pPr marL="349415" lvl="1" indent="-349415">
              <a:spcAft>
                <a:spcPts val="1223"/>
              </a:spcAft>
              <a:buClr>
                <a:srgbClr val="C00000"/>
              </a:buClr>
              <a:buFont typeface="Arial" panose="020B0604020202020204" pitchFamily="34" charset="0"/>
              <a:buChar char="•"/>
            </a:pPr>
            <a:r>
              <a:rPr lang="en-US" sz="2400" dirty="0">
                <a:solidFill>
                  <a:schemeClr val="tx2">
                    <a:lumMod val="50000"/>
                  </a:schemeClr>
                </a:solidFill>
                <a:latin typeface="Arial" panose="020B0604020202020204" pitchFamily="34" charset="0"/>
                <a:cs typeface="Arial" panose="020B0604020202020204" pitchFamily="34" charset="0"/>
              </a:rPr>
              <a:t>The invisible parts include unwritten rules guiding patterns of speech, concepts of time and the meanings of body language</a:t>
            </a:r>
          </a:p>
          <a:p>
            <a:pPr marL="0" lvl="1">
              <a:spcAft>
                <a:spcPts val="1223"/>
              </a:spcAft>
              <a:buClr>
                <a:srgbClr val="C00000"/>
              </a:buClr>
            </a:pPr>
            <a:endParaRPr lang="en-US" sz="2400" dirty="0">
              <a:solidFill>
                <a:schemeClr val="tx2">
                  <a:lumMod val="50000"/>
                </a:schemeClr>
              </a:solidFill>
              <a:latin typeface="Arial" panose="020B0604020202020204" pitchFamily="34" charset="0"/>
              <a:cs typeface="Arial" panose="020B0604020202020204" pitchFamily="34" charset="0"/>
            </a:endParaRPr>
          </a:p>
          <a:p>
            <a:pPr marL="0" lvl="1">
              <a:spcAft>
                <a:spcPts val="1223"/>
              </a:spcAft>
              <a:buClr>
                <a:srgbClr val="C00000"/>
              </a:buClr>
            </a:pPr>
            <a:r>
              <a:rPr lang="en-US" sz="2400" dirty="0">
                <a:solidFill>
                  <a:schemeClr val="tx2">
                    <a:lumMod val="50000"/>
                  </a:schemeClr>
                </a:solidFill>
                <a:latin typeface="Arial" panose="020B0604020202020204" pitchFamily="34" charset="0"/>
                <a:cs typeface="Arial" panose="020B0604020202020204" pitchFamily="34" charset="0"/>
              </a:rPr>
              <a:t>In order to keep the session engaging, it’s always a good idea to encourage the participants to interact with you and share any questions or concerns they might have.</a:t>
            </a:r>
          </a:p>
          <a:p>
            <a:pPr marL="0" lvl="1">
              <a:spcAft>
                <a:spcPts val="1223"/>
              </a:spcAft>
              <a:buClr>
                <a:srgbClr val="C00000"/>
              </a:buClr>
            </a:pPr>
            <a:endParaRPr lang="en-US" sz="2400" dirty="0">
              <a:solidFill>
                <a:schemeClr val="tx2">
                  <a:lumMod val="50000"/>
                </a:schemeClr>
              </a:solidFill>
              <a:latin typeface="Arial" panose="020B0604020202020204" pitchFamily="34" charset="0"/>
              <a:cs typeface="Arial" panose="020B0604020202020204" pitchFamily="34" charset="0"/>
            </a:endParaRPr>
          </a:p>
          <a:p>
            <a:pPr marL="0" lvl="1">
              <a:spcAft>
                <a:spcPts val="1223"/>
              </a:spcAft>
              <a:buClr>
                <a:srgbClr val="C00000"/>
              </a:buClr>
            </a:pPr>
            <a:r>
              <a:rPr lang="en-US" sz="2400" dirty="0">
                <a:solidFill>
                  <a:schemeClr val="tx2">
                    <a:lumMod val="50000"/>
                  </a:schemeClr>
                </a:solidFill>
                <a:latin typeface="Arial" panose="020B0604020202020204" pitchFamily="34" charset="0"/>
                <a:cs typeface="Arial" panose="020B0604020202020204" pitchFamily="34" charset="0"/>
              </a:rPr>
              <a:t>For this topic, you can ask the participants what their perspective on culture is.</a:t>
            </a:r>
          </a:p>
          <a:p>
            <a:pPr marL="349415" lvl="1" indent="-349415">
              <a:spcAft>
                <a:spcPts val="1223"/>
              </a:spcAft>
              <a:buClr>
                <a:srgbClr val="C00000"/>
              </a:buClr>
              <a:buFont typeface="Arial" panose="020B0604020202020204" pitchFamily="34" charset="0"/>
              <a:buChar char="•"/>
            </a:pPr>
            <a:endParaRPr lang="en-US" sz="2400" dirty="0">
              <a:solidFill>
                <a:schemeClr val="tx2">
                  <a:lumMod val="5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EAE9F5C-2ECD-4A8F-A803-E27A755E57F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704433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the</a:t>
            </a:r>
            <a:r>
              <a:rPr lang="en-US" baseline="0" dirty="0" smtClean="0"/>
              <a:t> following handouts which can be found in the Pre-Service binder. </a:t>
            </a:r>
          </a:p>
          <a:p>
            <a:endParaRPr lang="en-US" baseline="0" dirty="0" smtClean="0"/>
          </a:p>
          <a:p>
            <a:r>
              <a:rPr lang="en-US" b="1" baseline="0" dirty="0" smtClean="0"/>
              <a:t>LGBTQ Key Terms</a:t>
            </a:r>
          </a:p>
          <a:p>
            <a:endParaRPr lang="en-US" baseline="0" dirty="0" smtClean="0"/>
          </a:p>
          <a:p>
            <a:r>
              <a:rPr lang="en-US" b="1" baseline="0" dirty="0" smtClean="0"/>
              <a:t>Safer Brighter Future </a:t>
            </a:r>
            <a:r>
              <a:rPr lang="en-US" baseline="0" dirty="0" smtClean="0"/>
              <a:t>(This is to long to go over in class -  have participants read on their own time if they are interested or need the resource)</a:t>
            </a:r>
          </a:p>
          <a:p>
            <a:endParaRPr lang="en-US" baseline="0" dirty="0" smtClean="0"/>
          </a:p>
          <a:p>
            <a:r>
              <a:rPr lang="en-US" b="1" baseline="0" dirty="0" smtClean="0"/>
              <a:t>The Spectrum</a:t>
            </a:r>
          </a:p>
          <a:p>
            <a:endParaRPr lang="en-US" baseline="0" dirty="0" smtClean="0"/>
          </a:p>
          <a:p>
            <a:endParaRPr lang="en-US" b="1" baseline="0" dirty="0" smtClean="0"/>
          </a:p>
          <a:p>
            <a:r>
              <a:rPr lang="en-US" b="1" baseline="0" dirty="0" smtClean="0"/>
              <a:t>(Charles can pull these on screen as you mention them as well</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48D8B32-96AD-4207-B4C9-D36790982278}"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893230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a:p>
            <a:r>
              <a:rPr lang="en-US" b="1" baseline="0" dirty="0" smtClean="0"/>
              <a:t>(Charles can pull an other drop box files on screen if you wish to go over them) </a:t>
            </a:r>
          </a:p>
          <a:p>
            <a:endParaRPr lang="en-US" b="1" baseline="0" dirty="0" smtClean="0"/>
          </a:p>
          <a:p>
            <a:endParaRPr lang="en-US" b="1"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48D8B32-96AD-4207-B4C9-D36790982278}"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67363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26</a:t>
            </a:fld>
            <a:endParaRPr lang="en-US"/>
          </a:p>
        </p:txBody>
      </p:sp>
    </p:spTree>
    <p:extLst>
      <p:ext uri="{BB962C8B-B14F-4D97-AF65-F5344CB8AC3E}">
        <p14:creationId xmlns:p14="http://schemas.microsoft.com/office/powerpoint/2010/main" val="3944352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27</a:t>
            </a:fld>
            <a:endParaRPr lang="en-US"/>
          </a:p>
        </p:txBody>
      </p:sp>
    </p:spTree>
    <p:extLst>
      <p:ext uri="{BB962C8B-B14F-4D97-AF65-F5344CB8AC3E}">
        <p14:creationId xmlns:p14="http://schemas.microsoft.com/office/powerpoint/2010/main" val="4070108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28</a:t>
            </a:fld>
            <a:endParaRPr lang="en-US"/>
          </a:p>
        </p:txBody>
      </p:sp>
    </p:spTree>
    <p:extLst>
      <p:ext uri="{BB962C8B-B14F-4D97-AF65-F5344CB8AC3E}">
        <p14:creationId xmlns:p14="http://schemas.microsoft.com/office/powerpoint/2010/main" val="1180409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a:t>
            </a:r>
            <a:r>
              <a:rPr lang="en-US" b="1" baseline="0" dirty="0" smtClean="0"/>
              <a:t> Notes:   </a:t>
            </a:r>
          </a:p>
          <a:p>
            <a:endParaRPr lang="en-US" b="1" baseline="0" dirty="0" smtClean="0"/>
          </a:p>
          <a:p>
            <a:r>
              <a:rPr lang="en-US" b="1" baseline="0" dirty="0" smtClean="0"/>
              <a:t>Activity 1.13: Asking the Right Questions</a:t>
            </a:r>
          </a:p>
          <a:p>
            <a:endParaRPr lang="en-US" b="1" baseline="0" dirty="0" smtClean="0"/>
          </a:p>
          <a:p>
            <a:r>
              <a:rPr lang="en-US" b="1" baseline="0" dirty="0" smtClean="0"/>
              <a:t>Duration: 30 minutes</a:t>
            </a:r>
          </a:p>
          <a:p>
            <a:endParaRPr lang="en-US" b="1" baseline="0" dirty="0" smtClean="0"/>
          </a:p>
          <a:p>
            <a:endParaRPr lang="en-US" b="1" baseline="0" dirty="0" smtClean="0"/>
          </a:p>
          <a:p>
            <a:pPr defTabSz="931774">
              <a:defRPr/>
            </a:pPr>
            <a:r>
              <a:rPr lang="en-US" b="1" baseline="0" dirty="0" smtClean="0"/>
              <a:t>Goal: </a:t>
            </a:r>
            <a:r>
              <a:rPr lang="en-US" b="0" baseline="0" dirty="0" smtClean="0"/>
              <a:t>To help participants learn to formulate the right questions to determine a child’s</a:t>
            </a:r>
          </a:p>
          <a:p>
            <a:pPr defTabSz="931774">
              <a:defRPr/>
            </a:pPr>
            <a:r>
              <a:rPr lang="en-US" b="0" baseline="0" dirty="0" smtClean="0"/>
              <a:t>best interests.</a:t>
            </a:r>
          </a:p>
          <a:p>
            <a:pPr defTabSz="931774">
              <a:defRPr/>
            </a:pPr>
            <a:endParaRPr lang="en-US" b="0" baseline="0" dirty="0" smtClean="0"/>
          </a:p>
          <a:p>
            <a:pPr defTabSz="931774">
              <a:defRPr/>
            </a:pPr>
            <a:r>
              <a:rPr lang="en-US" b="1" baseline="0" dirty="0" smtClean="0"/>
              <a:t>Step 1: </a:t>
            </a:r>
            <a:r>
              <a:rPr lang="en-US" b="0" baseline="0" dirty="0" smtClean="0"/>
              <a:t>Briefly recaps the key facts in the </a:t>
            </a:r>
            <a:r>
              <a:rPr lang="en-US" b="0" baseline="0" dirty="0" err="1" smtClean="0"/>
              <a:t>Bleux</a:t>
            </a:r>
            <a:r>
              <a:rPr lang="en-US" b="0" baseline="0" dirty="0" smtClean="0"/>
              <a:t> case.</a:t>
            </a:r>
          </a:p>
          <a:p>
            <a:pPr defTabSz="931774">
              <a:defRPr/>
            </a:pPr>
            <a:r>
              <a:rPr lang="en-US" b="0" baseline="0" dirty="0" smtClean="0"/>
              <a:t>Inform the participants that their task is to consider all aspects of the circumstances so that they can make a recommendation. Ask them to write down questions they want to answer in</a:t>
            </a:r>
          </a:p>
          <a:p>
            <a:pPr defTabSz="931774">
              <a:defRPr/>
            </a:pPr>
            <a:r>
              <a:rPr lang="en-US" b="0" baseline="0" dirty="0" smtClean="0"/>
              <a:t>order to determine what is in Deshawn </a:t>
            </a:r>
            <a:r>
              <a:rPr lang="en-US" b="0" baseline="0" dirty="0" err="1" smtClean="0"/>
              <a:t>Bleux’s</a:t>
            </a:r>
            <a:r>
              <a:rPr lang="en-US" b="0" baseline="0" dirty="0" smtClean="0"/>
              <a:t> best interest. What information</a:t>
            </a:r>
          </a:p>
          <a:p>
            <a:pPr defTabSz="931774">
              <a:defRPr/>
            </a:pPr>
            <a:r>
              <a:rPr lang="en-US" b="0" baseline="0" dirty="0" smtClean="0"/>
              <a:t>do they need in order to make an informed recommendation?</a:t>
            </a:r>
          </a:p>
          <a:p>
            <a:pPr defTabSz="931774">
              <a:defRPr/>
            </a:pPr>
            <a:endParaRPr lang="en-US" b="0" baseline="0" dirty="0" smtClean="0"/>
          </a:p>
          <a:p>
            <a:pPr defTabSz="931774">
              <a:defRPr/>
            </a:pPr>
            <a:r>
              <a:rPr lang="en-US" b="1" baseline="0" dirty="0" smtClean="0"/>
              <a:t>Step 2: </a:t>
            </a:r>
            <a:r>
              <a:rPr lang="en-US" b="0" baseline="0" dirty="0" smtClean="0"/>
              <a:t>Ask the participants to make a list of questions they want to answer in order of priority. What</a:t>
            </a:r>
          </a:p>
          <a:p>
            <a:pPr defTabSz="931774">
              <a:defRPr/>
            </a:pPr>
            <a:r>
              <a:rPr lang="en-US" b="0" baseline="0" dirty="0" smtClean="0"/>
              <a:t>information is most important to gather first?</a:t>
            </a:r>
          </a:p>
          <a:p>
            <a:pPr defTabSz="931774">
              <a:defRPr/>
            </a:pPr>
            <a:endParaRPr lang="en-US" b="0" baseline="0" dirty="0" smtClean="0"/>
          </a:p>
          <a:p>
            <a:pPr defTabSz="931774">
              <a:defRPr/>
            </a:pPr>
            <a:endParaRPr lang="en-US" b="0" dirty="0"/>
          </a:p>
        </p:txBody>
      </p:sp>
      <p:sp>
        <p:nvSpPr>
          <p:cNvPr id="4" name="Slide Number Placeholder 3"/>
          <p:cNvSpPr>
            <a:spLocks noGrp="1"/>
          </p:cNvSpPr>
          <p:nvPr>
            <p:ph type="sldNum" sz="quarter" idx="10"/>
          </p:nvPr>
        </p:nvSpPr>
        <p:spPr/>
        <p:txBody>
          <a:bodyPr/>
          <a:lstStyle/>
          <a:p>
            <a:fld id="{CEAE9F5C-2ECD-4A8F-A803-E27A755E57F7}" type="slidenum">
              <a:rPr lang="en-US" smtClean="0"/>
              <a:t>29</a:t>
            </a:fld>
            <a:endParaRPr lang="en-US"/>
          </a:p>
        </p:txBody>
      </p:sp>
    </p:spTree>
    <p:extLst>
      <p:ext uri="{BB962C8B-B14F-4D97-AF65-F5344CB8AC3E}">
        <p14:creationId xmlns:p14="http://schemas.microsoft.com/office/powerpoint/2010/main" val="2230782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3</a:t>
            </a:fld>
            <a:endParaRPr lang="en-US"/>
          </a:p>
        </p:txBody>
      </p:sp>
    </p:spTree>
    <p:extLst>
      <p:ext uri="{BB962C8B-B14F-4D97-AF65-F5344CB8AC3E}">
        <p14:creationId xmlns:p14="http://schemas.microsoft.com/office/powerpoint/2010/main" val="431663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a:p>
            <a:pPr defTabSz="931774">
              <a:defRPr/>
            </a:pPr>
            <a:r>
              <a:rPr lang="en-US" b="1" baseline="0" dirty="0" smtClean="0"/>
              <a:t>Goal: </a:t>
            </a:r>
            <a:r>
              <a:rPr lang="en-US" b="0" baseline="0" dirty="0" smtClean="0"/>
              <a:t>To help participants learn to formulate the right questions to determine a child’s</a:t>
            </a:r>
          </a:p>
          <a:p>
            <a:pPr defTabSz="931774">
              <a:defRPr/>
            </a:pPr>
            <a:r>
              <a:rPr lang="en-US" b="0" baseline="0" dirty="0" smtClean="0"/>
              <a:t>best interests.</a:t>
            </a:r>
          </a:p>
          <a:p>
            <a:pPr defTabSz="931774">
              <a:defRPr/>
            </a:pPr>
            <a:endParaRPr lang="en-US" b="0" baseline="0" dirty="0" smtClean="0"/>
          </a:p>
          <a:p>
            <a:pPr defTabSz="931774">
              <a:defRPr/>
            </a:pPr>
            <a:r>
              <a:rPr lang="en-US" b="1" baseline="0" dirty="0" smtClean="0"/>
              <a:t>Step 1: </a:t>
            </a:r>
            <a:r>
              <a:rPr lang="en-US" b="0" baseline="0" dirty="0" smtClean="0"/>
              <a:t>Briefly recaps the key facts in the </a:t>
            </a:r>
            <a:r>
              <a:rPr lang="en-US" b="0" baseline="0" dirty="0" err="1" smtClean="0"/>
              <a:t>Bleux</a:t>
            </a:r>
            <a:r>
              <a:rPr lang="en-US" b="0" baseline="0" dirty="0" smtClean="0"/>
              <a:t> case.</a:t>
            </a:r>
          </a:p>
          <a:p>
            <a:pPr defTabSz="931774">
              <a:defRPr/>
            </a:pPr>
            <a:r>
              <a:rPr lang="en-US" b="0" baseline="0" dirty="0" smtClean="0"/>
              <a:t>Inform the participants that their task is to consider all aspects of the circumstances so that they can make a recommendation. Ask them to write down questions they want to answer in</a:t>
            </a:r>
          </a:p>
          <a:p>
            <a:pPr defTabSz="931774">
              <a:defRPr/>
            </a:pPr>
            <a:r>
              <a:rPr lang="en-US" b="0" baseline="0" dirty="0" smtClean="0"/>
              <a:t>order to determine what is in Deshawn </a:t>
            </a:r>
            <a:r>
              <a:rPr lang="en-US" b="0" baseline="0" dirty="0" err="1" smtClean="0"/>
              <a:t>Bleux’s</a:t>
            </a:r>
            <a:r>
              <a:rPr lang="en-US" b="0" baseline="0" dirty="0" smtClean="0"/>
              <a:t> best interest. What information</a:t>
            </a:r>
          </a:p>
          <a:p>
            <a:pPr defTabSz="931774">
              <a:defRPr/>
            </a:pPr>
            <a:r>
              <a:rPr lang="en-US" b="0" baseline="0" dirty="0" smtClean="0"/>
              <a:t>do they need in order to make an informed recommendation?</a:t>
            </a:r>
          </a:p>
          <a:p>
            <a:pPr defTabSz="931774">
              <a:defRPr/>
            </a:pPr>
            <a:endParaRPr lang="en-US" b="0" baseline="0" dirty="0" smtClean="0"/>
          </a:p>
          <a:p>
            <a:pPr defTabSz="931774">
              <a:defRPr/>
            </a:pPr>
            <a:r>
              <a:rPr lang="en-US" b="1" baseline="0" dirty="0" smtClean="0"/>
              <a:t>Step 2: </a:t>
            </a:r>
            <a:r>
              <a:rPr lang="en-US" b="0" baseline="0" dirty="0" smtClean="0"/>
              <a:t>Ask the participants to make a list of questions they want to answer in order of priority. What</a:t>
            </a:r>
          </a:p>
          <a:p>
            <a:pPr defTabSz="931774">
              <a:defRPr/>
            </a:pPr>
            <a:r>
              <a:rPr lang="en-US" b="0" baseline="0" dirty="0" smtClean="0"/>
              <a:t>information is most important to gather first?</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fld id="{CEAE9F5C-2ECD-4A8F-A803-E27A755E57F7}" type="slidenum">
              <a:rPr lang="en-US" smtClean="0"/>
              <a:t>30</a:t>
            </a:fld>
            <a:endParaRPr lang="en-US"/>
          </a:p>
        </p:txBody>
      </p:sp>
    </p:spTree>
    <p:extLst>
      <p:ext uri="{BB962C8B-B14F-4D97-AF65-F5344CB8AC3E}">
        <p14:creationId xmlns:p14="http://schemas.microsoft.com/office/powerpoint/2010/main" val="3425637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a:p>
            <a:pPr defTabSz="931774">
              <a:defRPr/>
            </a:pPr>
            <a:r>
              <a:rPr lang="en-US" b="1" baseline="0" dirty="0" smtClean="0"/>
              <a:t>Goal: </a:t>
            </a:r>
            <a:r>
              <a:rPr lang="en-US" b="0" baseline="0" dirty="0" smtClean="0"/>
              <a:t>To help participants learn to formulate the right questions to determine a child’s</a:t>
            </a:r>
          </a:p>
          <a:p>
            <a:pPr defTabSz="931774">
              <a:defRPr/>
            </a:pPr>
            <a:r>
              <a:rPr lang="en-US" b="0" baseline="0" dirty="0" smtClean="0"/>
              <a:t>best interests.</a:t>
            </a:r>
          </a:p>
          <a:p>
            <a:pPr defTabSz="931774">
              <a:defRPr/>
            </a:pPr>
            <a:endParaRPr lang="en-US" b="0" baseline="0" dirty="0" smtClean="0"/>
          </a:p>
          <a:p>
            <a:pPr defTabSz="931774">
              <a:defRPr/>
            </a:pPr>
            <a:r>
              <a:rPr lang="en-US" b="1" baseline="0" dirty="0" smtClean="0"/>
              <a:t>Step 1: </a:t>
            </a:r>
            <a:r>
              <a:rPr lang="en-US" b="0" baseline="0" dirty="0" smtClean="0"/>
              <a:t>Briefly recaps the key facts in the </a:t>
            </a:r>
            <a:r>
              <a:rPr lang="en-US" b="0" baseline="0" dirty="0" err="1" smtClean="0"/>
              <a:t>Bleux</a:t>
            </a:r>
            <a:r>
              <a:rPr lang="en-US" b="0" baseline="0" dirty="0" smtClean="0"/>
              <a:t> case.</a:t>
            </a:r>
          </a:p>
          <a:p>
            <a:pPr defTabSz="931774">
              <a:defRPr/>
            </a:pPr>
            <a:r>
              <a:rPr lang="en-US" b="0" baseline="0" dirty="0" smtClean="0"/>
              <a:t>Inform the participants that their task is to consider all aspects of the circumstances so that they can make a recommendation. Ask them to write down questions they want to answer in</a:t>
            </a:r>
          </a:p>
          <a:p>
            <a:pPr defTabSz="931774">
              <a:defRPr/>
            </a:pPr>
            <a:r>
              <a:rPr lang="en-US" b="0" baseline="0" dirty="0" smtClean="0"/>
              <a:t>order to determine what is in Deshawn </a:t>
            </a:r>
            <a:r>
              <a:rPr lang="en-US" b="0" baseline="0" dirty="0" err="1" smtClean="0"/>
              <a:t>Bleux’s</a:t>
            </a:r>
            <a:r>
              <a:rPr lang="en-US" b="0" baseline="0" dirty="0" smtClean="0"/>
              <a:t> best interest. What information</a:t>
            </a:r>
          </a:p>
          <a:p>
            <a:pPr defTabSz="931774">
              <a:defRPr/>
            </a:pPr>
            <a:r>
              <a:rPr lang="en-US" b="0" baseline="0" dirty="0" smtClean="0"/>
              <a:t>do they need in order to make an informed recommendation?</a:t>
            </a:r>
          </a:p>
          <a:p>
            <a:pPr defTabSz="931774">
              <a:defRPr/>
            </a:pPr>
            <a:endParaRPr lang="en-US" b="0" baseline="0" dirty="0" smtClean="0"/>
          </a:p>
          <a:p>
            <a:pPr defTabSz="931774">
              <a:defRPr/>
            </a:pPr>
            <a:r>
              <a:rPr lang="en-US" b="1" baseline="0" dirty="0" smtClean="0"/>
              <a:t>Step 2: </a:t>
            </a:r>
            <a:r>
              <a:rPr lang="en-US" b="0" baseline="0" dirty="0" smtClean="0"/>
              <a:t>Ask the participants to make a list of questions they want to answer in order of priority. What</a:t>
            </a:r>
          </a:p>
          <a:p>
            <a:pPr defTabSz="931774">
              <a:defRPr/>
            </a:pPr>
            <a:r>
              <a:rPr lang="en-US" b="0" baseline="0" dirty="0" smtClean="0"/>
              <a:t>information is most important to gather first?</a:t>
            </a:r>
            <a:endParaRPr lang="en-US" b="0" dirty="0"/>
          </a:p>
        </p:txBody>
      </p:sp>
      <p:sp>
        <p:nvSpPr>
          <p:cNvPr id="4" name="Slide Number Placeholder 3"/>
          <p:cNvSpPr>
            <a:spLocks noGrp="1"/>
          </p:cNvSpPr>
          <p:nvPr>
            <p:ph type="sldNum" sz="quarter" idx="10"/>
          </p:nvPr>
        </p:nvSpPr>
        <p:spPr/>
        <p:txBody>
          <a:bodyPr/>
          <a:lstStyle/>
          <a:p>
            <a:fld id="{CEAE9F5C-2ECD-4A8F-A803-E27A755E57F7}" type="slidenum">
              <a:rPr lang="en-US" smtClean="0"/>
              <a:t>31</a:t>
            </a:fld>
            <a:endParaRPr lang="en-US"/>
          </a:p>
        </p:txBody>
      </p:sp>
    </p:spTree>
    <p:extLst>
      <p:ext uri="{BB962C8B-B14F-4D97-AF65-F5344CB8AC3E}">
        <p14:creationId xmlns:p14="http://schemas.microsoft.com/office/powerpoint/2010/main" val="3598954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Facilitator Notes:</a:t>
            </a:r>
          </a:p>
          <a:p>
            <a:pPr defTabSz="931774">
              <a:defRPr/>
            </a:pPr>
            <a:endParaRPr lang="en-US" b="1" dirty="0"/>
          </a:p>
          <a:p>
            <a:r>
              <a:rPr lang="en-US" b="0" baseline="0" dirty="0" smtClean="0"/>
              <a:t>A primary attachment figure is typically filled by a biological parent.</a:t>
            </a:r>
          </a:p>
          <a:p>
            <a:endParaRPr lang="en-US" b="0" baseline="0" dirty="0" smtClean="0"/>
          </a:p>
          <a:p>
            <a:r>
              <a:rPr lang="en-US" b="0" baseline="0" dirty="0" smtClean="0"/>
              <a:t>Other caring adults who commit unconditionally to the child can also meet the child’s need for permanence.</a:t>
            </a:r>
          </a:p>
          <a:p>
            <a:endParaRPr lang="en-US" b="0" baseline="0" dirty="0" smtClean="0"/>
          </a:p>
        </p:txBody>
      </p:sp>
      <p:sp>
        <p:nvSpPr>
          <p:cNvPr id="4" name="Slide Number Placeholder 3"/>
          <p:cNvSpPr>
            <a:spLocks noGrp="1"/>
          </p:cNvSpPr>
          <p:nvPr>
            <p:ph type="sldNum" sz="quarter" idx="10"/>
          </p:nvPr>
        </p:nvSpPr>
        <p:spPr/>
        <p:txBody>
          <a:bodyPr/>
          <a:lstStyle/>
          <a:p>
            <a:fld id="{CEAE9F5C-2ECD-4A8F-A803-E27A755E57F7}" type="slidenum">
              <a:rPr lang="en-US" smtClean="0"/>
              <a:t>32</a:t>
            </a:fld>
            <a:endParaRPr lang="en-US"/>
          </a:p>
        </p:txBody>
      </p:sp>
    </p:spTree>
    <p:extLst>
      <p:ext uri="{BB962C8B-B14F-4D97-AF65-F5344CB8AC3E}">
        <p14:creationId xmlns:p14="http://schemas.microsoft.com/office/powerpoint/2010/main" val="3969328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smtClean="0"/>
          </a:p>
        </p:txBody>
      </p:sp>
      <p:sp>
        <p:nvSpPr>
          <p:cNvPr id="4" name="Slide Number Placeholder 3"/>
          <p:cNvSpPr>
            <a:spLocks noGrp="1"/>
          </p:cNvSpPr>
          <p:nvPr>
            <p:ph type="sldNum" sz="quarter" idx="10"/>
          </p:nvPr>
        </p:nvSpPr>
        <p:spPr/>
        <p:txBody>
          <a:bodyPr/>
          <a:lstStyle/>
          <a:p>
            <a:fld id="{CEAE9F5C-2ECD-4A8F-A803-E27A755E57F7}" type="slidenum">
              <a:rPr lang="en-US" smtClean="0"/>
              <a:t>33</a:t>
            </a:fld>
            <a:endParaRPr lang="en-US"/>
          </a:p>
        </p:txBody>
      </p:sp>
    </p:spTree>
    <p:extLst>
      <p:ext uri="{BB962C8B-B14F-4D97-AF65-F5344CB8AC3E}">
        <p14:creationId xmlns:p14="http://schemas.microsoft.com/office/powerpoint/2010/main" val="3542754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Facilitator Note</a:t>
            </a:r>
          </a:p>
          <a:p>
            <a:endParaRPr lang="en-US" b="1" baseline="0" dirty="0" smtClean="0"/>
          </a:p>
          <a:p>
            <a:r>
              <a:rPr lang="en-US" b="1" baseline="0" dirty="0" smtClean="0"/>
              <a:t>ASFA- </a:t>
            </a:r>
          </a:p>
        </p:txBody>
      </p:sp>
      <p:sp>
        <p:nvSpPr>
          <p:cNvPr id="4" name="Slide Number Placeholder 3"/>
          <p:cNvSpPr>
            <a:spLocks noGrp="1"/>
          </p:cNvSpPr>
          <p:nvPr>
            <p:ph type="sldNum" sz="quarter" idx="10"/>
          </p:nvPr>
        </p:nvSpPr>
        <p:spPr/>
        <p:txBody>
          <a:bodyPr/>
          <a:lstStyle/>
          <a:p>
            <a:fld id="{CEAE9F5C-2ECD-4A8F-A803-E27A755E57F7}" type="slidenum">
              <a:rPr lang="en-US" smtClean="0"/>
              <a:t>34</a:t>
            </a:fld>
            <a:endParaRPr lang="en-US"/>
          </a:p>
        </p:txBody>
      </p:sp>
    </p:spTree>
    <p:extLst>
      <p:ext uri="{BB962C8B-B14F-4D97-AF65-F5344CB8AC3E}">
        <p14:creationId xmlns:p14="http://schemas.microsoft.com/office/powerpoint/2010/main" val="1343859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a:t>
            </a:r>
            <a:r>
              <a:rPr lang="en-US" b="1" baseline="0" dirty="0" smtClean="0"/>
              <a:t> Notes:  </a:t>
            </a:r>
          </a:p>
          <a:p>
            <a:r>
              <a:rPr lang="en-US" b="1" baseline="0" dirty="0" smtClean="0"/>
              <a:t> </a:t>
            </a:r>
          </a:p>
          <a:p>
            <a:endParaRPr lang="en-US" b="0" baseline="0" dirty="0" smtClean="0"/>
          </a:p>
        </p:txBody>
      </p:sp>
      <p:sp>
        <p:nvSpPr>
          <p:cNvPr id="4" name="Slide Number Placeholder 3"/>
          <p:cNvSpPr>
            <a:spLocks noGrp="1"/>
          </p:cNvSpPr>
          <p:nvPr>
            <p:ph type="sldNum" sz="quarter" idx="10"/>
          </p:nvPr>
        </p:nvSpPr>
        <p:spPr/>
        <p:txBody>
          <a:bodyPr/>
          <a:lstStyle/>
          <a:p>
            <a:fld id="{CEAE9F5C-2ECD-4A8F-A803-E27A755E57F7}" type="slidenum">
              <a:rPr lang="en-US" smtClean="0"/>
              <a:t>35</a:t>
            </a:fld>
            <a:endParaRPr lang="en-US"/>
          </a:p>
        </p:txBody>
      </p:sp>
    </p:spTree>
    <p:extLst>
      <p:ext uri="{BB962C8B-B14F-4D97-AF65-F5344CB8AC3E}">
        <p14:creationId xmlns:p14="http://schemas.microsoft.com/office/powerpoint/2010/main" val="2688775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a:t>
            </a:r>
            <a:r>
              <a:rPr lang="en-US" b="1" baseline="0" dirty="0" smtClean="0"/>
              <a:t> Notes:  </a:t>
            </a:r>
          </a:p>
          <a:p>
            <a:r>
              <a:rPr lang="en-US" b="1" baseline="0" dirty="0" smtClean="0"/>
              <a:t> </a:t>
            </a:r>
          </a:p>
          <a:p>
            <a:endParaRPr lang="en-US" b="0" baseline="0" dirty="0" smtClean="0"/>
          </a:p>
        </p:txBody>
      </p:sp>
      <p:sp>
        <p:nvSpPr>
          <p:cNvPr id="4" name="Slide Number Placeholder 3"/>
          <p:cNvSpPr>
            <a:spLocks noGrp="1"/>
          </p:cNvSpPr>
          <p:nvPr>
            <p:ph type="sldNum" sz="quarter" idx="10"/>
          </p:nvPr>
        </p:nvSpPr>
        <p:spPr/>
        <p:txBody>
          <a:bodyPr/>
          <a:lstStyle/>
          <a:p>
            <a:fld id="{CEAE9F5C-2ECD-4A8F-A803-E27A755E57F7}" type="slidenum">
              <a:rPr lang="en-US" smtClean="0"/>
              <a:t>36</a:t>
            </a:fld>
            <a:endParaRPr lang="en-US"/>
          </a:p>
        </p:txBody>
      </p:sp>
    </p:spTree>
    <p:extLst>
      <p:ext uri="{BB962C8B-B14F-4D97-AF65-F5344CB8AC3E}">
        <p14:creationId xmlns:p14="http://schemas.microsoft.com/office/powerpoint/2010/main" val="3937461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37</a:t>
            </a:fld>
            <a:endParaRPr lang="en-US"/>
          </a:p>
        </p:txBody>
      </p:sp>
    </p:spTree>
    <p:extLst>
      <p:ext uri="{BB962C8B-B14F-4D97-AF65-F5344CB8AC3E}">
        <p14:creationId xmlns:p14="http://schemas.microsoft.com/office/powerpoint/2010/main" val="1365198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38</a:t>
            </a:fld>
            <a:endParaRPr lang="en-US"/>
          </a:p>
        </p:txBody>
      </p:sp>
    </p:spTree>
    <p:extLst>
      <p:ext uri="{BB962C8B-B14F-4D97-AF65-F5344CB8AC3E}">
        <p14:creationId xmlns:p14="http://schemas.microsoft.com/office/powerpoint/2010/main" val="3505643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Recap and discuss the Greene case and have the majority vote decide who to interview. </a:t>
            </a:r>
            <a:endParaRPr lang="en-US" dirty="0" smtClean="0"/>
          </a:p>
          <a:p>
            <a:r>
              <a:rPr lang="en-US" dirty="0" smtClean="0"/>
              <a:t>Have one facilitator run the slides, pausing the</a:t>
            </a:r>
            <a:r>
              <a:rPr lang="en-US" baseline="0" dirty="0" smtClean="0"/>
              <a:t> shared screen so the audience only sees the desired interview.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39</a:t>
            </a:fld>
            <a:endParaRPr lang="en-US"/>
          </a:p>
        </p:txBody>
      </p:sp>
    </p:spTree>
    <p:extLst>
      <p:ext uri="{BB962C8B-B14F-4D97-AF65-F5344CB8AC3E}">
        <p14:creationId xmlns:p14="http://schemas.microsoft.com/office/powerpoint/2010/main" val="4218864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4</a:t>
            </a:fld>
            <a:endParaRPr lang="en-US"/>
          </a:p>
        </p:txBody>
      </p:sp>
    </p:spTree>
    <p:extLst>
      <p:ext uri="{BB962C8B-B14F-4D97-AF65-F5344CB8AC3E}">
        <p14:creationId xmlns:p14="http://schemas.microsoft.com/office/powerpoint/2010/main" val="3420572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 Notes</a:t>
            </a:r>
          </a:p>
          <a:p>
            <a:endParaRPr lang="en-US" dirty="0" smtClean="0"/>
          </a:p>
          <a:p>
            <a:r>
              <a:rPr lang="en-US" dirty="0" smtClean="0"/>
              <a:t>Request the participants to read the key facts in the </a:t>
            </a:r>
            <a:r>
              <a:rPr lang="en-US" b="1" dirty="0" smtClean="0"/>
              <a:t>Greene case</a:t>
            </a:r>
            <a:r>
              <a:rPr lang="en-US" dirty="0" smtClean="0"/>
              <a:t>.</a:t>
            </a:r>
          </a:p>
          <a:p>
            <a:endParaRPr lang="en-US" dirty="0" smtClean="0"/>
          </a:p>
          <a:p>
            <a:r>
              <a:rPr lang="en-US" dirty="0" smtClean="0"/>
              <a:t>Ask them to write down questions they want to answer in order to determine what is in Marky’s best interest. </a:t>
            </a:r>
          </a:p>
          <a:p>
            <a:endParaRPr lang="en-US" dirty="0" smtClean="0"/>
          </a:p>
          <a:p>
            <a:pPr defTabSz="931774">
              <a:defRPr/>
            </a:pPr>
            <a:r>
              <a:rPr lang="en-US" dirty="0" smtClean="0"/>
              <a:t>Ask them what information they require in order to make recommendations.</a:t>
            </a:r>
          </a:p>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40</a:t>
            </a:fld>
            <a:endParaRPr lang="en-US"/>
          </a:p>
        </p:txBody>
      </p:sp>
    </p:spTree>
    <p:extLst>
      <p:ext uri="{BB962C8B-B14F-4D97-AF65-F5344CB8AC3E}">
        <p14:creationId xmlns:p14="http://schemas.microsoft.com/office/powerpoint/2010/main" val="352926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EAE9F5C-2ECD-4A8F-A803-E27A755E57F7}" type="slidenum">
              <a:rPr lang="en-US" smtClean="0"/>
              <a:t>41</a:t>
            </a:fld>
            <a:endParaRPr lang="en-US"/>
          </a:p>
        </p:txBody>
      </p:sp>
    </p:spTree>
    <p:extLst>
      <p:ext uri="{BB962C8B-B14F-4D97-AF65-F5344CB8AC3E}">
        <p14:creationId xmlns:p14="http://schemas.microsoft.com/office/powerpoint/2010/main" val="18849506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42</a:t>
            </a:fld>
            <a:endParaRPr lang="en-US"/>
          </a:p>
        </p:txBody>
      </p:sp>
    </p:spTree>
    <p:extLst>
      <p:ext uri="{BB962C8B-B14F-4D97-AF65-F5344CB8AC3E}">
        <p14:creationId xmlns:p14="http://schemas.microsoft.com/office/powerpoint/2010/main" val="3113468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43</a:t>
            </a:fld>
            <a:endParaRPr lang="en-US"/>
          </a:p>
        </p:txBody>
      </p:sp>
    </p:spTree>
    <p:extLst>
      <p:ext uri="{BB962C8B-B14F-4D97-AF65-F5344CB8AC3E}">
        <p14:creationId xmlns:p14="http://schemas.microsoft.com/office/powerpoint/2010/main" val="30137673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44</a:t>
            </a:fld>
            <a:endParaRPr lang="en-US"/>
          </a:p>
        </p:txBody>
      </p:sp>
    </p:spTree>
    <p:extLst>
      <p:ext uri="{BB962C8B-B14F-4D97-AF65-F5344CB8AC3E}">
        <p14:creationId xmlns:p14="http://schemas.microsoft.com/office/powerpoint/2010/main" val="2379967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45</a:t>
            </a:fld>
            <a:endParaRPr lang="en-US"/>
          </a:p>
        </p:txBody>
      </p:sp>
    </p:spTree>
    <p:extLst>
      <p:ext uri="{BB962C8B-B14F-4D97-AF65-F5344CB8AC3E}">
        <p14:creationId xmlns:p14="http://schemas.microsoft.com/office/powerpoint/2010/main" val="13690316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Handout:</a:t>
            </a:r>
            <a:r>
              <a:rPr lang="en-US" b="1" baseline="0" dirty="0" smtClean="0"/>
              <a:t> </a:t>
            </a:r>
            <a:r>
              <a:rPr lang="en-US" baseline="0" dirty="0" smtClean="0"/>
              <a:t>Handout the court layout diagram as well as the court report writing documents.</a:t>
            </a:r>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46</a:t>
            </a:fld>
            <a:endParaRPr lang="en-US"/>
          </a:p>
        </p:txBody>
      </p:sp>
    </p:spTree>
    <p:extLst>
      <p:ext uri="{BB962C8B-B14F-4D97-AF65-F5344CB8AC3E}">
        <p14:creationId xmlns:p14="http://schemas.microsoft.com/office/powerpoint/2010/main" val="35772497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Handout:</a:t>
            </a:r>
            <a:r>
              <a:rPr lang="en-US" b="1" baseline="0" dirty="0" smtClean="0"/>
              <a:t> </a:t>
            </a:r>
            <a:r>
              <a:rPr lang="en-US" baseline="0" dirty="0" smtClean="0"/>
              <a:t>Handout the court layout diagram as well as the court report writing documents.</a:t>
            </a:r>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47</a:t>
            </a:fld>
            <a:endParaRPr lang="en-US"/>
          </a:p>
        </p:txBody>
      </p:sp>
    </p:spTree>
    <p:extLst>
      <p:ext uri="{BB962C8B-B14F-4D97-AF65-F5344CB8AC3E}">
        <p14:creationId xmlns:p14="http://schemas.microsoft.com/office/powerpoint/2010/main" val="42527883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8D8B32-96AD-4207-B4C9-D36790982278}" type="slidenum">
              <a:rPr lang="en-US" smtClean="0"/>
              <a:t>48</a:t>
            </a:fld>
            <a:endParaRPr lang="en-US" dirty="0"/>
          </a:p>
        </p:txBody>
      </p:sp>
    </p:spTree>
    <p:extLst>
      <p:ext uri="{BB962C8B-B14F-4D97-AF65-F5344CB8AC3E}">
        <p14:creationId xmlns:p14="http://schemas.microsoft.com/office/powerpoint/2010/main" val="2009828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49</a:t>
            </a:fld>
            <a:endParaRPr lang="en-US"/>
          </a:p>
        </p:txBody>
      </p:sp>
    </p:spTree>
    <p:extLst>
      <p:ext uri="{BB962C8B-B14F-4D97-AF65-F5344CB8AC3E}">
        <p14:creationId xmlns:p14="http://schemas.microsoft.com/office/powerpoint/2010/main" val="3122885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5</a:t>
            </a:fld>
            <a:endParaRPr lang="en-US"/>
          </a:p>
        </p:txBody>
      </p:sp>
    </p:spTree>
    <p:extLst>
      <p:ext uri="{BB962C8B-B14F-4D97-AF65-F5344CB8AC3E}">
        <p14:creationId xmlns:p14="http://schemas.microsoft.com/office/powerpoint/2010/main" val="22251488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participants look at the court</a:t>
            </a:r>
            <a:r>
              <a:rPr lang="en-US" baseline="0" dirty="0" smtClean="0"/>
              <a:t> report template which was handed out to them. Review the template step by step and give descriptions and examples for what kind of information will go in each section. </a:t>
            </a:r>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50</a:t>
            </a:fld>
            <a:endParaRPr lang="en-US"/>
          </a:p>
        </p:txBody>
      </p:sp>
    </p:spTree>
    <p:extLst>
      <p:ext uri="{BB962C8B-B14F-4D97-AF65-F5344CB8AC3E}">
        <p14:creationId xmlns:p14="http://schemas.microsoft.com/office/powerpoint/2010/main" val="25550816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51</a:t>
            </a:fld>
            <a:endParaRPr lang="en-US"/>
          </a:p>
        </p:txBody>
      </p:sp>
    </p:spTree>
    <p:extLst>
      <p:ext uri="{BB962C8B-B14F-4D97-AF65-F5344CB8AC3E}">
        <p14:creationId xmlns:p14="http://schemas.microsoft.com/office/powerpoint/2010/main" val="12627405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52</a:t>
            </a:fld>
            <a:endParaRPr lang="en-US"/>
          </a:p>
        </p:txBody>
      </p:sp>
    </p:spTree>
    <p:extLst>
      <p:ext uri="{BB962C8B-B14F-4D97-AF65-F5344CB8AC3E}">
        <p14:creationId xmlns:p14="http://schemas.microsoft.com/office/powerpoint/2010/main" val="3109345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53</a:t>
            </a:fld>
            <a:endParaRPr lang="en-US"/>
          </a:p>
        </p:txBody>
      </p:sp>
    </p:spTree>
    <p:extLst>
      <p:ext uri="{BB962C8B-B14F-4D97-AF65-F5344CB8AC3E}">
        <p14:creationId xmlns:p14="http://schemas.microsoft.com/office/powerpoint/2010/main" val="391903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54</a:t>
            </a:fld>
            <a:endParaRPr lang="en-US"/>
          </a:p>
        </p:txBody>
      </p:sp>
    </p:spTree>
    <p:extLst>
      <p:ext uri="{BB962C8B-B14F-4D97-AF65-F5344CB8AC3E}">
        <p14:creationId xmlns:p14="http://schemas.microsoft.com/office/powerpoint/2010/main" val="33186692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 difference between objective and subjective court report material.</a:t>
            </a:r>
            <a:r>
              <a:rPr lang="en-US" baseline="0" dirty="0" smtClean="0"/>
              <a:t> Court reports need to be fact based and objective in nature.</a:t>
            </a:r>
          </a:p>
          <a:p>
            <a:r>
              <a:rPr lang="en-US" baseline="0" dirty="0" smtClean="0"/>
              <a:t>Subjective court material would be information that stems from your opinion, that has factual holes which are filled with speculation and that could insinuate ideas that are not absolute. Whereas objective court material will contain facts and absolutes that leave the reader the ability to form their own conclusions. </a:t>
            </a:r>
          </a:p>
          <a:p>
            <a:endParaRPr lang="en-US" baseline="0" dirty="0" smtClean="0"/>
          </a:p>
          <a:p>
            <a:r>
              <a:rPr lang="en-US" baseline="0" dirty="0" smtClean="0"/>
              <a:t>Example 1: </a:t>
            </a:r>
          </a:p>
          <a:p>
            <a:endParaRPr lang="en-US" dirty="0" smtClean="0"/>
          </a:p>
          <a:p>
            <a:r>
              <a:rPr lang="en-US" dirty="0" smtClean="0"/>
              <a:t>Subjective: The mother does not want to stop using drugs and has no interest in continuing her treatment.</a:t>
            </a:r>
            <a:r>
              <a:rPr lang="en-US" baseline="0" dirty="0" smtClean="0"/>
              <a:t> She repeatedly missed her drug and alcohol appointments and has made no progress.</a:t>
            </a:r>
          </a:p>
          <a:p>
            <a:endParaRPr lang="en-US" baseline="0" dirty="0" smtClean="0"/>
          </a:p>
          <a:p>
            <a:r>
              <a:rPr lang="en-US" baseline="0" dirty="0" smtClean="0"/>
              <a:t>Objective: The mother has attended 2 out of the last 13 drug and alcohol appointments. Her drug and alcohol counselor reported that she has not been able to get ahold of the mother and reported that the mother would often show up late, leave early and not participate in any group discussions when she has attended. </a:t>
            </a:r>
          </a:p>
        </p:txBody>
      </p:sp>
      <p:sp>
        <p:nvSpPr>
          <p:cNvPr id="4" name="Slide Number Placeholder 3"/>
          <p:cNvSpPr>
            <a:spLocks noGrp="1"/>
          </p:cNvSpPr>
          <p:nvPr>
            <p:ph type="sldNum" sz="quarter" idx="10"/>
          </p:nvPr>
        </p:nvSpPr>
        <p:spPr/>
        <p:txBody>
          <a:bodyPr/>
          <a:lstStyle/>
          <a:p>
            <a:fld id="{CEAE9F5C-2ECD-4A8F-A803-E27A755E57F7}" type="slidenum">
              <a:rPr lang="en-US" smtClean="0"/>
              <a:t>55</a:t>
            </a:fld>
            <a:endParaRPr lang="en-US"/>
          </a:p>
        </p:txBody>
      </p:sp>
    </p:spTree>
    <p:extLst>
      <p:ext uri="{BB962C8B-B14F-4D97-AF65-F5344CB8AC3E}">
        <p14:creationId xmlns:p14="http://schemas.microsoft.com/office/powerpoint/2010/main" val="30660269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B972A3-027F-4338-9C4C-B795116701EF}" type="slidenum">
              <a:rPr lang="en-US" smtClean="0"/>
              <a:t>56</a:t>
            </a:fld>
            <a:endParaRPr lang="en-US"/>
          </a:p>
        </p:txBody>
      </p:sp>
    </p:spTree>
    <p:extLst>
      <p:ext uri="{BB962C8B-B14F-4D97-AF65-F5344CB8AC3E}">
        <p14:creationId xmlns:p14="http://schemas.microsoft.com/office/powerpoint/2010/main" val="845260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972A3-027F-4338-9C4C-B795116701EF}" type="slidenum">
              <a:rPr lang="en-US" smtClean="0"/>
              <a:t>57</a:t>
            </a:fld>
            <a:endParaRPr lang="en-US"/>
          </a:p>
        </p:txBody>
      </p:sp>
    </p:spTree>
    <p:extLst>
      <p:ext uri="{BB962C8B-B14F-4D97-AF65-F5344CB8AC3E}">
        <p14:creationId xmlns:p14="http://schemas.microsoft.com/office/powerpoint/2010/main" val="1429012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58</a:t>
            </a:fld>
            <a:endParaRPr lang="en-US"/>
          </a:p>
        </p:txBody>
      </p:sp>
    </p:spTree>
    <p:extLst>
      <p:ext uri="{BB962C8B-B14F-4D97-AF65-F5344CB8AC3E}">
        <p14:creationId xmlns:p14="http://schemas.microsoft.com/office/powerpoint/2010/main" val="13386566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972A3-027F-4338-9C4C-B795116701EF}" type="slidenum">
              <a:rPr lang="en-US" smtClean="0"/>
              <a:t>59</a:t>
            </a:fld>
            <a:endParaRPr lang="en-US"/>
          </a:p>
        </p:txBody>
      </p:sp>
    </p:spTree>
    <p:extLst>
      <p:ext uri="{BB962C8B-B14F-4D97-AF65-F5344CB8AC3E}">
        <p14:creationId xmlns:p14="http://schemas.microsoft.com/office/powerpoint/2010/main" val="4291451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smtClean="0"/>
              <a:t>Facilitator</a:t>
            </a:r>
            <a:r>
              <a:rPr lang="en-US" b="1" baseline="0" dirty="0" smtClean="0"/>
              <a:t> Notes:    </a:t>
            </a:r>
          </a:p>
          <a:p>
            <a:pPr defTabSz="931774">
              <a:defRPr/>
            </a:pPr>
            <a:endParaRPr lang="en-US" b="1" baseline="0" dirty="0" smtClean="0"/>
          </a:p>
          <a:p>
            <a:pPr defTabSz="931774">
              <a:defRPr/>
            </a:pPr>
            <a:endParaRPr lang="en-US" b="1" baseline="0" dirty="0" smtClean="0"/>
          </a:p>
          <a:p>
            <a:r>
              <a:rPr lang="en-US" sz="1400" b="1" dirty="0"/>
              <a:t>Understand your role as a CASA</a:t>
            </a:r>
          </a:p>
          <a:p>
            <a:r>
              <a:rPr lang="en-US" sz="1400" b="1" dirty="0"/>
              <a:t>Be able to utilize effective communication</a:t>
            </a:r>
          </a:p>
          <a:p>
            <a:r>
              <a:rPr lang="en-US" sz="1400" b="1" dirty="0"/>
              <a:t>Develop or solidify cultural competence</a:t>
            </a:r>
          </a:p>
          <a:p>
            <a:r>
              <a:rPr lang="en-US" sz="1400" b="1" dirty="0"/>
              <a:t>Exercise Sound Judgement</a:t>
            </a:r>
          </a:p>
          <a:p>
            <a:r>
              <a:rPr lang="en-US" sz="1400" b="1" dirty="0"/>
              <a:t>Must have the initiative to reach out, engage, be proactive. </a:t>
            </a:r>
          </a:p>
          <a:p>
            <a:r>
              <a:rPr lang="en-US" sz="1400" b="1" dirty="0"/>
              <a:t>Build foundations of knowledge through Initial Training and Continuing Education. </a:t>
            </a:r>
          </a:p>
          <a:p>
            <a:r>
              <a:rPr lang="en-US" sz="1400" b="1" dirty="0"/>
              <a:t>Take care of yourself- this isn’t always easy work</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6</a:t>
            </a:fld>
            <a:endParaRPr lang="en-US"/>
          </a:p>
        </p:txBody>
      </p:sp>
    </p:spTree>
    <p:extLst>
      <p:ext uri="{BB962C8B-B14F-4D97-AF65-F5344CB8AC3E}">
        <p14:creationId xmlns:p14="http://schemas.microsoft.com/office/powerpoint/2010/main" val="12556541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60</a:t>
            </a:fld>
            <a:endParaRPr lang="en-US"/>
          </a:p>
        </p:txBody>
      </p:sp>
    </p:spTree>
    <p:extLst>
      <p:ext uri="{BB962C8B-B14F-4D97-AF65-F5344CB8AC3E}">
        <p14:creationId xmlns:p14="http://schemas.microsoft.com/office/powerpoint/2010/main" val="19527916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61</a:t>
            </a:fld>
            <a:endParaRPr lang="en-US"/>
          </a:p>
        </p:txBody>
      </p:sp>
    </p:spTree>
    <p:extLst>
      <p:ext uri="{BB962C8B-B14F-4D97-AF65-F5344CB8AC3E}">
        <p14:creationId xmlns:p14="http://schemas.microsoft.com/office/powerpoint/2010/main" val="29351918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smtClean="0">
                <a:solidFill>
                  <a:srgbClr val="FF0000"/>
                </a:solidFill>
                <a:effectLst/>
                <a:latin typeface="Calibri" panose="020F0502020204030204" pitchFamily="34" charset="0"/>
                <a:ea typeface="Calibri" panose="020F0502020204030204" pitchFamily="34" charset="0"/>
                <a:cs typeface="Arial Black" panose="020B0A04020102020204" pitchFamily="34" charset="0"/>
              </a:rPr>
              <a:t>Activity 3.8: Preparing to Talk About Trauma </a:t>
            </a:r>
            <a:endParaRPr lang="en-US" sz="1400" dirty="0" smtClean="0">
              <a:solidFill>
                <a:srgbClr val="000000"/>
              </a:solidFill>
              <a:effectLst/>
              <a:latin typeface="Arial Black" panose="020B0A04020102020204" pitchFamily="34" charset="0"/>
              <a:ea typeface="Calibri" panose="020F0502020204030204" pitchFamily="34" charset="0"/>
              <a:cs typeface="Arial Black" panose="020B0A04020102020204" pitchFamily="34" charset="0"/>
            </a:endParaRPr>
          </a:p>
          <a:p>
            <a:pPr marL="0" marR="0">
              <a:spcBef>
                <a:spcPts val="0"/>
              </a:spcBef>
              <a:spcAft>
                <a:spcPts val="0"/>
              </a:spcAft>
            </a:pPr>
            <a:r>
              <a:rPr lang="en-US" sz="1200" b="1" dirty="0" smtClean="0">
                <a:solidFill>
                  <a:srgbClr val="000000"/>
                </a:solidFill>
                <a:effectLst/>
                <a:latin typeface="Calibri" panose="020F0502020204030204" pitchFamily="34" charset="0"/>
                <a:ea typeface="Calibri" panose="020F0502020204030204" pitchFamily="34" charset="0"/>
                <a:cs typeface="Arial Black" panose="020B0A04020102020204" pitchFamily="34" charset="0"/>
              </a:rPr>
              <a:t>Goal: </a:t>
            </a:r>
            <a:r>
              <a:rPr lang="en-US" sz="1200" dirty="0" smtClean="0">
                <a:solidFill>
                  <a:srgbClr val="000000"/>
                </a:solidFill>
                <a:effectLst/>
                <a:latin typeface="Calibri" panose="020F0502020204030204" pitchFamily="34" charset="0"/>
                <a:ea typeface="Calibri" panose="020F0502020204030204" pitchFamily="34" charset="0"/>
                <a:cs typeface="Arial Black" panose="020B0A04020102020204" pitchFamily="34" charset="0"/>
              </a:rPr>
              <a:t>To anchor the topic of trauma in participants’ own knowledge and help them be aware of how their life histories may affect their advocacy. </a:t>
            </a:r>
            <a:endParaRPr lang="en-US" sz="1400" dirty="0" smtClean="0">
              <a:solidFill>
                <a:srgbClr val="000000"/>
              </a:solidFill>
              <a:effectLst/>
              <a:latin typeface="Arial Black" panose="020B0A04020102020204" pitchFamily="34" charset="0"/>
              <a:ea typeface="Calibri" panose="020F0502020204030204" pitchFamily="34" charset="0"/>
              <a:cs typeface="Arial Black" panose="020B0A04020102020204" pitchFamily="34" charset="0"/>
            </a:endParaRPr>
          </a:p>
          <a:p>
            <a:pPr marL="0" marR="0">
              <a:spcBef>
                <a:spcPts val="0"/>
              </a:spcBef>
              <a:spcAft>
                <a:spcPts val="0"/>
              </a:spcAft>
            </a:pPr>
            <a:r>
              <a:rPr lang="en-US" sz="1200" b="1" dirty="0" smtClean="0">
                <a:solidFill>
                  <a:srgbClr val="000000"/>
                </a:solidFill>
                <a:effectLst/>
                <a:latin typeface="Calibri" panose="020F0502020204030204" pitchFamily="34" charset="0"/>
                <a:ea typeface="Calibri" panose="020F0502020204030204" pitchFamily="34" charset="0"/>
                <a:cs typeface="Arial Black" panose="020B0A04020102020204" pitchFamily="34" charset="0"/>
              </a:rPr>
              <a:t>Step 1: </a:t>
            </a:r>
            <a:r>
              <a:rPr lang="en-US" sz="1200" dirty="0" smtClean="0">
                <a:solidFill>
                  <a:srgbClr val="000000"/>
                </a:solidFill>
                <a:effectLst/>
                <a:latin typeface="Calibri" panose="020F0502020204030204" pitchFamily="34" charset="0"/>
                <a:ea typeface="Calibri" panose="020F0502020204030204" pitchFamily="34" charset="0"/>
                <a:cs typeface="Arial Black" panose="020B0A04020102020204" pitchFamily="34" charset="0"/>
              </a:rPr>
              <a:t>Choose a participant to read the paragraph on the trauma and the Feelings Thermometer. Then the facilitator reads the next slide.</a:t>
            </a:r>
            <a:endParaRPr lang="en-US" sz="1400" dirty="0" smtClean="0">
              <a:solidFill>
                <a:srgbClr val="000000"/>
              </a:solidFill>
              <a:effectLst/>
              <a:latin typeface="Arial Black" panose="020B0A04020102020204" pitchFamily="34" charset="0"/>
              <a:ea typeface="Calibri" panose="020F0502020204030204" pitchFamily="34" charset="0"/>
              <a:cs typeface="Arial Black" panose="020B0A04020102020204" pitchFamily="34" charset="0"/>
            </a:endParaRPr>
          </a:p>
          <a:p>
            <a:pPr marL="0" marR="0">
              <a:spcBef>
                <a:spcPts val="0"/>
              </a:spcBef>
              <a:spcAft>
                <a:spcPts val="0"/>
              </a:spcAft>
            </a:pPr>
            <a:r>
              <a:rPr lang="en-US" sz="1200" dirty="0" smtClean="0">
                <a:solidFill>
                  <a:srgbClr val="000000"/>
                </a:solidFill>
                <a:effectLst/>
                <a:latin typeface="Calibri" panose="020F0502020204030204" pitchFamily="34" charset="0"/>
                <a:ea typeface="Calibri" panose="020F0502020204030204" pitchFamily="34" charset="0"/>
                <a:cs typeface="Arial Black" panose="020B0A04020102020204" pitchFamily="34" charset="0"/>
              </a:rPr>
              <a:t> </a:t>
            </a:r>
            <a:endParaRPr lang="en-US" sz="1400" dirty="0" smtClean="0">
              <a:solidFill>
                <a:srgbClr val="000000"/>
              </a:solidFill>
              <a:effectLst/>
              <a:latin typeface="Arial Black" panose="020B0A04020102020204" pitchFamily="34" charset="0"/>
              <a:ea typeface="Calibri" panose="020F0502020204030204" pitchFamily="34" charset="0"/>
              <a:cs typeface="Arial Black" panose="020B0A040201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3ED93D9-A09B-4090-97AF-9B1BA87D9893}"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8787504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Step 2 (cont’d from previous</a:t>
            </a:r>
            <a:r>
              <a:rPr lang="en-US" baseline="0" dirty="0" smtClean="0">
                <a:latin typeface="Arial" panose="020B0604020202020204" pitchFamily="34" charset="0"/>
                <a:cs typeface="Arial" panose="020B0604020202020204" pitchFamily="34" charset="0"/>
              </a:rPr>
              <a:t> slide)</a:t>
            </a:r>
          </a:p>
          <a:p>
            <a:r>
              <a:rPr lang="en-US" baseline="0" dirty="0" smtClean="0">
                <a:latin typeface="Arial" panose="020B0604020202020204" pitchFamily="34" charset="0"/>
                <a:cs typeface="Arial" panose="020B0604020202020204" pitchFamily="34" charset="0"/>
              </a:rPr>
              <a:t>Facilitator reads this slide.</a:t>
            </a: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3ED93D9-A09B-4090-97AF-9B1BA87D9893}"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5996510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Activity 3.8: Preparing to Talk About Trauma</a:t>
            </a:r>
          </a:p>
          <a:p>
            <a:endParaRPr lang="en-US" b="1"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Duration: 5 Minutes</a:t>
            </a:r>
          </a:p>
          <a:p>
            <a:endParaRPr lang="en-US" b="1"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Goal: </a:t>
            </a:r>
            <a:r>
              <a:rPr lang="en-US" dirty="0" smtClean="0">
                <a:latin typeface="Arial" panose="020B0604020202020204" pitchFamily="34" charset="0"/>
                <a:cs typeface="Arial" panose="020B0604020202020204" pitchFamily="34" charset="0"/>
              </a:rPr>
              <a:t>To anchor the topic of trauma in participants’ own knowledge and help</a:t>
            </a:r>
          </a:p>
          <a:p>
            <a:r>
              <a:rPr lang="en-US" dirty="0" smtClean="0">
                <a:latin typeface="Arial" panose="020B0604020202020204" pitchFamily="34" charset="0"/>
                <a:cs typeface="Arial" panose="020B0604020202020204" pitchFamily="34" charset="0"/>
              </a:rPr>
              <a:t>them be aware of how their life histories may affect their advocacy.</a:t>
            </a:r>
          </a:p>
          <a:p>
            <a:r>
              <a:rPr lang="en-US" b="1" dirty="0" smtClean="0">
                <a:latin typeface="Arial" panose="020B0604020202020204" pitchFamily="34" charset="0"/>
                <a:cs typeface="Arial" panose="020B0604020202020204" pitchFamily="34" charset="0"/>
              </a:rPr>
              <a:t>Step 1: </a:t>
            </a:r>
            <a:r>
              <a:rPr lang="en-US" dirty="0" smtClean="0">
                <a:latin typeface="Arial" panose="020B0604020202020204" pitchFamily="34" charset="0"/>
                <a:cs typeface="Arial" panose="020B0604020202020204" pitchFamily="34" charset="0"/>
              </a:rPr>
              <a:t>Have participants read the paragraph on Trauma and the Feelings</a:t>
            </a:r>
          </a:p>
          <a:p>
            <a:r>
              <a:rPr lang="en-US" dirty="0" smtClean="0">
                <a:latin typeface="Arial" panose="020B0604020202020204" pitchFamily="34" charset="0"/>
                <a:cs typeface="Arial" panose="020B0604020202020204" pitchFamily="34" charset="0"/>
              </a:rPr>
              <a:t>Thermometer below.</a:t>
            </a:r>
          </a:p>
          <a:p>
            <a:r>
              <a:rPr lang="en-US" b="1" dirty="0" smtClean="0">
                <a:latin typeface="Arial" panose="020B0604020202020204" pitchFamily="34" charset="0"/>
                <a:cs typeface="Arial" panose="020B0604020202020204" pitchFamily="34" charset="0"/>
              </a:rPr>
              <a:t>Step 2: </a:t>
            </a:r>
            <a:r>
              <a:rPr lang="en-US" dirty="0" smtClean="0">
                <a:latin typeface="Arial" panose="020B0604020202020204" pitchFamily="34" charset="0"/>
                <a:cs typeface="Arial" panose="020B0604020202020204" pitchFamily="34" charset="0"/>
              </a:rPr>
              <a:t>Show the Feelings Thermometer and briefly introduce this concept.</a:t>
            </a:r>
          </a:p>
          <a:p>
            <a:r>
              <a:rPr lang="en-US" dirty="0" smtClean="0">
                <a:latin typeface="Arial" panose="020B0604020202020204" pitchFamily="34" charset="0"/>
                <a:cs typeface="Arial" panose="020B0604020202020204" pitchFamily="34" charset="0"/>
              </a:rPr>
              <a:t>Emphasize that participants need to be aware of their reaction to trauma and to</a:t>
            </a:r>
          </a:p>
          <a:p>
            <a:r>
              <a:rPr lang="en-US" dirty="0" smtClean="0">
                <a:latin typeface="Arial" panose="020B0604020202020204" pitchFamily="34" charset="0"/>
                <a:cs typeface="Arial" panose="020B0604020202020204" pitchFamily="34" charset="0"/>
              </a:rPr>
              <a:t>any personal experience with trauma.</a:t>
            </a:r>
          </a:p>
          <a:p>
            <a:r>
              <a:rPr lang="en-US" dirty="0" smtClean="0">
                <a:latin typeface="Arial" panose="020B0604020202020204" pitchFamily="34" charset="0"/>
                <a:cs typeface="Arial" panose="020B0604020202020204" pitchFamily="34" charset="0"/>
              </a:rPr>
              <a:t>Discuss issues in the context of the feelings thermometer. What issues trigger</a:t>
            </a:r>
          </a:p>
          <a:p>
            <a:r>
              <a:rPr lang="en-US" dirty="0" smtClean="0">
                <a:latin typeface="Arial" panose="020B0604020202020204" pitchFamily="34" charset="0"/>
                <a:cs typeface="Arial" panose="020B0604020202020204" pitchFamily="34" charset="0"/>
              </a:rPr>
              <a:t>participants? What should be done when issues trigger CASA/GAL volunteers?</a:t>
            </a:r>
          </a:p>
          <a:p>
            <a:r>
              <a:rPr lang="en-US" dirty="0" smtClean="0">
                <a:latin typeface="Arial" panose="020B0604020202020204" pitchFamily="34" charset="0"/>
                <a:cs typeface="Arial" panose="020B0604020202020204" pitchFamily="34" charset="0"/>
              </a:rPr>
              <a:t>Encourage participants to talk to program staff if they feel their advocacy role</a:t>
            </a:r>
          </a:p>
          <a:p>
            <a:r>
              <a:rPr lang="en-US" dirty="0" smtClean="0">
                <a:latin typeface="Arial" panose="020B0604020202020204" pitchFamily="34" charset="0"/>
                <a:cs typeface="Arial" panose="020B0604020202020204" pitchFamily="34" charset="0"/>
              </a:rPr>
              <a:t>may be affected by experiences with trauma.</a:t>
            </a: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3ED93D9-A09B-4090-97AF-9B1BA87D9893}"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8149394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65</a:t>
            </a:fld>
            <a:endParaRPr lang="en-US"/>
          </a:p>
        </p:txBody>
      </p:sp>
    </p:spTree>
    <p:extLst>
      <p:ext uri="{BB962C8B-B14F-4D97-AF65-F5344CB8AC3E}">
        <p14:creationId xmlns:p14="http://schemas.microsoft.com/office/powerpoint/2010/main" val="12403633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66</a:t>
            </a:fld>
            <a:endParaRPr lang="en-US"/>
          </a:p>
        </p:txBody>
      </p:sp>
    </p:spTree>
    <p:extLst>
      <p:ext uri="{BB962C8B-B14F-4D97-AF65-F5344CB8AC3E}">
        <p14:creationId xmlns:p14="http://schemas.microsoft.com/office/powerpoint/2010/main" val="11836983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 Notes:</a:t>
            </a:r>
          </a:p>
          <a:p>
            <a:endParaRPr lang="en-US" b="1" dirty="0" smtClean="0"/>
          </a:p>
          <a:p>
            <a:pPr defTabSz="931774">
              <a:defRPr/>
            </a:pPr>
            <a:r>
              <a:rPr lang="en-US" b="1" dirty="0"/>
              <a:t>Discuss how this is a fluid experience, people will move up and down  this chart on any given day– think of how this may impact a traumatized child. </a:t>
            </a:r>
          </a:p>
          <a:p>
            <a:endParaRPr lang="en-US" dirty="0" smtClean="0"/>
          </a:p>
          <a:p>
            <a:r>
              <a:rPr lang="en-US" dirty="0" smtClean="0"/>
              <a:t>There are five categories of needs that all people have:</a:t>
            </a:r>
          </a:p>
          <a:p>
            <a:endParaRPr lang="en-US" dirty="0" smtClean="0"/>
          </a:p>
          <a:p>
            <a:r>
              <a:rPr lang="en-US" dirty="0" smtClean="0"/>
              <a:t>These needs have to be met in sequence from the first level on up</a:t>
            </a:r>
          </a:p>
          <a:p>
            <a:endParaRPr lang="en-US" dirty="0" smtClean="0"/>
          </a:p>
          <a:p>
            <a:r>
              <a:rPr lang="en-US" dirty="0" smtClean="0"/>
              <a:t>If the needs at one level are not met, the needs at the next level cannot be met</a:t>
            </a:r>
          </a:p>
          <a:p>
            <a:endParaRPr lang="en-US" dirty="0" smtClean="0"/>
          </a:p>
          <a:p>
            <a:r>
              <a:rPr lang="en-US" dirty="0" smtClean="0"/>
              <a:t>The most basic for survival</a:t>
            </a:r>
          </a:p>
          <a:p>
            <a:endParaRPr lang="en-US" dirty="0" smtClean="0"/>
          </a:p>
          <a:p>
            <a:r>
              <a:rPr lang="en-US" dirty="0" smtClean="0"/>
              <a:t>Protection and security needs are also important for survival</a:t>
            </a:r>
          </a:p>
          <a:p>
            <a:endParaRPr lang="en-US" dirty="0" smtClean="0"/>
          </a:p>
          <a:p>
            <a:r>
              <a:rPr lang="en-US" dirty="0" smtClean="0"/>
              <a:t>Needs become increasingly psychological and social such as the need to experience love and belonging </a:t>
            </a:r>
          </a:p>
          <a:p>
            <a:endParaRPr lang="en-US" dirty="0" smtClean="0"/>
          </a:p>
        </p:txBody>
      </p:sp>
      <p:sp>
        <p:nvSpPr>
          <p:cNvPr id="4" name="Slide Number Placeholder 3"/>
          <p:cNvSpPr>
            <a:spLocks noGrp="1"/>
          </p:cNvSpPr>
          <p:nvPr>
            <p:ph type="sldNum" sz="quarter" idx="10"/>
          </p:nvPr>
        </p:nvSpPr>
        <p:spPr/>
        <p:txBody>
          <a:bodyPr/>
          <a:lstStyle/>
          <a:p>
            <a:fld id="{73ED93D9-A09B-4090-97AF-9B1BA87D9893}" type="slidenum">
              <a:rPr lang="en-US" smtClean="0"/>
              <a:t>67</a:t>
            </a:fld>
            <a:endParaRPr lang="en-US"/>
          </a:p>
        </p:txBody>
      </p:sp>
    </p:spTree>
    <p:extLst>
      <p:ext uri="{BB962C8B-B14F-4D97-AF65-F5344CB8AC3E}">
        <p14:creationId xmlns:p14="http://schemas.microsoft.com/office/powerpoint/2010/main" val="30050452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Facilitator Notes:</a:t>
            </a:r>
          </a:p>
          <a:p>
            <a:pPr defTabSz="931774">
              <a:defRPr/>
            </a:pPr>
            <a:endParaRPr lang="en-US" b="1" dirty="0"/>
          </a:p>
          <a:p>
            <a:r>
              <a:rPr lang="en-US" dirty="0">
                <a:solidFill>
                  <a:schemeClr val="tx2">
                    <a:lumMod val="50000"/>
                  </a:schemeClr>
                </a:solidFill>
                <a:latin typeface="Arial" panose="020B0604020202020204" pitchFamily="34" charset="0"/>
                <a:cs typeface="Arial" panose="020B0604020202020204" pitchFamily="34" charset="0"/>
              </a:rPr>
              <a:t>Talk about how removing a child from his or her home is traumatic for the child.</a:t>
            </a:r>
          </a:p>
          <a:p>
            <a:endParaRPr lang="en-US" dirty="0">
              <a:solidFill>
                <a:schemeClr val="tx2">
                  <a:lumMod val="50000"/>
                </a:schemeClr>
              </a:solidFill>
              <a:latin typeface="Arial" panose="020B0604020202020204" pitchFamily="34" charset="0"/>
              <a:cs typeface="Arial" panose="020B0604020202020204" pitchFamily="34" charset="0"/>
            </a:endParaRPr>
          </a:p>
          <a:p>
            <a:r>
              <a:rPr lang="en-US" dirty="0">
                <a:solidFill>
                  <a:schemeClr val="tx2">
                    <a:lumMod val="50000"/>
                  </a:schemeClr>
                </a:solidFill>
                <a:latin typeface="Arial" panose="020B0604020202020204" pitchFamily="34" charset="0"/>
                <a:cs typeface="Arial" panose="020B0604020202020204" pitchFamily="34" charset="0"/>
              </a:rPr>
              <a:t>Children should be removed only when parents cannot provide the minimum sufﬁcient level of care</a:t>
            </a:r>
          </a:p>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68</a:t>
            </a:fld>
            <a:endParaRPr lang="en-US"/>
          </a:p>
        </p:txBody>
      </p:sp>
    </p:spTree>
    <p:extLst>
      <p:ext uri="{BB962C8B-B14F-4D97-AF65-F5344CB8AC3E}">
        <p14:creationId xmlns:p14="http://schemas.microsoft.com/office/powerpoint/2010/main" val="21991124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a:t>
            </a:r>
            <a:r>
              <a:rPr lang="en-US" baseline="0" dirty="0" smtClean="0"/>
              <a:t> Notes: </a:t>
            </a:r>
          </a:p>
          <a:p>
            <a:endParaRPr lang="en-US" baseline="0" dirty="0" smtClean="0"/>
          </a:p>
          <a:p>
            <a:r>
              <a:rPr lang="en-US" baseline="0" dirty="0" smtClean="0"/>
              <a:t>Pose the questions on the slide to the class. Initiate conversation to aid the class in understanding the gravity of MSL and how it applies to CASA’s work in a child’s life. </a:t>
            </a:r>
            <a:endParaRPr lang="en-US" dirty="0"/>
          </a:p>
        </p:txBody>
      </p:sp>
      <p:sp>
        <p:nvSpPr>
          <p:cNvPr id="4" name="Slide Number Placeholder 3"/>
          <p:cNvSpPr>
            <a:spLocks noGrp="1"/>
          </p:cNvSpPr>
          <p:nvPr>
            <p:ph type="sldNum" sz="quarter" idx="10"/>
          </p:nvPr>
        </p:nvSpPr>
        <p:spPr/>
        <p:txBody>
          <a:bodyPr/>
          <a:lstStyle/>
          <a:p>
            <a:fld id="{73ED93D9-A09B-4090-97AF-9B1BA87D9893}" type="slidenum">
              <a:rPr lang="en-US" smtClean="0"/>
              <a:t>69</a:t>
            </a:fld>
            <a:endParaRPr lang="en-US"/>
          </a:p>
        </p:txBody>
      </p:sp>
    </p:spTree>
    <p:extLst>
      <p:ext uri="{BB962C8B-B14F-4D97-AF65-F5344CB8AC3E}">
        <p14:creationId xmlns:p14="http://schemas.microsoft.com/office/powerpoint/2010/main" val="3200153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7</a:t>
            </a:fld>
            <a:endParaRPr lang="en-US"/>
          </a:p>
        </p:txBody>
      </p:sp>
    </p:spTree>
    <p:extLst>
      <p:ext uri="{BB962C8B-B14F-4D97-AF65-F5344CB8AC3E}">
        <p14:creationId xmlns:p14="http://schemas.microsoft.com/office/powerpoint/2010/main" val="26305366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70</a:t>
            </a:fld>
            <a:endParaRPr lang="en-US"/>
          </a:p>
        </p:txBody>
      </p:sp>
    </p:spTree>
    <p:extLst>
      <p:ext uri="{BB962C8B-B14F-4D97-AF65-F5344CB8AC3E}">
        <p14:creationId xmlns:p14="http://schemas.microsoft.com/office/powerpoint/2010/main" val="10997714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short:</a:t>
            </a:r>
            <a:r>
              <a:rPr lang="en-US" baseline="0" dirty="0" smtClean="0"/>
              <a:t> A child can and should be returned to a home from which they were removed as long as parameters are set in place to mitigate safety concerns. This often looks like a Safety Service Provider in the home (SSP) to manage safety. This could also be face to face check ins, enhanced services, phone call check-ins and many other creative solutions. Parents do not have to meet </a:t>
            </a:r>
            <a:r>
              <a:rPr lang="en-US" b="1" baseline="0" dirty="0" smtClean="0"/>
              <a:t>expected outcomes </a:t>
            </a:r>
            <a:r>
              <a:rPr lang="en-US" baseline="0" dirty="0" smtClean="0"/>
              <a:t>prior to </a:t>
            </a:r>
            <a:r>
              <a:rPr lang="en-US" b="1" baseline="0" dirty="0" smtClean="0"/>
              <a:t>in-home plans</a:t>
            </a:r>
            <a:r>
              <a:rPr lang="en-US" baseline="0" dirty="0" smtClean="0"/>
              <a:t>. </a:t>
            </a:r>
          </a:p>
          <a:p>
            <a:endParaRPr lang="en-US" baseline="0" dirty="0" smtClean="0"/>
          </a:p>
          <a:p>
            <a:r>
              <a:rPr lang="en-US" baseline="0" dirty="0" smtClean="0"/>
              <a:t>While CASA is free to recommend and advocate for what we think is best, it should be noted that it is the mission of the state and should be the mission of the CASA to get the child in home with their caregivers as long as it does not pose harm to the child’s safety and wellbeing. </a:t>
            </a:r>
          </a:p>
          <a:p>
            <a:endParaRPr lang="en-US" baseline="0" dirty="0" smtClean="0"/>
          </a:p>
          <a:p>
            <a:r>
              <a:rPr lang="en-US" baseline="0" dirty="0" smtClean="0"/>
              <a:t>ODHS must consider findings, funding, OSM, and service, resource and resource home availability when making some decisions, though safety should be the primary factor. </a:t>
            </a:r>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71</a:t>
            </a:fld>
            <a:endParaRPr lang="en-US"/>
          </a:p>
        </p:txBody>
      </p:sp>
    </p:spTree>
    <p:extLst>
      <p:ext uri="{BB962C8B-B14F-4D97-AF65-F5344CB8AC3E}">
        <p14:creationId xmlns:p14="http://schemas.microsoft.com/office/powerpoint/2010/main" val="13043093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solidFill>
                <a:srgbClr val="FF0000"/>
              </a:solidFill>
            </a:endParaRPr>
          </a:p>
          <a:p>
            <a:r>
              <a:rPr lang="en-US" b="1" baseline="0" dirty="0" smtClean="0">
                <a:solidFill>
                  <a:srgbClr val="FF0000"/>
                </a:solidFill>
              </a:rPr>
              <a:t>Facilitator notes: Express and response (serve and return) of infant who is hungry (Example)</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3ED93D9-A09B-4090-97AF-9B1BA87D9893}" type="slidenum">
              <a:rPr lang="en-US" smtClean="0"/>
              <a:t>72</a:t>
            </a:fld>
            <a:endParaRPr lang="en-US"/>
          </a:p>
        </p:txBody>
      </p:sp>
    </p:spTree>
    <p:extLst>
      <p:ext uri="{BB962C8B-B14F-4D97-AF65-F5344CB8AC3E}">
        <p14:creationId xmlns:p14="http://schemas.microsoft.com/office/powerpoint/2010/main" val="19441392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 Notes:</a:t>
            </a:r>
          </a:p>
          <a:p>
            <a:endParaRPr lang="en-US" dirty="0" smtClean="0"/>
          </a:p>
          <a:p>
            <a:r>
              <a:rPr lang="en-US" dirty="0" smtClean="0"/>
              <a:t>A strong, enduring bond of trust that develops between a child and the person(s) he/she interacts with most frequently</a:t>
            </a:r>
            <a:r>
              <a:rPr lang="en-US" baseline="0" dirty="0" smtClean="0"/>
              <a:t> d</a:t>
            </a:r>
            <a:r>
              <a:rPr lang="en-US" dirty="0" smtClean="0"/>
              <a:t>evelops intensely through the first three years of life and becomes</a:t>
            </a:r>
            <a:r>
              <a:rPr lang="en-US" baseline="0" dirty="0" smtClean="0"/>
              <a:t> </a:t>
            </a:r>
            <a:r>
              <a:rPr lang="en-US" dirty="0" smtClean="0"/>
              <a:t>more difficult to develop after age 3.</a:t>
            </a:r>
          </a:p>
          <a:p>
            <a:endParaRPr lang="en-US" dirty="0"/>
          </a:p>
        </p:txBody>
      </p:sp>
      <p:sp>
        <p:nvSpPr>
          <p:cNvPr id="4" name="Slide Number Placeholder 3"/>
          <p:cNvSpPr>
            <a:spLocks noGrp="1"/>
          </p:cNvSpPr>
          <p:nvPr>
            <p:ph type="sldNum" sz="quarter" idx="10"/>
          </p:nvPr>
        </p:nvSpPr>
        <p:spPr/>
        <p:txBody>
          <a:bodyPr/>
          <a:lstStyle/>
          <a:p>
            <a:fld id="{73ED93D9-A09B-4090-97AF-9B1BA87D9893}" type="slidenum">
              <a:rPr lang="en-US" smtClean="0"/>
              <a:t>73</a:t>
            </a:fld>
            <a:endParaRPr lang="en-US"/>
          </a:p>
        </p:txBody>
      </p:sp>
    </p:spTree>
    <p:extLst>
      <p:ext uri="{BB962C8B-B14F-4D97-AF65-F5344CB8AC3E}">
        <p14:creationId xmlns:p14="http://schemas.microsoft.com/office/powerpoint/2010/main" val="17534803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74</a:t>
            </a:fld>
            <a:endParaRPr lang="en-US"/>
          </a:p>
        </p:txBody>
      </p:sp>
    </p:spTree>
    <p:extLst>
      <p:ext uri="{BB962C8B-B14F-4D97-AF65-F5344CB8AC3E}">
        <p14:creationId xmlns:p14="http://schemas.microsoft.com/office/powerpoint/2010/main" val="6184582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75</a:t>
            </a:fld>
            <a:endParaRPr lang="en-US"/>
          </a:p>
        </p:txBody>
      </p:sp>
    </p:spTree>
    <p:extLst>
      <p:ext uri="{BB962C8B-B14F-4D97-AF65-F5344CB8AC3E}">
        <p14:creationId xmlns:p14="http://schemas.microsoft.com/office/powerpoint/2010/main" val="4135627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 2.18: Ages and Stages</a:t>
            </a:r>
          </a:p>
          <a:p>
            <a:r>
              <a:rPr lang="en-US" b="1" dirty="0" smtClean="0"/>
              <a:t>Facilitator</a:t>
            </a:r>
            <a:r>
              <a:rPr lang="en-US" b="1" baseline="0" dirty="0" smtClean="0"/>
              <a:t> Notes: Ages and Stages handouts can be found in the binder</a:t>
            </a:r>
          </a:p>
          <a:p>
            <a:endParaRPr lang="en-US" b="1" baseline="0" dirty="0" smtClean="0"/>
          </a:p>
          <a:p>
            <a:endParaRPr lang="en-US" b="0" baseline="0" dirty="0" smtClean="0"/>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CEAE9F5C-2ECD-4A8F-A803-E27A755E57F7}" type="slidenum">
              <a:rPr lang="en-US" smtClean="0"/>
              <a:t>76</a:t>
            </a:fld>
            <a:endParaRPr lang="en-US"/>
          </a:p>
        </p:txBody>
      </p:sp>
    </p:spTree>
    <p:extLst>
      <p:ext uri="{BB962C8B-B14F-4D97-AF65-F5344CB8AC3E}">
        <p14:creationId xmlns:p14="http://schemas.microsoft.com/office/powerpoint/2010/main" val="14200863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everyone grab</a:t>
            </a:r>
            <a:r>
              <a:rPr lang="en-US" baseline="0" dirty="0" smtClean="0"/>
              <a:t> a piece of paper and access the Drop Box to retrieve the Ages and Stages Child Development Chart. In work groups, have participants assign the ages with the stages found on the next slide.</a:t>
            </a:r>
            <a:endParaRPr lang="en-US" dirty="0"/>
          </a:p>
        </p:txBody>
      </p:sp>
      <p:sp>
        <p:nvSpPr>
          <p:cNvPr id="4" name="Slide Number Placeholder 3"/>
          <p:cNvSpPr>
            <a:spLocks noGrp="1"/>
          </p:cNvSpPr>
          <p:nvPr>
            <p:ph type="sldNum" sz="quarter" idx="10"/>
          </p:nvPr>
        </p:nvSpPr>
        <p:spPr/>
        <p:txBody>
          <a:bodyPr/>
          <a:lstStyle/>
          <a:p>
            <a:fld id="{52B972A3-027F-4338-9C4C-B795116701EF}" type="slidenum">
              <a:rPr lang="en-US" smtClean="0"/>
              <a:t>77</a:t>
            </a:fld>
            <a:endParaRPr lang="en-US"/>
          </a:p>
        </p:txBody>
      </p:sp>
    </p:spTree>
    <p:extLst>
      <p:ext uri="{BB962C8B-B14F-4D97-AF65-F5344CB8AC3E}">
        <p14:creationId xmlns:p14="http://schemas.microsoft.com/office/powerpoint/2010/main" val="42184018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 Notes: </a:t>
            </a:r>
          </a:p>
          <a:p>
            <a:endParaRPr lang="en-US" b="1" dirty="0" smtClean="0"/>
          </a:p>
          <a:p>
            <a:r>
              <a:rPr lang="en-US" b="1" dirty="0" smtClean="0"/>
              <a:t>Additional Information </a:t>
            </a:r>
          </a:p>
          <a:p>
            <a:endParaRPr lang="en-US" b="1" dirty="0" smtClean="0"/>
          </a:p>
          <a:p>
            <a:r>
              <a:rPr lang="en-US" b="0" dirty="0" smtClean="0"/>
              <a:t>How Children Grow and Develop</a:t>
            </a:r>
          </a:p>
          <a:p>
            <a:endParaRPr lang="en-US" b="0" dirty="0" smtClean="0"/>
          </a:p>
          <a:p>
            <a:pPr marL="232943" indent="-232943" defTabSz="931774">
              <a:buFont typeface="+mj-lt"/>
              <a:buAutoNum type="arabicPeriod"/>
              <a:defRPr/>
            </a:pPr>
            <a:r>
              <a:rPr lang="en-US" b="0" dirty="0" smtClean="0"/>
              <a:t>No two children are alike. Each one is different. Each child is a growing, changing person.</a:t>
            </a:r>
          </a:p>
          <a:p>
            <a:pPr marL="232943" indent="-232943">
              <a:buFont typeface="+mj-lt"/>
              <a:buAutoNum type="arabicPeriod"/>
            </a:pPr>
            <a:endParaRPr lang="en-US" b="0" dirty="0" smtClean="0"/>
          </a:p>
          <a:p>
            <a:pPr marL="232943" indent="-232943">
              <a:buFont typeface="+mj-lt"/>
              <a:buAutoNum type="arabicPeriod"/>
            </a:pPr>
            <a:r>
              <a:rPr lang="en-US" b="0" dirty="0" smtClean="0"/>
              <a:t>Children are not small adults. They do not think, feel, or react as grown-up people do.</a:t>
            </a:r>
          </a:p>
          <a:p>
            <a:pPr marL="232943" indent="-232943">
              <a:buFont typeface="+mj-lt"/>
              <a:buAutoNum type="arabicPeriod"/>
            </a:pPr>
            <a:endParaRPr lang="en-US" b="0" dirty="0" smtClean="0"/>
          </a:p>
          <a:p>
            <a:pPr marL="232943" indent="-232943" defTabSz="931774">
              <a:buFont typeface="+mj-lt"/>
              <a:buAutoNum type="arabicPeriod"/>
              <a:defRPr/>
            </a:pPr>
            <a:r>
              <a:rPr lang="en-US" b="0" dirty="0" smtClean="0"/>
              <a:t>Children cannot be made to grow. On the other hand, they cannot be stopped from growing.</a:t>
            </a:r>
          </a:p>
          <a:p>
            <a:pPr marL="232943" indent="-232943">
              <a:buFont typeface="+mj-lt"/>
              <a:buAutoNum type="arabicPeriod"/>
            </a:pPr>
            <a:endParaRPr lang="en-US" b="0" dirty="0" smtClean="0"/>
          </a:p>
          <a:p>
            <a:pPr marL="232943" indent="-232943" defTabSz="931774">
              <a:buFont typeface="+mj-lt"/>
              <a:buAutoNum type="arabicPeriod"/>
              <a:defRPr/>
            </a:pPr>
            <a:r>
              <a:rPr lang="en-US" b="0" dirty="0" smtClean="0"/>
              <a:t>Even though children will grow in some way no matter what care is provided for them, they cannot reach their best growth possibilities unless they receive care and attention appropriate for their stage of development from a consistent figure in their life.</a:t>
            </a:r>
          </a:p>
          <a:p>
            <a:pPr marL="232943" indent="-232943">
              <a:buFont typeface="+mj-lt"/>
              <a:buAutoNum type="arabicPeriod"/>
            </a:pPr>
            <a:endParaRPr lang="en-US" b="0" dirty="0" smtClean="0"/>
          </a:p>
          <a:p>
            <a:pPr marL="232943" indent="-232943" defTabSz="931774">
              <a:buFont typeface="+mj-lt"/>
              <a:buAutoNum type="arabicPeriod"/>
              <a:defRPr/>
            </a:pPr>
            <a:r>
              <a:rPr lang="en-US" b="0" dirty="0" smtClean="0"/>
              <a:t>Most children roughly follow a similar sequence of growth and development. For example, children scribble before they draw. But no two children will grow through the sequence in exactly the same way. Some will grow slowly while others grow much faster. Children will also grow faster or slower in different areas of development. For example, a child may be very advanced in language development but less advanced, or even delayed, in motor coordination.</a:t>
            </a:r>
          </a:p>
          <a:p>
            <a:pPr marL="232943" indent="-232943">
              <a:buFont typeface="+mj-lt"/>
              <a:buAutoNum type="arabicPeriod"/>
            </a:pPr>
            <a:endParaRPr lang="en-US" b="0" dirty="0" smtClean="0"/>
          </a:p>
          <a:p>
            <a:pPr marL="232943" indent="-232943" defTabSz="931774">
              <a:buFont typeface="+mj-lt"/>
              <a:buAutoNum type="arabicPeriod"/>
              <a:defRPr/>
            </a:pPr>
            <a:r>
              <a:rPr lang="en-US" b="0" dirty="0" smtClean="0"/>
              <a:t>During the formative years, the better children are at mastering the tasks of one stage of growth, the more prepared they will be for managing the tasks of the next stage. For example, the better children are able to control behavior impulses as 2-year-olds, the more skilled they will be at controlling behavior impulses they experience as 3-year-olds.</a:t>
            </a:r>
          </a:p>
          <a:p>
            <a:pPr marL="232943" indent="-232943">
              <a:buFont typeface="+mj-lt"/>
              <a:buAutoNum type="arabicPeriod"/>
            </a:pPr>
            <a:endParaRPr lang="en-US" b="0" dirty="0" smtClean="0"/>
          </a:p>
          <a:p>
            <a:pPr marL="232943" indent="-232943" defTabSz="931774">
              <a:buFont typeface="+mj-lt"/>
              <a:buAutoNum type="arabicPeriod"/>
              <a:defRPr/>
            </a:pPr>
            <a:r>
              <a:rPr lang="en-US" b="0" dirty="0" smtClean="0"/>
              <a:t>Growth is continuous, but it is not always steady and does not always move smoothly forward. You can expect children to slip back or regress occasionally.</a:t>
            </a:r>
          </a:p>
          <a:p>
            <a:pPr marL="232943" indent="-232943">
              <a:buFont typeface="+mj-lt"/>
              <a:buAutoNum type="arabicPeriod"/>
            </a:pPr>
            <a:endParaRPr lang="en-US" b="0" dirty="0" smtClean="0"/>
          </a:p>
          <a:p>
            <a:pPr marL="232943" indent="-232943" defTabSz="931774">
              <a:buFont typeface="+mj-lt"/>
              <a:buAutoNum type="arabicPeriod"/>
              <a:defRPr/>
            </a:pPr>
            <a:r>
              <a:rPr lang="en-US" b="0" dirty="0" smtClean="0"/>
              <a:t>Behavior is influenced by needs. For example, active 15-month-old babies touch, feel and put everything into their mouths. That is how they explore and learn; they are not intentionally being a nuisance.</a:t>
            </a:r>
          </a:p>
          <a:p>
            <a:pPr marL="232943" indent="-232943" defTabSz="931774">
              <a:buFont typeface="+mj-lt"/>
              <a:buAutoNum type="arabicPeriod"/>
              <a:defRPr/>
            </a:pPr>
            <a:endParaRPr lang="en-US" b="0" dirty="0" smtClean="0"/>
          </a:p>
          <a:p>
            <a:pPr marL="232943" indent="-232943">
              <a:buFont typeface="+mj-lt"/>
              <a:buAutoNum type="arabicPeriod"/>
            </a:pPr>
            <a:r>
              <a:rPr lang="en-US" b="0" dirty="0" smtClean="0"/>
              <a:t>Children need to feel that they are loved, that they belong, that they are wanted. They also need the self-confidence that comes from learning new things.</a:t>
            </a:r>
          </a:p>
          <a:p>
            <a:pPr marL="232943" indent="-232943">
              <a:buFont typeface="+mj-lt"/>
              <a:buAutoNum type="arabicPeriod"/>
            </a:pPr>
            <a:endParaRPr lang="en-US" b="0" dirty="0" smtClean="0"/>
          </a:p>
          <a:p>
            <a:pPr marL="232943" indent="-232943" defTabSz="931774">
              <a:buFont typeface="+mj-lt"/>
              <a:buAutoNum type="arabicPeriod"/>
              <a:defRPr/>
            </a:pPr>
            <a:r>
              <a:rPr lang="en-US" b="0" dirty="0" smtClean="0"/>
              <a:t>Experiences offered to children need to fit their maturity level. If children are pushed ahead too soon, and if too much is expected of them before they are ready, failure may discourage them. On the other hand, children’s growth may be impeded if parents or caregivers do not recognize when they are ready for more complex or challenging activities. Providing experiences that tap into skills in which children already feel confident as well as offering some new activities that will challenge them gives them a balance of activities that facilitates healthy growth.</a:t>
            </a:r>
          </a:p>
          <a:p>
            <a:pPr marL="232943" indent="-232943">
              <a:buFont typeface="+mj-lt"/>
              <a:buAutoNum type="arabicPeriod"/>
            </a:pPr>
            <a:endParaRPr lang="en-US" b="0" dirty="0" smtClean="0"/>
          </a:p>
          <a:p>
            <a:pPr marL="232943" indent="-232943">
              <a:buFont typeface="+mj-lt"/>
              <a:buAutoNum type="arabicPeriod"/>
            </a:pPr>
            <a:endParaRPr lang="en-US" b="0" dirty="0" smtClean="0"/>
          </a:p>
          <a:p>
            <a:pPr marL="232943" indent="-232943">
              <a:buFont typeface="+mj-lt"/>
              <a:buAutoNum type="arabicPeriod"/>
            </a:pPr>
            <a:endParaRPr lang="en-US" b="0" dirty="0" smtClean="0"/>
          </a:p>
          <a:p>
            <a:pPr marL="232943" indent="-232943">
              <a:buFont typeface="+mj-lt"/>
              <a:buAutoNum type="arabicPeriod"/>
            </a:pPr>
            <a:endParaRPr lang="en-US" b="0" dirty="0" smtClean="0"/>
          </a:p>
          <a:p>
            <a:pPr marL="232943" indent="-232943">
              <a:buFont typeface="+mj-lt"/>
              <a:buAutoNum type="arabicPeriod"/>
            </a:pPr>
            <a:endParaRPr lang="en-US" b="0" dirty="0" smtClean="0"/>
          </a:p>
          <a:p>
            <a:pPr marL="232943" indent="-232943">
              <a:buFont typeface="+mj-lt"/>
              <a:buAutoNum type="arabicPeriod"/>
            </a:pPr>
            <a:endParaRPr lang="en-US" b="0" dirty="0" smtClean="0"/>
          </a:p>
          <a:p>
            <a:pPr marL="232943" indent="-232943">
              <a:buFont typeface="+mj-lt"/>
              <a:buAutoNum type="arabicPeriod"/>
            </a:pPr>
            <a:endParaRPr lang="en-US" b="0" dirty="0" smtClean="0"/>
          </a:p>
          <a:p>
            <a:pPr marL="232943" indent="-232943">
              <a:buFont typeface="+mj-lt"/>
              <a:buAutoNum type="arabicPeriod"/>
            </a:pPr>
            <a:endParaRPr lang="en-US" b="0" dirty="0" smtClean="0"/>
          </a:p>
        </p:txBody>
      </p:sp>
      <p:sp>
        <p:nvSpPr>
          <p:cNvPr id="4" name="Slide Number Placeholder 3"/>
          <p:cNvSpPr>
            <a:spLocks noGrp="1"/>
          </p:cNvSpPr>
          <p:nvPr>
            <p:ph type="sldNum" sz="quarter" idx="10"/>
          </p:nvPr>
        </p:nvSpPr>
        <p:spPr/>
        <p:txBody>
          <a:bodyPr/>
          <a:lstStyle/>
          <a:p>
            <a:fld id="{73ED93D9-A09B-4090-97AF-9B1BA87D9893}" type="slidenum">
              <a:rPr lang="en-US" smtClean="0"/>
              <a:t>78</a:t>
            </a:fld>
            <a:endParaRPr lang="en-US"/>
          </a:p>
        </p:txBody>
      </p:sp>
    </p:spTree>
    <p:extLst>
      <p:ext uri="{BB962C8B-B14F-4D97-AF65-F5344CB8AC3E}">
        <p14:creationId xmlns:p14="http://schemas.microsoft.com/office/powerpoint/2010/main" val="32002470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Facilitator</a:t>
            </a:r>
            <a:r>
              <a:rPr lang="en-US" b="1" baseline="0" dirty="0" smtClean="0">
                <a:latin typeface="Arial" panose="020B0604020202020204" pitchFamily="34" charset="0"/>
                <a:cs typeface="Arial" panose="020B0604020202020204" pitchFamily="34" charset="0"/>
              </a:rPr>
              <a:t> Notes:</a:t>
            </a:r>
          </a:p>
          <a:p>
            <a:endParaRPr lang="en-US" baseline="0" dirty="0" smtClean="0">
              <a:latin typeface="Arial" panose="020B0604020202020204" pitchFamily="34" charset="0"/>
              <a:cs typeface="Arial" panose="020B0604020202020204" pitchFamily="34" charset="0"/>
            </a:endParaRPr>
          </a:p>
          <a:p>
            <a:r>
              <a:rPr lang="en-US" dirty="0" smtClean="0">
                <a:solidFill>
                  <a:schemeClr val="tx2">
                    <a:lumMod val="50000"/>
                  </a:schemeClr>
                </a:solidFill>
              </a:rPr>
              <a:t>When a child witnesses or experiences an event that poses a real or perceived threat to the life or well-being of the child or someone close to the child.</a:t>
            </a:r>
          </a:p>
          <a:p>
            <a:endParaRPr lang="en-US" dirty="0" smtClean="0">
              <a:solidFill>
                <a:schemeClr val="tx2">
                  <a:lumMod val="50000"/>
                </a:schemeClr>
              </a:solidFill>
            </a:endParaRPr>
          </a:p>
          <a:p>
            <a:pPr marL="174708" indent="-174708">
              <a:buClr>
                <a:srgbClr val="F50000"/>
              </a:buClr>
              <a:buFont typeface="Arial" panose="020B0604020202020204" pitchFamily="34" charset="0"/>
              <a:buChar char="•"/>
            </a:pPr>
            <a:r>
              <a:rPr lang="en-US" dirty="0" smtClean="0">
                <a:solidFill>
                  <a:schemeClr val="tx2">
                    <a:lumMod val="50000"/>
                  </a:schemeClr>
                </a:solidFill>
              </a:rPr>
              <a:t>The event causes feelings of fear,</a:t>
            </a:r>
            <a:r>
              <a:rPr lang="en-US" baseline="0" dirty="0" smtClean="0">
                <a:solidFill>
                  <a:schemeClr val="tx2">
                    <a:lumMod val="50000"/>
                  </a:schemeClr>
                </a:solidFill>
              </a:rPr>
              <a:t> </a:t>
            </a:r>
            <a:r>
              <a:rPr lang="en-US" dirty="0" smtClean="0">
                <a:solidFill>
                  <a:schemeClr val="tx2">
                    <a:lumMod val="50000"/>
                  </a:schemeClr>
                </a:solidFill>
              </a:rPr>
              <a:t>helplessness or horror</a:t>
            </a:r>
          </a:p>
          <a:p>
            <a:pPr>
              <a:buClr>
                <a:srgbClr val="F50000"/>
              </a:buClr>
            </a:pPr>
            <a:endParaRPr lang="en-US" dirty="0" smtClean="0">
              <a:solidFill>
                <a:schemeClr val="tx2">
                  <a:lumMod val="50000"/>
                </a:schemeClr>
              </a:solidFill>
            </a:endParaRPr>
          </a:p>
          <a:p>
            <a:pPr marL="174708" indent="-174708">
              <a:buClr>
                <a:srgbClr val="F50000"/>
              </a:buClr>
              <a:buFont typeface="Arial" panose="020B0604020202020204" pitchFamily="34" charset="0"/>
              <a:buChar char="•"/>
            </a:pPr>
            <a:r>
              <a:rPr lang="en-US" dirty="0" smtClean="0">
                <a:solidFill>
                  <a:schemeClr val="tx2">
                    <a:lumMod val="50000"/>
                  </a:schemeClr>
                </a:solidFill>
              </a:rPr>
              <a:t>The child is unable to cope with the intense feelings</a:t>
            </a:r>
          </a:p>
          <a:p>
            <a:endParaRPr lang="en-US" dirty="0" smtClean="0">
              <a:solidFill>
                <a:schemeClr val="tx2">
                  <a:lumMod val="50000"/>
                </a:schemeClr>
              </a:solidFill>
            </a:endParaRPr>
          </a:p>
          <a:p>
            <a:r>
              <a:rPr lang="en-US" sz="1200" b="1" i="0" kern="1200" dirty="0" smtClean="0">
                <a:solidFill>
                  <a:schemeClr val="tx1"/>
                </a:solidFill>
                <a:effectLst/>
                <a:latin typeface="+mn-lt"/>
                <a:ea typeface="+mn-ea"/>
                <a:cs typeface="+mn-cs"/>
              </a:rPr>
              <a:t>Complex trauma</a:t>
            </a:r>
            <a:r>
              <a:rPr lang="en-US" sz="1200" b="0" i="0" kern="1200" dirty="0" smtClean="0">
                <a:solidFill>
                  <a:schemeClr val="tx1"/>
                </a:solidFill>
                <a:effectLst/>
                <a:latin typeface="+mn-lt"/>
                <a:ea typeface="+mn-ea"/>
                <a:cs typeface="+mn-cs"/>
              </a:rPr>
              <a:t> describes both children's exposure to multiple </a:t>
            </a:r>
            <a:r>
              <a:rPr lang="en-US" sz="1200" b="1" i="0" kern="1200" dirty="0" smtClean="0">
                <a:solidFill>
                  <a:schemeClr val="tx1"/>
                </a:solidFill>
                <a:effectLst/>
                <a:latin typeface="+mn-lt"/>
                <a:ea typeface="+mn-ea"/>
                <a:cs typeface="+mn-cs"/>
              </a:rPr>
              <a:t>traumatic</a:t>
            </a:r>
            <a:r>
              <a:rPr lang="en-US" sz="1200" b="0" i="0" kern="1200" dirty="0" smtClean="0">
                <a:solidFill>
                  <a:schemeClr val="tx1"/>
                </a:solidFill>
                <a:effectLst/>
                <a:latin typeface="+mn-lt"/>
                <a:ea typeface="+mn-ea"/>
                <a:cs typeface="+mn-cs"/>
              </a:rPr>
              <a:t> events—often of an invasive, interpersonal nature—and the wide-ranging, long-term effects of this exposure. These events are severe and pervasive, such as abuse or profound neglect</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Acute trauma</a:t>
            </a:r>
            <a:r>
              <a:rPr lang="en-US" sz="1200" b="0" i="0" kern="1200" dirty="0" smtClean="0">
                <a:solidFill>
                  <a:schemeClr val="tx1"/>
                </a:solidFill>
                <a:effectLst/>
                <a:latin typeface="+mn-lt"/>
                <a:ea typeface="+mn-ea"/>
                <a:cs typeface="+mn-cs"/>
              </a:rPr>
              <a:t> is a onetime event that happens under a limited amount of time. This. could be like a sexual or physical assault, going through a natural disaster or possibly car wreck. Chromic </a:t>
            </a:r>
            <a:r>
              <a:rPr lang="en-US" sz="1200" b="1" i="0" kern="1200" dirty="0" smtClean="0">
                <a:solidFill>
                  <a:schemeClr val="tx1"/>
                </a:solidFill>
                <a:effectLst/>
                <a:latin typeface="+mn-lt"/>
                <a:ea typeface="+mn-ea"/>
                <a:cs typeface="+mn-cs"/>
              </a:rPr>
              <a:t>trauma</a:t>
            </a:r>
            <a:r>
              <a:rPr lang="en-US" sz="1200" b="0" i="0" kern="1200" dirty="0" smtClean="0">
                <a:solidFill>
                  <a:schemeClr val="tx1"/>
                </a:solidFill>
                <a:effectLst/>
                <a:latin typeface="+mn-lt"/>
                <a:ea typeface="+mn-ea"/>
                <a:cs typeface="+mn-cs"/>
              </a:rPr>
              <a:t> is where an event may happen over and over and over again or it.</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Chronic trauma</a:t>
            </a:r>
            <a:r>
              <a:rPr lang="en-US" sz="1200" b="0" i="0" kern="1200" dirty="0" smtClean="0">
                <a:solidFill>
                  <a:schemeClr val="tx1"/>
                </a:solidFill>
                <a:effectLst/>
                <a:latin typeface="+mn-lt"/>
                <a:ea typeface="+mn-ea"/>
                <a:cs typeface="+mn-cs"/>
              </a:rPr>
              <a:t> is </a:t>
            </a:r>
            <a:r>
              <a:rPr lang="en-US" sz="1200" b="1" i="0" kern="1200" dirty="0" smtClean="0">
                <a:solidFill>
                  <a:schemeClr val="tx1"/>
                </a:solidFill>
                <a:effectLst/>
                <a:latin typeface="+mn-lt"/>
                <a:ea typeface="+mn-ea"/>
                <a:cs typeface="+mn-cs"/>
              </a:rPr>
              <a:t>trauma</a:t>
            </a:r>
            <a:r>
              <a:rPr lang="en-US" sz="1200" b="0" i="0" kern="1200" dirty="0" smtClean="0">
                <a:solidFill>
                  <a:schemeClr val="tx1"/>
                </a:solidFill>
                <a:effectLst/>
                <a:latin typeface="+mn-lt"/>
                <a:ea typeface="+mn-ea"/>
                <a:cs typeface="+mn-cs"/>
              </a:rPr>
              <a:t> that is repetitive, and occurs over an extended period of time. Examples of </a:t>
            </a:r>
            <a:r>
              <a:rPr lang="en-US" sz="1200" b="1" i="0" kern="1200" dirty="0" smtClean="0">
                <a:solidFill>
                  <a:schemeClr val="tx1"/>
                </a:solidFill>
                <a:effectLst/>
                <a:latin typeface="+mn-lt"/>
                <a:ea typeface="+mn-ea"/>
                <a:cs typeface="+mn-cs"/>
              </a:rPr>
              <a:t>chronic trauma</a:t>
            </a:r>
            <a:r>
              <a:rPr lang="en-US" sz="1200" b="0" i="0" kern="1200" dirty="0" smtClean="0">
                <a:solidFill>
                  <a:schemeClr val="tx1"/>
                </a:solidFill>
                <a:effectLst/>
                <a:latin typeface="+mn-lt"/>
                <a:ea typeface="+mn-ea"/>
                <a:cs typeface="+mn-cs"/>
              </a:rPr>
              <a:t> can include such things as domestic violence, childhood abuse, and war</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Historical trauma</a:t>
            </a:r>
            <a:r>
              <a:rPr lang="en-US" sz="1200" b="0" i="0" kern="1200" dirty="0" smtClean="0">
                <a:solidFill>
                  <a:schemeClr val="tx1"/>
                </a:solidFill>
                <a:effectLst/>
                <a:latin typeface="+mn-lt"/>
                <a:ea typeface="+mn-ea"/>
                <a:cs typeface="+mn-cs"/>
              </a:rPr>
              <a:t> (HT), as used by social workers, historians, and psychologists, refers to the cumulative emotional harm of an individual or generation caused by a traumatic experience or event. </a:t>
            </a:r>
            <a:r>
              <a:rPr lang="en-US" sz="1200" b="1" i="0" kern="1200" dirty="0" smtClean="0">
                <a:solidFill>
                  <a:schemeClr val="tx1"/>
                </a:solidFill>
                <a:effectLst/>
                <a:latin typeface="+mn-lt"/>
                <a:ea typeface="+mn-ea"/>
                <a:cs typeface="+mn-cs"/>
              </a:rPr>
              <a:t>Historical Trauma</a:t>
            </a:r>
            <a:r>
              <a:rPr lang="en-US" sz="1200" b="0" i="0" kern="1200" dirty="0" smtClean="0">
                <a:solidFill>
                  <a:schemeClr val="tx1"/>
                </a:solidFill>
                <a:effectLst/>
                <a:latin typeface="+mn-lt"/>
                <a:ea typeface="+mn-ea"/>
                <a:cs typeface="+mn-cs"/>
              </a:rPr>
              <a:t> Response (HTR) refers to the manifestation of emotions and actions that stem from this perceived </a:t>
            </a:r>
            <a:r>
              <a:rPr lang="en-US" sz="1200" b="1" i="0" kern="1200" dirty="0" smtClean="0">
                <a:solidFill>
                  <a:schemeClr val="tx1"/>
                </a:solidFill>
                <a:effectLst/>
                <a:latin typeface="+mn-lt"/>
                <a:ea typeface="+mn-ea"/>
                <a:cs typeface="+mn-cs"/>
              </a:rPr>
              <a:t>trauma</a:t>
            </a:r>
            <a:r>
              <a:rPr lang="en-US" sz="1200" b="0" i="0" kern="1200" dirty="0" smtClean="0">
                <a:solidFill>
                  <a:schemeClr val="tx1"/>
                </a:solidFill>
                <a:effectLst/>
                <a:latin typeface="+mn-lt"/>
                <a:ea typeface="+mn-ea"/>
                <a:cs typeface="+mn-cs"/>
              </a:rPr>
              <a:t>.</a:t>
            </a:r>
            <a:endParaRPr lang="en-US" dirty="0" smtClean="0">
              <a:solidFill>
                <a:schemeClr val="tx2">
                  <a:lumMod val="50000"/>
                </a:schemeClr>
              </a:solidFill>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3ED93D9-A09B-4090-97AF-9B1BA87D9893}"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2823049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Info gathering- </a:t>
            </a:r>
            <a:r>
              <a:rPr lang="en-US" dirty="0" smtClean="0"/>
              <a:t>Discovery, direct communication, meetings, assessments/evaluations,</a:t>
            </a:r>
            <a:r>
              <a:rPr lang="en-US" baseline="0" dirty="0" smtClean="0"/>
              <a:t> contacting providers</a:t>
            </a:r>
          </a:p>
          <a:p>
            <a:r>
              <a:rPr lang="en-US" b="1" baseline="0" dirty="0" smtClean="0"/>
              <a:t>Facilitation-</a:t>
            </a:r>
            <a:r>
              <a:rPr lang="en-US" baseline="0" dirty="0" smtClean="0"/>
              <a:t> request meetings, recommendations could lead to services</a:t>
            </a:r>
          </a:p>
          <a:p>
            <a:r>
              <a:rPr lang="en-US" b="1" baseline="0" dirty="0" smtClean="0"/>
              <a:t>Advocacy-</a:t>
            </a:r>
            <a:r>
              <a:rPr lang="en-US" baseline="0" dirty="0" smtClean="0"/>
              <a:t> make recommendations, communicate them through court reports, communication with caseworker, foster parents</a:t>
            </a:r>
          </a:p>
          <a:p>
            <a:r>
              <a:rPr lang="en-US" b="1" baseline="0" dirty="0" smtClean="0"/>
              <a:t>Monitoring-</a:t>
            </a:r>
            <a:r>
              <a:rPr lang="en-US" baseline="0" dirty="0" smtClean="0"/>
              <a:t> see the child every 30 days, stay in touch with essential case providers, keep up on case documents.</a:t>
            </a:r>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8</a:t>
            </a:fld>
            <a:endParaRPr lang="en-US"/>
          </a:p>
        </p:txBody>
      </p:sp>
    </p:spTree>
    <p:extLst>
      <p:ext uri="{BB962C8B-B14F-4D97-AF65-F5344CB8AC3E}">
        <p14:creationId xmlns:p14="http://schemas.microsoft.com/office/powerpoint/2010/main" val="18763113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solidFill>
                  <a:schemeClr val="tx2">
                    <a:lumMod val="50000"/>
                  </a:schemeClr>
                </a:solidFill>
                <a:latin typeface="Arial" panose="020B0604020202020204" pitchFamily="34" charset="0"/>
                <a:cs typeface="Arial" panose="020B0604020202020204" pitchFamily="34" charset="0"/>
              </a:rPr>
              <a:t>Facilitator Notes: </a:t>
            </a:r>
            <a:r>
              <a:rPr lang="en-US" dirty="0">
                <a:solidFill>
                  <a:schemeClr val="tx2">
                    <a:lumMod val="50000"/>
                  </a:schemeClr>
                </a:solidFill>
                <a:latin typeface="Arial" panose="020B0604020202020204" pitchFamily="34" charset="0"/>
                <a:cs typeface="Arial" panose="020B0604020202020204" pitchFamily="34" charset="0"/>
              </a:rPr>
              <a:t>Inform the participants that the questions written on the slide can help them determine whether to recommend a trauma assessment.</a:t>
            </a:r>
          </a:p>
          <a:p>
            <a:endParaRPr lang="en-US" b="1"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3ED93D9-A09B-4090-97AF-9B1BA87D9893}"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26640963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err="1" smtClean="0"/>
              <a:t>youtActivity</a:t>
            </a:r>
            <a:r>
              <a:rPr lang="en-US" b="1" dirty="0" smtClean="0"/>
              <a:t> </a:t>
            </a:r>
            <a:r>
              <a:rPr lang="en-US" b="1" dirty="0"/>
              <a:t>3.9 - Child Trauma  (Cont.)</a:t>
            </a:r>
          </a:p>
          <a:p>
            <a:pPr defTabSz="931774">
              <a:defRPr/>
            </a:pPr>
            <a:endParaRPr lang="en-US" dirty="0"/>
          </a:p>
          <a:p>
            <a:r>
              <a:rPr lang="en-US" b="1" baseline="0" dirty="0" smtClean="0">
                <a:latin typeface="Arial" panose="020B0604020202020204" pitchFamily="34" charset="0"/>
                <a:cs typeface="Arial" panose="020B0604020202020204" pitchFamily="34" charset="0"/>
              </a:rPr>
              <a:t>Facilitator Instructions:</a:t>
            </a:r>
          </a:p>
          <a:p>
            <a:endParaRPr lang="en-US" b="1" baseline="0" dirty="0" smtClean="0">
              <a:latin typeface="Arial" panose="020B0604020202020204" pitchFamily="34" charset="0"/>
              <a:cs typeface="Arial" panose="020B0604020202020204" pitchFamily="34" charset="0"/>
            </a:endParaRPr>
          </a:p>
          <a:p>
            <a:r>
              <a:rPr lang="en-US" b="1" baseline="0" dirty="0" smtClean="0">
                <a:latin typeface="Arial" panose="020B0604020202020204" pitchFamily="34" charset="0"/>
                <a:cs typeface="Arial" panose="020B0604020202020204" pitchFamily="34" charset="0"/>
              </a:rPr>
              <a:t>Click on the image on screen in slide show mode to play the video. </a:t>
            </a:r>
          </a:p>
          <a:p>
            <a:endParaRPr lang="en-US" b="1"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https://www.youtube.com/watch?time_continue=3&amp;v=mXyM5KvGx3w</a:t>
            </a:r>
          </a:p>
          <a:p>
            <a:endParaRPr lang="en-US" baseline="0" dirty="0" smtClean="0">
              <a:latin typeface="Arial" panose="020B0604020202020204" pitchFamily="34" charset="0"/>
              <a:cs typeface="Arial" panose="020B0604020202020204" pitchFamily="34" charset="0"/>
            </a:endParaRPr>
          </a:p>
          <a:p>
            <a:r>
              <a:rPr lang="en-US" b="1" dirty="0"/>
              <a:t>Step 2: </a:t>
            </a:r>
            <a:r>
              <a:rPr lang="en-US" dirty="0"/>
              <a:t>Ask participants to recall the “Shane’s Story” video that they watched. Ask participants to discuss the various types of trauma that Shane experienced before and after entering the child protection services system. Shane’s experiences included domestic violence (wrestling matches between his mom and dad), physical abuse from his dad, substance abuse in the home, medical care trauma (held down for </a:t>
            </a:r>
          </a:p>
          <a:p>
            <a:r>
              <a:rPr lang="en-US" dirty="0"/>
              <a:t>a shot), his dad’s death from alcohol, his mom’s depression, his removal from his parents and the storm. (10 minutes) </a:t>
            </a:r>
            <a:endParaRPr lang="en-US" b="0" dirty="0" smtClean="0"/>
          </a:p>
          <a:p>
            <a:endParaRPr lang="en-US" b="0" dirty="0" smtClean="0"/>
          </a:p>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3ED93D9-A09B-4090-97AF-9B1BA87D9893}"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7613830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Facilitator</a:t>
            </a:r>
            <a:r>
              <a:rPr lang="en-US" b="1" baseline="0" dirty="0" smtClean="0">
                <a:latin typeface="Arial" panose="020B0604020202020204" pitchFamily="34" charset="0"/>
                <a:cs typeface="Arial" panose="020B0604020202020204" pitchFamily="34" charset="0"/>
              </a:rPr>
              <a:t> Notes:</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Additional Information to be shared in class:</a:t>
            </a:r>
          </a:p>
          <a:p>
            <a:endParaRPr lang="en-US" baseline="0" dirty="0" smtClean="0">
              <a:latin typeface="Arial" panose="020B0604020202020204" pitchFamily="34" charset="0"/>
              <a:cs typeface="Arial" panose="020B0604020202020204" pitchFamily="34" charset="0"/>
            </a:endParaRPr>
          </a:p>
          <a:p>
            <a:r>
              <a:rPr lang="en-US" dirty="0" smtClean="0">
                <a:solidFill>
                  <a:schemeClr val="tx2">
                    <a:lumMod val="50000"/>
                  </a:schemeClr>
                </a:solidFill>
              </a:rPr>
              <a:t>When a child witnesses or experiences an event that poses a real or perceived threat to the life or well-being of the child or someone close to the child.</a:t>
            </a:r>
          </a:p>
          <a:p>
            <a:pPr marL="174708" indent="-174708">
              <a:buClr>
                <a:srgbClr val="F50000"/>
              </a:buClr>
              <a:buFont typeface="Arial" panose="020B0604020202020204" pitchFamily="34" charset="0"/>
              <a:buChar char="•"/>
            </a:pPr>
            <a:r>
              <a:rPr lang="en-US" dirty="0" smtClean="0">
                <a:solidFill>
                  <a:schemeClr val="tx2">
                    <a:lumMod val="50000"/>
                  </a:schemeClr>
                </a:solidFill>
              </a:rPr>
              <a:t>The event causes feelings of fear, helplessness or horror</a:t>
            </a:r>
          </a:p>
          <a:p>
            <a:pPr marL="174708" indent="-174708">
              <a:buClr>
                <a:srgbClr val="F50000"/>
              </a:buClr>
              <a:buFont typeface="Arial" panose="020B0604020202020204" pitchFamily="34" charset="0"/>
              <a:buChar char="•"/>
            </a:pPr>
            <a:r>
              <a:rPr lang="en-US" dirty="0" smtClean="0">
                <a:solidFill>
                  <a:schemeClr val="tx2">
                    <a:lumMod val="50000"/>
                  </a:schemeClr>
                </a:solidFill>
              </a:rPr>
              <a:t>The child is unable to cope with the intense feelings</a:t>
            </a:r>
          </a:p>
          <a:p>
            <a:endParaRPr lang="en-US" dirty="0" smtClean="0">
              <a:solidFill>
                <a:schemeClr val="tx2">
                  <a:lumMod val="50000"/>
                </a:schemeClr>
              </a:solidFill>
            </a:endParaRPr>
          </a:p>
          <a:p>
            <a:r>
              <a:rPr lang="en-US" dirty="0" smtClean="0">
                <a:solidFill>
                  <a:schemeClr val="tx2">
                    <a:lumMod val="50000"/>
                  </a:schemeClr>
                </a:solidFill>
              </a:rPr>
              <a:t>CASA</a:t>
            </a:r>
            <a:r>
              <a:rPr lang="en-US" baseline="0" dirty="0" smtClean="0">
                <a:solidFill>
                  <a:schemeClr val="tx2">
                    <a:lumMod val="50000"/>
                  </a:schemeClr>
                </a:solidFill>
              </a:rPr>
              <a:t> Volunteers need to consider:</a:t>
            </a:r>
            <a:endParaRPr lang="en-US" dirty="0" smtClean="0">
              <a:solidFill>
                <a:schemeClr val="tx2">
                  <a:lumMod val="50000"/>
                </a:schemeClr>
              </a:solidFill>
            </a:endParaRPr>
          </a:p>
          <a:p>
            <a:pPr marL="174708" indent="-174708">
              <a:buFont typeface="Arial" panose="020B0604020202020204" pitchFamily="34" charset="0"/>
              <a:buChar char="•"/>
            </a:pPr>
            <a:r>
              <a:rPr lang="en-US" dirty="0" smtClean="0">
                <a:latin typeface="Arial" panose="020B0604020202020204" pitchFamily="34" charset="0"/>
                <a:cs typeface="Arial" panose="020B0604020202020204" pitchFamily="34" charset="0"/>
              </a:rPr>
              <a:t>The child’s age or developmental stage</a:t>
            </a:r>
          </a:p>
          <a:p>
            <a:pPr marL="174708" indent="-174708">
              <a:buFont typeface="Arial" panose="020B0604020202020204" pitchFamily="34" charset="0"/>
              <a:buChar char="•"/>
            </a:pPr>
            <a:r>
              <a:rPr lang="en-US" dirty="0" smtClean="0">
                <a:latin typeface="Arial" panose="020B0604020202020204" pitchFamily="34" charset="0"/>
                <a:cs typeface="Arial" panose="020B0604020202020204" pitchFamily="34" charset="0"/>
              </a:rPr>
              <a:t>The child’s perception of the danger faced</a:t>
            </a:r>
          </a:p>
          <a:p>
            <a:pPr marL="174708" indent="-174708">
              <a:buFont typeface="Arial" panose="020B0604020202020204" pitchFamily="34" charset="0"/>
              <a:buChar char="•"/>
            </a:pPr>
            <a:r>
              <a:rPr lang="en-US" dirty="0" smtClean="0">
                <a:latin typeface="Arial" panose="020B0604020202020204" pitchFamily="34" charset="0"/>
                <a:cs typeface="Arial" panose="020B0604020202020204" pitchFamily="34" charset="0"/>
              </a:rPr>
              <a:t>Whether the child was a victim or a witness</a:t>
            </a:r>
          </a:p>
          <a:p>
            <a:pPr marL="174708" indent="-174708">
              <a:buFont typeface="Arial" panose="020B0604020202020204" pitchFamily="34" charset="0"/>
              <a:buChar char="•"/>
            </a:pPr>
            <a:r>
              <a:rPr lang="en-US" dirty="0" smtClean="0">
                <a:latin typeface="Arial" panose="020B0604020202020204" pitchFamily="34" charset="0"/>
                <a:cs typeface="Arial" panose="020B0604020202020204" pitchFamily="34" charset="0"/>
              </a:rPr>
              <a:t>The child’s relationship to the victim or perpetrator</a:t>
            </a:r>
          </a:p>
          <a:p>
            <a:pPr marL="174708" indent="-174708">
              <a:buFont typeface="Arial" panose="020B0604020202020204" pitchFamily="34" charset="0"/>
              <a:buChar char="•"/>
            </a:pPr>
            <a:r>
              <a:rPr lang="en-US" dirty="0" smtClean="0">
                <a:latin typeface="Arial" panose="020B0604020202020204" pitchFamily="34" charset="0"/>
                <a:cs typeface="Arial" panose="020B0604020202020204" pitchFamily="34" charset="0"/>
              </a:rPr>
              <a:t>The child’s past experience with trauma</a:t>
            </a:r>
          </a:p>
          <a:p>
            <a:pPr marL="174708" indent="-174708">
              <a:buFont typeface="Arial" panose="020B0604020202020204" pitchFamily="34" charset="0"/>
              <a:buChar char="•"/>
            </a:pPr>
            <a:r>
              <a:rPr lang="en-US" dirty="0" smtClean="0">
                <a:latin typeface="Arial" panose="020B0604020202020204" pitchFamily="34" charset="0"/>
                <a:cs typeface="Arial" panose="020B0604020202020204" pitchFamily="34" charset="0"/>
              </a:rPr>
              <a:t>The adversities the child faces following the trauma</a:t>
            </a:r>
          </a:p>
          <a:p>
            <a:pPr marL="174708" indent="-174708">
              <a:buFont typeface="Arial" panose="020B0604020202020204" pitchFamily="34" charset="0"/>
              <a:buChar char="•"/>
            </a:pPr>
            <a:r>
              <a:rPr lang="en-US" dirty="0" smtClean="0">
                <a:latin typeface="Arial" panose="020B0604020202020204" pitchFamily="34" charset="0"/>
                <a:cs typeface="Arial" panose="020B0604020202020204" pitchFamily="34" charset="0"/>
              </a:rPr>
              <a:t>The availability of adults who can offer help &amp; protection</a:t>
            </a:r>
          </a:p>
          <a:p>
            <a:pPr marL="174708" indent="-174708">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4708" indent="-174708">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3ED93D9-A09B-4090-97AF-9B1BA87D9893}"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12049960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3ED93D9-A09B-4090-97AF-9B1BA87D9893}"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25188645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84</a:t>
            </a:fld>
            <a:endParaRPr lang="en-US"/>
          </a:p>
        </p:txBody>
      </p:sp>
    </p:spTree>
    <p:extLst>
      <p:ext uri="{BB962C8B-B14F-4D97-AF65-F5344CB8AC3E}">
        <p14:creationId xmlns:p14="http://schemas.microsoft.com/office/powerpoint/2010/main" val="13771112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B972A3-027F-4338-9C4C-B795116701EF}" type="slidenum">
              <a:rPr lang="en-US" smtClean="0"/>
              <a:t>85</a:t>
            </a:fld>
            <a:endParaRPr lang="en-US"/>
          </a:p>
        </p:txBody>
      </p:sp>
    </p:spTree>
    <p:extLst>
      <p:ext uri="{BB962C8B-B14F-4D97-AF65-F5344CB8AC3E}">
        <p14:creationId xmlns:p14="http://schemas.microsoft.com/office/powerpoint/2010/main" val="16980175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B972A3-027F-4338-9C4C-B795116701EF}" type="slidenum">
              <a:rPr lang="en-US" smtClean="0"/>
              <a:t>86</a:t>
            </a:fld>
            <a:endParaRPr lang="en-US"/>
          </a:p>
        </p:txBody>
      </p:sp>
    </p:spTree>
    <p:extLst>
      <p:ext uri="{BB962C8B-B14F-4D97-AF65-F5344CB8AC3E}">
        <p14:creationId xmlns:p14="http://schemas.microsoft.com/office/powerpoint/2010/main" val="14520088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3.10 - The Long-Term Effects of Childhood Trauma</a:t>
            </a:r>
          </a:p>
          <a:p>
            <a:endParaRPr lang="en-US" b="0" dirty="0" smtClean="0"/>
          </a:p>
          <a:p>
            <a:r>
              <a:rPr lang="en-US" b="0" dirty="0" smtClean="0"/>
              <a:t>All trainees have read through the</a:t>
            </a:r>
            <a:r>
              <a:rPr lang="en-US" b="0" baseline="0" dirty="0" smtClean="0"/>
              <a:t> Redd case in week 5. They can find the case outline and interviews in their drobox for reference. Have the class discuss what Clarissa Redd might have given her early childhood experience. We do not know the answers to every question but many are alluded to. </a:t>
            </a:r>
          </a:p>
          <a:p>
            <a:endParaRPr lang="en-US" b="0" baseline="0" dirty="0" smtClean="0"/>
          </a:p>
          <a:p>
            <a:endParaRPr lang="en-US" dirty="0"/>
          </a:p>
          <a:p>
            <a:r>
              <a:rPr lang="en-US" dirty="0"/>
              <a:t>Note: When participants consider an ACEs score, they may start considering their own score. Don’t ask participants to share their personal scores, but let them know that it’s natural to think about their own score and where it falls on the chart. Be aware of participants who may be struggling with trauma issues that could affect their work as a CASA/GAL volunteer.</a:t>
            </a:r>
          </a:p>
          <a:p>
            <a:endParaRPr lang="en-US" dirty="0"/>
          </a:p>
          <a:p>
            <a:endParaRPr lang="en-US" dirty="0"/>
          </a:p>
          <a:p>
            <a:endParaRPr lang="en-US" dirty="0"/>
          </a:p>
          <a:p>
            <a:endParaRPr lang="en-US" dirty="0"/>
          </a:p>
          <a:p>
            <a:endParaRPr lang="en-US" dirty="0"/>
          </a:p>
          <a:p>
            <a:endParaRPr lang="en-US" dirty="0"/>
          </a:p>
          <a:p>
            <a:endParaRPr lang="en-US" dirty="0"/>
          </a:p>
          <a:p>
            <a:endParaRPr lang="en-US" b="1" dirty="0"/>
          </a:p>
        </p:txBody>
      </p:sp>
      <p:sp>
        <p:nvSpPr>
          <p:cNvPr id="4" name="Slide Number Placeholder 3"/>
          <p:cNvSpPr>
            <a:spLocks noGrp="1"/>
          </p:cNvSpPr>
          <p:nvPr>
            <p:ph type="sldNum" sz="quarter" idx="10"/>
          </p:nvPr>
        </p:nvSpPr>
        <p:spPr/>
        <p:txBody>
          <a:bodyPr/>
          <a:lstStyle/>
          <a:p>
            <a:fld id="{CEAE9F5C-2ECD-4A8F-A803-E27A755E57F7}"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42918582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wish for participants to take the ACE test for themselves or to apply it to the Redd case</a:t>
            </a:r>
            <a:r>
              <a:rPr lang="en-US" baseline="0" dirty="0" smtClean="0"/>
              <a:t> – this template can be used. </a:t>
            </a:r>
            <a:endParaRPr lang="en-US" dirty="0"/>
          </a:p>
        </p:txBody>
      </p:sp>
      <p:sp>
        <p:nvSpPr>
          <p:cNvPr id="4" name="Slide Number Placeholder 3"/>
          <p:cNvSpPr>
            <a:spLocks noGrp="1"/>
          </p:cNvSpPr>
          <p:nvPr>
            <p:ph type="sldNum" sz="quarter" idx="10"/>
          </p:nvPr>
        </p:nvSpPr>
        <p:spPr/>
        <p:txBody>
          <a:bodyPr/>
          <a:lstStyle/>
          <a:p>
            <a:fld id="{748D8B32-96AD-4207-B4C9-D36790982278}" type="slidenum">
              <a:rPr lang="en-US" smtClean="0"/>
              <a:t>88</a:t>
            </a:fld>
            <a:endParaRPr lang="en-US" dirty="0"/>
          </a:p>
        </p:txBody>
      </p:sp>
    </p:spTree>
    <p:extLst>
      <p:ext uri="{BB962C8B-B14F-4D97-AF65-F5344CB8AC3E}">
        <p14:creationId xmlns:p14="http://schemas.microsoft.com/office/powerpoint/2010/main" val="778083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Facilitator Notes:</a:t>
            </a:r>
          </a:p>
          <a:p>
            <a:endParaRPr lang="en-US" b="1" baseline="0" dirty="0" smtClean="0">
              <a:latin typeface="Arial" panose="020B0604020202020204" pitchFamily="34" charset="0"/>
              <a:cs typeface="Arial" panose="020B0604020202020204" pitchFamily="34" charset="0"/>
            </a:endParaRPr>
          </a:p>
          <a:p>
            <a:r>
              <a:rPr lang="en-US" dirty="0"/>
              <a:t>Considerable research has shown that child abuse and neglect increase the likelihood of developing problems later, but not all children subjected to lives of severe adversity go on to become dysfunctional adults. Some don’t experience problems or do so to only a minor degree. This is resilience: the ability to become strong, healthy or successful again after something happens. Resilient people overcome the ravages of poverty, abuse, unhappy homes, parental loss, disability or any of the other risk factors known to set people on a difficult course in life. Resilient children achieve normal development despite their experience of past or present adversity. </a:t>
            </a:r>
          </a:p>
          <a:p>
            <a:r>
              <a:rPr lang="en-US" dirty="0"/>
              <a:t>Studies of resilient people have repeatedly identified the presence of certain protective factors: personal qualities, family, relationships, outlooks and skills that assist them in overcoming hardships and finding success. Helping children and youth, in the child welfare system, discover and/or develop some of these characteristics, can significantly improve their chances for positive life outcomes</a:t>
            </a:r>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3ED93D9-A09B-4090-97AF-9B1BA87D9893}"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2521888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how</a:t>
            </a:r>
            <a:r>
              <a:rPr lang="en-US" baseline="0" dirty="0" smtClean="0"/>
              <a:t> being a mentor and being an advocate are similar but also very different in our CASA roles. </a:t>
            </a:r>
          </a:p>
          <a:p>
            <a:endParaRPr lang="en-US" baseline="0" dirty="0" smtClean="0"/>
          </a:p>
          <a:p>
            <a:r>
              <a:rPr lang="en-US" baseline="0" dirty="0" smtClean="0"/>
              <a:t>We are a support, a friend, and a positive role model </a:t>
            </a:r>
          </a:p>
          <a:p>
            <a:r>
              <a:rPr lang="en-US" baseline="0" dirty="0" smtClean="0"/>
              <a:t>We do not provide direct professional services (tutoring, counseling, therapy)</a:t>
            </a:r>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t>9</a:t>
            </a:fld>
            <a:endParaRPr lang="en-US"/>
          </a:p>
        </p:txBody>
      </p:sp>
    </p:spTree>
    <p:extLst>
      <p:ext uri="{BB962C8B-B14F-4D97-AF65-F5344CB8AC3E}">
        <p14:creationId xmlns:p14="http://schemas.microsoft.com/office/powerpoint/2010/main" val="11582641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Resilience is individual. </a:t>
            </a:r>
          </a:p>
          <a:p>
            <a:r>
              <a:rPr lang="en-US" dirty="0"/>
              <a:t>• Some children are naturally more resilient than others. </a:t>
            </a:r>
          </a:p>
          <a:p>
            <a:r>
              <a:rPr lang="en-US" dirty="0"/>
              <a:t>• Resilience can be built and enhanced through practice. </a:t>
            </a:r>
            <a:endParaRPr lang="en-US" dirty="0" smtClean="0"/>
          </a:p>
          <a:p>
            <a:endParaRPr lang="en-US" dirty="0"/>
          </a:p>
          <a:p>
            <a:r>
              <a:rPr lang="en-US" dirty="0"/>
              <a:t>Share an example of each of the “Seven Cs” with participants</a:t>
            </a:r>
            <a:r>
              <a:rPr lang="en-US" b="1" dirty="0"/>
              <a:t>. In pairs, have participants choose one of the “Seven Cs” and answer the following question: </a:t>
            </a:r>
            <a:endParaRPr lang="en-US" b="1" dirty="0" smtClean="0"/>
          </a:p>
          <a:p>
            <a:endParaRPr lang="en-US" b="1" dirty="0"/>
          </a:p>
          <a:p>
            <a:r>
              <a:rPr lang="en-US" dirty="0"/>
              <a:t>• How can you help to build or reinforce this characteristic in a child you work </a:t>
            </a:r>
          </a:p>
          <a:p>
            <a:r>
              <a:rPr lang="en-US" dirty="0"/>
              <a:t>with as a CASA/GAL volunteer? (8 minutes) </a:t>
            </a:r>
            <a:endParaRPr lang="en-US" dirty="0" smtClean="0"/>
          </a:p>
          <a:p>
            <a:endParaRPr lang="en-US" dirty="0"/>
          </a:p>
          <a:p>
            <a:r>
              <a:rPr lang="en-US" b="1" dirty="0"/>
              <a:t>Step 3: </a:t>
            </a:r>
            <a:r>
              <a:rPr lang="en-US" dirty="0"/>
              <a:t>(Optional) It is recommended that an outside expert from the community comes in and shares more about their knowledge of and experiences with trauma and resilience. Ask the participants to discuss any questions after the presentation. </a:t>
            </a:r>
          </a:p>
          <a:p>
            <a:endParaRPr lang="en-US" dirty="0"/>
          </a:p>
          <a:p>
            <a:endParaRPr lang="en-US" dirty="0"/>
          </a:p>
          <a:p>
            <a:endParaRPr lang="en-US" dirty="0"/>
          </a:p>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3ED93D9-A09B-4090-97AF-9B1BA87D9893}"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19927507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91</a:t>
            </a:fld>
            <a:endParaRPr lang="en-US"/>
          </a:p>
        </p:txBody>
      </p:sp>
    </p:spTree>
    <p:extLst>
      <p:ext uri="{BB962C8B-B14F-4D97-AF65-F5344CB8AC3E}">
        <p14:creationId xmlns:p14="http://schemas.microsoft.com/office/powerpoint/2010/main" val="5516775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 Notes</a:t>
            </a:r>
          </a:p>
          <a:p>
            <a:endParaRPr lang="en-US" dirty="0" smtClean="0"/>
          </a:p>
          <a:p>
            <a:r>
              <a:rPr lang="en-US" dirty="0" smtClean="0"/>
              <a:t>Ask the participants to read the key facts in the </a:t>
            </a:r>
            <a:r>
              <a:rPr lang="en-US" b="1" dirty="0" smtClean="0"/>
              <a:t>Redd case</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36375650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 Notes</a:t>
            </a:r>
          </a:p>
          <a:p>
            <a:endParaRPr lang="en-US" dirty="0" smtClean="0"/>
          </a:p>
          <a:p>
            <a:r>
              <a:rPr lang="en-US" dirty="0" smtClean="0"/>
              <a:t>Ask the participants to read the key facts in the </a:t>
            </a:r>
            <a:r>
              <a:rPr lang="en-US" b="1" dirty="0" smtClean="0"/>
              <a:t>Redd case</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23594124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5.3: Redd Case Debrief</a:t>
            </a:r>
          </a:p>
          <a:p>
            <a:endParaRPr lang="en-US" b="1" dirty="0"/>
          </a:p>
          <a:p>
            <a:r>
              <a:rPr lang="en-US" b="1" dirty="0"/>
              <a:t>Goal: </a:t>
            </a:r>
            <a:r>
              <a:rPr lang="en-US" dirty="0"/>
              <a:t>To ensure that volunteers can demonstrate information gathering methods,</a:t>
            </a:r>
          </a:p>
          <a:p>
            <a:r>
              <a:rPr lang="en-US" dirty="0"/>
              <a:t>and to assess their level of skill in making recommendations autonomously.</a:t>
            </a:r>
          </a:p>
          <a:p>
            <a:endParaRPr lang="en-US" dirty="0"/>
          </a:p>
          <a:p>
            <a:r>
              <a:rPr lang="en-US" b="1" dirty="0" smtClean="0"/>
              <a:t>Discuss the court report writing experience.</a:t>
            </a:r>
            <a:r>
              <a:rPr lang="en-US" b="1" baseline="0" dirty="0" smtClean="0"/>
              <a:t> As a class discuss:</a:t>
            </a:r>
            <a:endParaRPr lang="en-US" b="1" dirty="0"/>
          </a:p>
          <a:p>
            <a:endParaRPr lang="en-US" dirty="0"/>
          </a:p>
          <a:p>
            <a:pPr marL="174708" indent="-174708">
              <a:buFont typeface="Arial" panose="020B0604020202020204" pitchFamily="34" charset="0"/>
              <a:buChar char="•"/>
            </a:pPr>
            <a:r>
              <a:rPr lang="en-US" dirty="0"/>
              <a:t>What were two or three of the top issues that needed to be addressed in the Redd case?</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What were some of the major challenges you faced as you made your way through this case on your own?</a:t>
            </a:r>
          </a:p>
          <a:p>
            <a:pPr marL="174708" indent="-174708">
              <a:buFont typeface="Arial" panose="020B0604020202020204" pitchFamily="34" charset="0"/>
              <a:buChar char="•"/>
            </a:pPr>
            <a:endParaRPr lang="en-US" dirty="0"/>
          </a:p>
          <a:p>
            <a:pPr marL="174708" indent="-174708" defTabSz="931774">
              <a:buFont typeface="Arial" panose="020B0604020202020204" pitchFamily="34" charset="0"/>
              <a:buChar char="•"/>
              <a:defRPr/>
            </a:pPr>
            <a:r>
              <a:rPr lang="en-US" dirty="0"/>
              <a:t>What are some additional questions you might have posed to some of the key players in the case? How would these questions have helped your information gathering for this case?</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What recommendations did you make for this case? Did anyone in your group have recommendations that you didn’t make? Why do you think different people looking at the same case might make different recommendations?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Did anything surprise you about this case?  If you were to go through this case again, what (if anything) might you do differently?</a:t>
            </a:r>
          </a:p>
        </p:txBody>
      </p:sp>
      <p:sp>
        <p:nvSpPr>
          <p:cNvPr id="4" name="Slide Number Placeholder 3"/>
          <p:cNvSpPr>
            <a:spLocks noGrp="1"/>
          </p:cNvSpPr>
          <p:nvPr>
            <p:ph type="sldNum" sz="quarter" idx="10"/>
          </p:nvPr>
        </p:nvSpPr>
        <p:spPr/>
        <p:txBody>
          <a:bodyPr/>
          <a:lstStyle/>
          <a:p>
            <a:fld id="{CEAE9F5C-2ECD-4A8F-A803-E27A755E57F7}"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24802010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AE9F5C-2ECD-4A8F-A803-E27A755E57F7}" type="slidenum">
              <a:rPr lang="en-US" smtClean="0"/>
              <a:t>95</a:t>
            </a:fld>
            <a:endParaRPr lang="en-US"/>
          </a:p>
        </p:txBody>
      </p:sp>
    </p:spTree>
    <p:extLst>
      <p:ext uri="{BB962C8B-B14F-4D97-AF65-F5344CB8AC3E}">
        <p14:creationId xmlns:p14="http://schemas.microsoft.com/office/powerpoint/2010/main" val="15028440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41195308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4.17 Educational Needs Assessment </a:t>
            </a:r>
          </a:p>
          <a:p>
            <a:endParaRPr lang="en-US" b="1" dirty="0" smtClean="0"/>
          </a:p>
          <a:p>
            <a:r>
              <a:rPr lang="en-US" b="1" dirty="0" smtClean="0"/>
              <a:t>Have</a:t>
            </a:r>
            <a:r>
              <a:rPr lang="en-US" b="1" baseline="0" dirty="0" smtClean="0"/>
              <a:t> participants reference their court report notes that were taken earlier and discuss as a class each of these categories for Maria Amarillo.</a:t>
            </a:r>
          </a:p>
          <a:p>
            <a:endParaRPr lang="en-US" b="1" baseline="0" dirty="0" smtClean="0"/>
          </a:p>
          <a:p>
            <a:r>
              <a:rPr lang="en-US" b="1" dirty="0" smtClean="0"/>
              <a:t>Activity 4.17 Educational Needs Assessment </a:t>
            </a:r>
          </a:p>
          <a:p>
            <a:endParaRPr lang="en-US" b="1" dirty="0" smtClean="0"/>
          </a:p>
          <a:p>
            <a:r>
              <a:rPr lang="en-US" b="1" dirty="0" smtClean="0"/>
              <a:t>Duration: 10 Minutes</a:t>
            </a:r>
          </a:p>
          <a:p>
            <a:endParaRPr lang="en-US" dirty="0" smtClean="0"/>
          </a:p>
          <a:p>
            <a:r>
              <a:rPr lang="en-US" b="1" dirty="0" smtClean="0"/>
              <a:t>Goal: </a:t>
            </a:r>
            <a:r>
              <a:rPr lang="en-US" dirty="0" smtClean="0"/>
              <a:t>To give volunteers a chance to apply educational advocacy and assessment tools to a case. </a:t>
            </a:r>
          </a:p>
          <a:p>
            <a:endParaRPr lang="en-US" dirty="0" smtClean="0"/>
          </a:p>
          <a:p>
            <a:r>
              <a:rPr lang="en-US" b="1" dirty="0" smtClean="0"/>
              <a:t>Step 1: </a:t>
            </a:r>
            <a:r>
              <a:rPr lang="en-US" dirty="0" smtClean="0"/>
              <a:t>Ask participants to discuss the Educational Advocacy Quick Assessment form found on this</a:t>
            </a:r>
            <a:r>
              <a:rPr lang="en-US" baseline="0" dirty="0" smtClean="0"/>
              <a:t> slide</a:t>
            </a:r>
            <a:r>
              <a:rPr lang="en-US" dirty="0" smtClean="0"/>
              <a:t>. Consider some of these categories in relation to Maria Amarillo. Did any participants capture these</a:t>
            </a:r>
            <a:r>
              <a:rPr lang="en-US" baseline="0" dirty="0" smtClean="0"/>
              <a:t> categories in their notes from the previous note taking activity? What information is missing that might be important to know?</a:t>
            </a:r>
            <a:r>
              <a:rPr lang="en-US" dirty="0" smtClean="0"/>
              <a:t> Why is it important to dig into the educational</a:t>
            </a:r>
            <a:r>
              <a:rPr lang="en-US" baseline="0" dirty="0" smtClean="0"/>
              <a:t> life of a child?</a:t>
            </a:r>
            <a:endParaRPr lang="en-US" dirty="0" smtClean="0"/>
          </a:p>
          <a:p>
            <a:endParaRPr lang="en-US" b="1" dirty="0"/>
          </a:p>
          <a:p>
            <a:endParaRPr lang="en-US" dirty="0" smtClean="0"/>
          </a:p>
        </p:txBody>
      </p:sp>
      <p:sp>
        <p:nvSpPr>
          <p:cNvPr id="4" name="Slide Number Placeholder 3"/>
          <p:cNvSpPr>
            <a:spLocks noGrp="1"/>
          </p:cNvSpPr>
          <p:nvPr>
            <p:ph type="sldNum" sz="quarter" idx="10"/>
          </p:nvPr>
        </p:nvSpPr>
        <p:spPr/>
        <p:txBody>
          <a:bodyPr/>
          <a:lstStyle/>
          <a:p>
            <a:fld id="{CEAE9F5C-2ECD-4A8F-A803-E27A755E57F7}"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25369765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4.17 Educational Needs Assessment </a:t>
            </a:r>
          </a:p>
          <a:p>
            <a:endParaRPr lang="en-US" b="1" dirty="0"/>
          </a:p>
          <a:p>
            <a:r>
              <a:rPr lang="en-US" b="1" dirty="0"/>
              <a:t>Duration: 10 Minutes</a:t>
            </a:r>
          </a:p>
          <a:p>
            <a:r>
              <a:rPr lang="en-US" b="1" dirty="0" smtClean="0"/>
              <a:t>Step </a:t>
            </a:r>
            <a:r>
              <a:rPr lang="en-US" b="1" dirty="0"/>
              <a:t>2: </a:t>
            </a:r>
            <a:r>
              <a:rPr lang="en-US" dirty="0"/>
              <a:t>How might a tool like Educational Needs Assessment be helpful in a case with an older youth?</a:t>
            </a:r>
          </a:p>
          <a:p>
            <a:r>
              <a:rPr lang="en-US" dirty="0" smtClean="0"/>
              <a:t>How </a:t>
            </a:r>
            <a:r>
              <a:rPr lang="en-US" dirty="0"/>
              <a:t>might it be helpful in a case with a younger or even preschool-aged child?</a:t>
            </a:r>
          </a:p>
          <a:p>
            <a:r>
              <a:rPr lang="en-US" dirty="0"/>
              <a:t>How might it be helpful in preventing problems and intervening early so that students can be successful?</a:t>
            </a:r>
          </a:p>
          <a:p>
            <a:endParaRPr lang="en-US" dirty="0"/>
          </a:p>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40690549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Advocating for older youth can look a little bit</a:t>
            </a:r>
            <a:r>
              <a:rPr lang="en-US" baseline="0" dirty="0" smtClean="0"/>
              <a:t> different as they approach adult hood. Your basic function will remain the same as a CASA but there are more things to consider with regards to their transition into society. Some of those consideration might be:</a:t>
            </a:r>
            <a:endParaRPr lang="en-US" dirty="0" smtClean="0"/>
          </a:p>
          <a:p>
            <a:endParaRPr lang="en-US" dirty="0"/>
          </a:p>
          <a:p>
            <a:r>
              <a:rPr lang="en-US" dirty="0"/>
              <a:t>• Education</a:t>
            </a:r>
          </a:p>
          <a:p>
            <a:r>
              <a:rPr lang="en-US" dirty="0"/>
              <a:t>• Housing or Living Situation</a:t>
            </a:r>
          </a:p>
          <a:p>
            <a:r>
              <a:rPr lang="en-US" dirty="0"/>
              <a:t>• Mental Health</a:t>
            </a:r>
          </a:p>
          <a:p>
            <a:r>
              <a:rPr lang="en-US" dirty="0"/>
              <a:t>• Employment</a:t>
            </a:r>
          </a:p>
          <a:p>
            <a:r>
              <a:rPr lang="en-US" dirty="0"/>
              <a:t>• Finances</a:t>
            </a:r>
          </a:p>
          <a:p>
            <a:endParaRPr lang="en-US" dirty="0"/>
          </a:p>
        </p:txBody>
      </p:sp>
      <p:sp>
        <p:nvSpPr>
          <p:cNvPr id="4" name="Slide Number Placeholder 3"/>
          <p:cNvSpPr>
            <a:spLocks noGrp="1"/>
          </p:cNvSpPr>
          <p:nvPr>
            <p:ph type="sldNum" sz="quarter" idx="10"/>
          </p:nvPr>
        </p:nvSpPr>
        <p:spPr/>
        <p:txBody>
          <a:bodyPr/>
          <a:lstStyle/>
          <a:p>
            <a:fld id="{CEAE9F5C-2ECD-4A8F-A803-E27A755E57F7}"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676031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504130-FB9C-42E6-9C01-916C0E9DC03D}"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69D2B-DDD9-465E-8281-364BA840DA15}" type="slidenum">
              <a:rPr lang="en-US" smtClean="0"/>
              <a:t>‹#›</a:t>
            </a:fld>
            <a:endParaRPr lang="en-US"/>
          </a:p>
        </p:txBody>
      </p:sp>
    </p:spTree>
    <p:extLst>
      <p:ext uri="{BB962C8B-B14F-4D97-AF65-F5344CB8AC3E}">
        <p14:creationId xmlns:p14="http://schemas.microsoft.com/office/powerpoint/2010/main" val="1456408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504130-FB9C-42E6-9C01-916C0E9DC03D}"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69D2B-DDD9-465E-8281-364BA840DA15}" type="slidenum">
              <a:rPr lang="en-US" smtClean="0"/>
              <a:t>‹#›</a:t>
            </a:fld>
            <a:endParaRPr lang="en-US"/>
          </a:p>
        </p:txBody>
      </p:sp>
    </p:spTree>
    <p:extLst>
      <p:ext uri="{BB962C8B-B14F-4D97-AF65-F5344CB8AC3E}">
        <p14:creationId xmlns:p14="http://schemas.microsoft.com/office/powerpoint/2010/main" val="25021640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4583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23928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4405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9120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374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8761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r>
              <a:rPr lang="en-US">
                <a:solidFill>
                  <a:prstClr val="black">
                    <a:tint val="75000"/>
                  </a:prstClr>
                </a:solidFill>
              </a:rPr>
              <a:t>1</a:t>
            </a:r>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5982679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rPr>
              <a:t>1</a:t>
            </a:r>
          </a:p>
        </p:txBody>
      </p:sp>
    </p:spTree>
    <p:extLst>
      <p:ext uri="{BB962C8B-B14F-4D97-AF65-F5344CB8AC3E}">
        <p14:creationId xmlns:p14="http://schemas.microsoft.com/office/powerpoint/2010/main" val="24039610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8013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307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504130-FB9C-42E6-9C01-916C0E9DC03D}"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69D2B-DDD9-465E-8281-364BA840DA15}" type="slidenum">
              <a:rPr lang="en-US" smtClean="0"/>
              <a:t>‹#›</a:t>
            </a:fld>
            <a:endParaRPr lang="en-US"/>
          </a:p>
        </p:txBody>
      </p:sp>
    </p:spTree>
    <p:extLst>
      <p:ext uri="{BB962C8B-B14F-4D97-AF65-F5344CB8AC3E}">
        <p14:creationId xmlns:p14="http://schemas.microsoft.com/office/powerpoint/2010/main" val="16623240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4924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4532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2801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5360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1704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5622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41479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r>
              <a:rPr lang="en-US">
                <a:solidFill>
                  <a:prstClr val="black">
                    <a:tint val="75000"/>
                  </a:prstClr>
                </a:solidFill>
              </a:rPr>
              <a:t>1</a:t>
            </a:r>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2777239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rPr>
              <a:t>1</a:t>
            </a:r>
          </a:p>
        </p:txBody>
      </p:sp>
    </p:spTree>
    <p:extLst>
      <p:ext uri="{BB962C8B-B14F-4D97-AF65-F5344CB8AC3E}">
        <p14:creationId xmlns:p14="http://schemas.microsoft.com/office/powerpoint/2010/main" val="31003482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912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p:cNvSpPr>
            <a:spLocks noGrp="1"/>
          </p:cNvSpPr>
          <p:nvPr>
            <p:ph type="dt" sz="half" idx="10"/>
          </p:nvPr>
        </p:nvSpPr>
        <p:spPr/>
        <p:txBody>
          <a:bodyPr/>
          <a:lstStyle/>
          <a:p>
            <a:fld id="{1EFDBDD3-336A-4537-B990-32CE1BAD468E}" type="datetime1">
              <a:rPr lang="en-US" smtClean="0">
                <a:solidFill>
                  <a:prstClr val="black">
                    <a:tint val="75000"/>
                  </a:prstClr>
                </a:solidFill>
              </a:rPr>
              <a:pPr/>
              <a:t>7/21/2023</a:t>
            </a:fld>
            <a:endParaRPr lang="en-US">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9310886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7963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1097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4127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1526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3257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3854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8457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609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r>
              <a:rPr lang="en-US">
                <a:solidFill>
                  <a:prstClr val="black">
                    <a:tint val="75000"/>
                  </a:prstClr>
                </a:solidFill>
              </a:rPr>
              <a:t>1</a:t>
            </a:r>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334527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rPr>
              <a:t>1</a:t>
            </a:r>
          </a:p>
        </p:txBody>
      </p:sp>
    </p:spTree>
    <p:extLst>
      <p:ext uri="{BB962C8B-B14F-4D97-AF65-F5344CB8AC3E}">
        <p14:creationId xmlns:p14="http://schemas.microsoft.com/office/powerpoint/2010/main" val="3617576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3FE374B-AD03-4481-BF43-A0E7A42D690B}" type="datetime1">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a:solidFill>
                  <a:srgbClr val="222A35"/>
                </a:solidFill>
                <a:latin typeface="Arial" panose="020B0604020202020204" pitchFamily="34" charset="0"/>
                <a:cs typeface="Arial" panose="020B0604020202020204" pitchFamily="34" charset="0"/>
              </a:defRPr>
            </a:lvl1pPr>
          </a:lstStyle>
          <a:p>
            <a:fld id="{6CD67BD0-88CB-45CF-B421-162961E3CD87}" type="slidenum">
              <a:rPr lang="en-US" smtClean="0"/>
              <a:pPr/>
              <a:t>‹#›</a:t>
            </a:fld>
            <a:endParaRPr lang="en-US" dirty="0"/>
          </a:p>
        </p:txBody>
      </p:sp>
      <p:sp>
        <p:nvSpPr>
          <p:cNvPr id="10" name="Rectangle 8"/>
          <p:cNvSpPr/>
          <p:nvPr userDrawn="1"/>
        </p:nvSpPr>
        <p:spPr>
          <a:xfrm>
            <a:off x="-12145" y="1260593"/>
            <a:ext cx="8574597"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
          <p:cNvSpPr/>
          <p:nvPr userDrawn="1"/>
        </p:nvSpPr>
        <p:spPr>
          <a:xfrm flipH="1">
            <a:off x="-8891" y="296268"/>
            <a:ext cx="9410065"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itle Placeholder 1"/>
          <p:cNvSpPr>
            <a:spLocks noGrp="1"/>
          </p:cNvSpPr>
          <p:nvPr>
            <p:ph type="title"/>
          </p:nvPr>
        </p:nvSpPr>
        <p:spPr>
          <a:xfrm>
            <a:off x="0" y="296268"/>
            <a:ext cx="10515600" cy="1325563"/>
          </a:xfrm>
          <a:prstGeom prst="rect">
            <a:avLst/>
          </a:prstGeom>
        </p:spPr>
        <p:txBody>
          <a:bodyPr vert="horz" lIns="91440" tIns="45720" rIns="91440" bIns="45720" rtlCol="0" anchor="ctr">
            <a:normAutofit/>
          </a:bodyPr>
          <a:lstStyle/>
          <a:p>
            <a:r>
              <a:rPr lang="en-US" dirty="0"/>
              <a:t>Click to edit Master title style – subtitle white line2</a:t>
            </a:r>
            <a:br>
              <a:rPr lang="en-US" dirty="0"/>
            </a:br>
            <a:r>
              <a:rPr lang="en-US" dirty="0"/>
              <a:t/>
            </a:r>
            <a:br>
              <a:rPr lang="en-US" dirty="0"/>
            </a:br>
            <a:endParaRPr lang="en-US" dirty="0"/>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19397053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097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845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9739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9729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7987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9051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9221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179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0892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r>
              <a:rPr lang="en-US">
                <a:solidFill>
                  <a:prstClr val="black">
                    <a:tint val="75000"/>
                  </a:prstClr>
                </a:solidFill>
              </a:rPr>
              <a:t>1</a:t>
            </a:r>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34416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p:cNvSpPr>
            <a:spLocks noGrp="1"/>
          </p:cNvSpPr>
          <p:nvPr>
            <p:ph type="dt" sz="half" idx="10"/>
          </p:nvPr>
        </p:nvSpPr>
        <p:spPr/>
        <p:txBody>
          <a:bodyPr/>
          <a:lstStyle/>
          <a:p>
            <a:fld id="{1EFDBDD3-336A-4537-B990-32CE1BAD468E}" type="datetime1">
              <a:rPr lang="en-US" smtClean="0">
                <a:solidFill>
                  <a:prstClr val="black">
                    <a:tint val="75000"/>
                  </a:prstClr>
                </a:solidFill>
              </a:rPr>
              <a:pPr/>
              <a:t>7/21/2023</a:t>
            </a:fld>
            <a:endParaRPr lang="en-US">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1250349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rPr>
              <a:t>1</a:t>
            </a:r>
          </a:p>
        </p:txBody>
      </p:sp>
    </p:spTree>
    <p:extLst>
      <p:ext uri="{BB962C8B-B14F-4D97-AF65-F5344CB8AC3E}">
        <p14:creationId xmlns:p14="http://schemas.microsoft.com/office/powerpoint/2010/main" val="22860396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2829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4736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127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50183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8417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2802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7204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5817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831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3FE374B-AD03-4481-BF43-A0E7A42D690B}" type="datetime1">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a:solidFill>
                  <a:srgbClr val="222A35"/>
                </a:solidFill>
                <a:latin typeface="Arial" panose="020B0604020202020204" pitchFamily="34" charset="0"/>
                <a:cs typeface="Arial" panose="020B0604020202020204" pitchFamily="34" charset="0"/>
              </a:defRPr>
            </a:lvl1pPr>
          </a:lstStyle>
          <a:p>
            <a:fld id="{6CD67BD0-88CB-45CF-B421-162961E3CD87}" type="slidenum">
              <a:rPr lang="en-US" smtClean="0"/>
              <a:pPr/>
              <a:t>‹#›</a:t>
            </a:fld>
            <a:endParaRPr lang="en-US" dirty="0"/>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51233501"/>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r>
              <a:rPr lang="en-US">
                <a:solidFill>
                  <a:prstClr val="black">
                    <a:tint val="75000"/>
                  </a:prstClr>
                </a:solidFill>
              </a:rPr>
              <a:t>1</a:t>
            </a:r>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2455529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rPr>
              <a:t>1</a:t>
            </a:r>
          </a:p>
        </p:txBody>
      </p:sp>
    </p:spTree>
    <p:extLst>
      <p:ext uri="{BB962C8B-B14F-4D97-AF65-F5344CB8AC3E}">
        <p14:creationId xmlns:p14="http://schemas.microsoft.com/office/powerpoint/2010/main" val="21451343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861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6877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0046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5109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6646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8365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1116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36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p:cNvSpPr>
            <a:spLocks noGrp="1"/>
          </p:cNvSpPr>
          <p:nvPr>
            <p:ph type="dt" sz="half" idx="10"/>
          </p:nvPr>
        </p:nvSpPr>
        <p:spPr/>
        <p:txBody>
          <a:bodyPr/>
          <a:lstStyle/>
          <a:p>
            <a:fld id="{1EFDBDD3-336A-4537-B990-32CE1BAD468E}" type="datetime1">
              <a:rPr lang="en-US" smtClean="0">
                <a:solidFill>
                  <a:prstClr val="black">
                    <a:tint val="75000"/>
                  </a:prstClr>
                </a:solidFill>
              </a:rPr>
              <a:pPr/>
              <a:t>7/21/2023</a:t>
            </a:fld>
            <a:endParaRPr lang="en-US">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2776359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4072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r>
              <a:rPr lang="en-US">
                <a:solidFill>
                  <a:prstClr val="black">
                    <a:tint val="75000"/>
                  </a:prstClr>
                </a:solidFill>
              </a:rPr>
              <a:t>1</a:t>
            </a:r>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7746619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rPr>
              <a:t>1</a:t>
            </a:r>
          </a:p>
        </p:txBody>
      </p:sp>
    </p:spTree>
    <p:extLst>
      <p:ext uri="{BB962C8B-B14F-4D97-AF65-F5344CB8AC3E}">
        <p14:creationId xmlns:p14="http://schemas.microsoft.com/office/powerpoint/2010/main" val="15642767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9842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7871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9695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6014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1032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0665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501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3FE374B-AD03-4481-BF43-A0E7A42D690B}" type="datetime1">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a:solidFill>
                  <a:srgbClr val="222A35"/>
                </a:solidFill>
                <a:latin typeface="Arial" panose="020B0604020202020204" pitchFamily="34" charset="0"/>
                <a:cs typeface="Arial" panose="020B0604020202020204" pitchFamily="34" charset="0"/>
              </a:defRPr>
            </a:lvl1pPr>
          </a:lstStyle>
          <a:p>
            <a:fld id="{6CD67BD0-88CB-45CF-B421-162961E3CD87}" type="slidenum">
              <a:rPr lang="en-US" smtClean="0"/>
              <a:pPr/>
              <a:t>‹#›</a:t>
            </a:fld>
            <a:endParaRPr lang="en-US" dirty="0"/>
          </a:p>
        </p:txBody>
      </p:sp>
      <p:sp>
        <p:nvSpPr>
          <p:cNvPr id="10" name="Rectangle 8"/>
          <p:cNvSpPr/>
          <p:nvPr userDrawn="1"/>
        </p:nvSpPr>
        <p:spPr>
          <a:xfrm>
            <a:off x="-12145" y="1260593"/>
            <a:ext cx="8574597"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
          <p:cNvSpPr/>
          <p:nvPr userDrawn="1"/>
        </p:nvSpPr>
        <p:spPr>
          <a:xfrm flipH="1">
            <a:off x="-8891" y="296268"/>
            <a:ext cx="9410065"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itle Placeholder 1"/>
          <p:cNvSpPr>
            <a:spLocks noGrp="1"/>
          </p:cNvSpPr>
          <p:nvPr>
            <p:ph type="title"/>
          </p:nvPr>
        </p:nvSpPr>
        <p:spPr>
          <a:xfrm>
            <a:off x="0" y="296268"/>
            <a:ext cx="10515600" cy="1325563"/>
          </a:xfrm>
          <a:prstGeom prst="rect">
            <a:avLst/>
          </a:prstGeom>
        </p:spPr>
        <p:txBody>
          <a:bodyPr vert="horz" lIns="91440" tIns="45720" rIns="91440" bIns="45720" rtlCol="0" anchor="ctr">
            <a:normAutofit/>
          </a:bodyPr>
          <a:lstStyle/>
          <a:p>
            <a:r>
              <a:rPr lang="en-US" dirty="0"/>
              <a:t>Click to edit Master title style – subtitle white line2</a:t>
            </a:r>
            <a:br>
              <a:rPr lang="en-US" dirty="0"/>
            </a:br>
            <a:r>
              <a:rPr lang="en-US" dirty="0"/>
              <a:t/>
            </a:r>
            <a:br>
              <a:rPr lang="en-US" dirty="0"/>
            </a:br>
            <a:endParaRPr lang="en-US" dirty="0"/>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3918135462"/>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9616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9751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r>
              <a:rPr lang="en-US">
                <a:solidFill>
                  <a:prstClr val="black">
                    <a:tint val="75000"/>
                  </a:prstClr>
                </a:solidFill>
              </a:rPr>
              <a:t>1</a:t>
            </a:r>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156400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rPr>
              <a:t>1</a:t>
            </a:r>
          </a:p>
        </p:txBody>
      </p:sp>
    </p:spTree>
    <p:extLst>
      <p:ext uri="{BB962C8B-B14F-4D97-AF65-F5344CB8AC3E}">
        <p14:creationId xmlns:p14="http://schemas.microsoft.com/office/powerpoint/2010/main" val="8249495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5122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7492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6864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42642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2276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555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r>
              <a:rPr lang="en-US">
                <a:solidFill>
                  <a:prstClr val="black">
                    <a:tint val="75000"/>
                  </a:prstClr>
                </a:solidFill>
              </a:rPr>
              <a:t>1</a:t>
            </a:r>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0794841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9617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1997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12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rPr>
              <a:t>1</a:t>
            </a:r>
          </a:p>
        </p:txBody>
      </p:sp>
    </p:spTree>
    <p:extLst>
      <p:ext uri="{BB962C8B-B14F-4D97-AF65-F5344CB8AC3E}">
        <p14:creationId xmlns:p14="http://schemas.microsoft.com/office/powerpoint/2010/main" val="1504025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504130-FB9C-42E6-9C01-916C0E9DC03D}"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69D2B-DDD9-465E-8281-364BA840DA15}" type="slidenum">
              <a:rPr lang="en-US" smtClean="0"/>
              <a:t>‹#›</a:t>
            </a:fld>
            <a:endParaRPr lang="en-US"/>
          </a:p>
        </p:txBody>
      </p:sp>
    </p:spTree>
    <p:extLst>
      <p:ext uri="{BB962C8B-B14F-4D97-AF65-F5344CB8AC3E}">
        <p14:creationId xmlns:p14="http://schemas.microsoft.com/office/powerpoint/2010/main" val="64694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3357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114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057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155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691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654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068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231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883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r>
              <a:rPr lang="en-US">
                <a:solidFill>
                  <a:prstClr val="black">
                    <a:tint val="75000"/>
                  </a:prstClr>
                </a:solidFill>
              </a:rPr>
              <a:t>1</a:t>
            </a:r>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47835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504130-FB9C-42E6-9C01-916C0E9DC03D}"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69D2B-DDD9-465E-8281-364BA840DA15}" type="slidenum">
              <a:rPr lang="en-US" smtClean="0"/>
              <a:t>‹#›</a:t>
            </a:fld>
            <a:endParaRPr lang="en-US"/>
          </a:p>
        </p:txBody>
      </p:sp>
    </p:spTree>
    <p:extLst>
      <p:ext uri="{BB962C8B-B14F-4D97-AF65-F5344CB8AC3E}">
        <p14:creationId xmlns:p14="http://schemas.microsoft.com/office/powerpoint/2010/main" val="3010079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rPr>
              <a:t>1</a:t>
            </a:r>
          </a:p>
        </p:txBody>
      </p:sp>
    </p:spTree>
    <p:extLst>
      <p:ext uri="{BB962C8B-B14F-4D97-AF65-F5344CB8AC3E}">
        <p14:creationId xmlns:p14="http://schemas.microsoft.com/office/powerpoint/2010/main" val="985165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130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3019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288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212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556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579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371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2870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42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504130-FB9C-42E6-9C01-916C0E9DC03D}"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69D2B-DDD9-465E-8281-364BA840DA15}" type="slidenum">
              <a:rPr lang="en-US" smtClean="0"/>
              <a:t>‹#›</a:t>
            </a:fld>
            <a:endParaRPr lang="en-US"/>
          </a:p>
        </p:txBody>
      </p:sp>
    </p:spTree>
    <p:extLst>
      <p:ext uri="{BB962C8B-B14F-4D97-AF65-F5344CB8AC3E}">
        <p14:creationId xmlns:p14="http://schemas.microsoft.com/office/powerpoint/2010/main" val="114094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r>
              <a:rPr lang="en-US">
                <a:solidFill>
                  <a:prstClr val="black">
                    <a:tint val="75000"/>
                  </a:prstClr>
                </a:solidFill>
              </a:rPr>
              <a:t>1</a:t>
            </a:r>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616955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rPr>
              <a:t>1</a:t>
            </a:r>
          </a:p>
        </p:txBody>
      </p:sp>
    </p:spTree>
    <p:extLst>
      <p:ext uri="{BB962C8B-B14F-4D97-AF65-F5344CB8AC3E}">
        <p14:creationId xmlns:p14="http://schemas.microsoft.com/office/powerpoint/2010/main" val="1322396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9847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293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155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309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946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958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30107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15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504130-FB9C-42E6-9C01-916C0E9DC03D}" type="datetimeFigureOut">
              <a:rPr lang="en-US" smtClean="0"/>
              <a:t>7/21/2023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469D2B-DDD9-465E-8281-364BA840DA15}" type="slidenum">
              <a:rPr lang="en-US" smtClean="0"/>
              <a:t>‹#›</a:t>
            </a:fld>
            <a:endParaRPr lang="en-US"/>
          </a:p>
        </p:txBody>
      </p:sp>
    </p:spTree>
    <p:extLst>
      <p:ext uri="{BB962C8B-B14F-4D97-AF65-F5344CB8AC3E}">
        <p14:creationId xmlns:p14="http://schemas.microsoft.com/office/powerpoint/2010/main" val="40701262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7349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r>
              <a:rPr lang="en-US">
                <a:solidFill>
                  <a:prstClr val="black">
                    <a:tint val="75000"/>
                  </a:prstClr>
                </a:solidFill>
              </a:rPr>
              <a:t>1</a:t>
            </a:r>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20378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rPr>
              <a:t>1</a:t>
            </a:r>
          </a:p>
        </p:txBody>
      </p:sp>
    </p:spTree>
    <p:extLst>
      <p:ext uri="{BB962C8B-B14F-4D97-AF65-F5344CB8AC3E}">
        <p14:creationId xmlns:p14="http://schemas.microsoft.com/office/powerpoint/2010/main" val="1165823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4670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3376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9464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170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4455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392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666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504130-FB9C-42E6-9C01-916C0E9DC03D}" type="datetimeFigureOut">
              <a:rPr lang="en-US" smtClean="0"/>
              <a:t>7/21/2023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469D2B-DDD9-465E-8281-364BA840DA15}" type="slidenum">
              <a:rPr lang="en-US" smtClean="0"/>
              <a:t>‹#›</a:t>
            </a:fld>
            <a:endParaRPr lang="en-US"/>
          </a:p>
        </p:txBody>
      </p:sp>
    </p:spTree>
    <p:extLst>
      <p:ext uri="{BB962C8B-B14F-4D97-AF65-F5344CB8AC3E}">
        <p14:creationId xmlns:p14="http://schemas.microsoft.com/office/powerpoint/2010/main" val="31265545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29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0626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r>
              <a:rPr lang="en-US">
                <a:solidFill>
                  <a:prstClr val="black">
                    <a:tint val="75000"/>
                  </a:prstClr>
                </a:solidFill>
              </a:rPr>
              <a:t>1</a:t>
            </a:r>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627344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rPr>
              <a:t>1</a:t>
            </a:r>
          </a:p>
        </p:txBody>
      </p:sp>
    </p:spTree>
    <p:extLst>
      <p:ext uri="{BB962C8B-B14F-4D97-AF65-F5344CB8AC3E}">
        <p14:creationId xmlns:p14="http://schemas.microsoft.com/office/powerpoint/2010/main" val="2698878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93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6157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7766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5884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3999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942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504130-FB9C-42E6-9C01-916C0E9DC03D}" type="datetimeFigureOut">
              <a:rPr lang="en-US" smtClean="0"/>
              <a:t>7/21/2023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469D2B-DDD9-465E-8281-364BA840DA15}" type="slidenum">
              <a:rPr lang="en-US" smtClean="0"/>
              <a:t>‹#›</a:t>
            </a:fld>
            <a:endParaRPr lang="en-US"/>
          </a:p>
        </p:txBody>
      </p:sp>
    </p:spTree>
    <p:extLst>
      <p:ext uri="{BB962C8B-B14F-4D97-AF65-F5344CB8AC3E}">
        <p14:creationId xmlns:p14="http://schemas.microsoft.com/office/powerpoint/2010/main" val="29757031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035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5886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7991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r>
              <a:rPr lang="en-US">
                <a:solidFill>
                  <a:prstClr val="black">
                    <a:tint val="75000"/>
                  </a:prstClr>
                </a:solidFill>
              </a:rPr>
              <a:t>1</a:t>
            </a:r>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176604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rPr>
              <a:t>1</a:t>
            </a:r>
          </a:p>
        </p:txBody>
      </p:sp>
    </p:spTree>
    <p:extLst>
      <p:ext uri="{BB962C8B-B14F-4D97-AF65-F5344CB8AC3E}">
        <p14:creationId xmlns:p14="http://schemas.microsoft.com/office/powerpoint/2010/main" val="42620044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7712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737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3984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8259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909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504130-FB9C-42E6-9C01-916C0E9DC03D}"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69D2B-DDD9-465E-8281-364BA840DA15}" type="slidenum">
              <a:rPr lang="en-US" smtClean="0"/>
              <a:t>‹#›</a:t>
            </a:fld>
            <a:endParaRPr lang="en-US"/>
          </a:p>
        </p:txBody>
      </p:sp>
    </p:spTree>
    <p:extLst>
      <p:ext uri="{BB962C8B-B14F-4D97-AF65-F5344CB8AC3E}">
        <p14:creationId xmlns:p14="http://schemas.microsoft.com/office/powerpoint/2010/main" val="37577197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5808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2761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4248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591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r>
              <a:rPr lang="en-US">
                <a:solidFill>
                  <a:prstClr val="black">
                    <a:tint val="75000"/>
                  </a:prstClr>
                </a:solidFill>
              </a:rPr>
              <a:t>1</a:t>
            </a:r>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1649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rPr>
              <a:t>1</a:t>
            </a:r>
          </a:p>
        </p:txBody>
      </p:sp>
    </p:spTree>
    <p:extLst>
      <p:ext uri="{BB962C8B-B14F-4D97-AF65-F5344CB8AC3E}">
        <p14:creationId xmlns:p14="http://schemas.microsoft.com/office/powerpoint/2010/main" val="20484608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8879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020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6934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83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504130-FB9C-42E6-9C01-916C0E9DC03D}"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69D2B-DDD9-465E-8281-364BA840DA15}" type="slidenum">
              <a:rPr lang="en-US" smtClean="0"/>
              <a:t>‹#›</a:t>
            </a:fld>
            <a:endParaRPr lang="en-US"/>
          </a:p>
        </p:txBody>
      </p:sp>
    </p:spTree>
    <p:extLst>
      <p:ext uri="{BB962C8B-B14F-4D97-AF65-F5344CB8AC3E}">
        <p14:creationId xmlns:p14="http://schemas.microsoft.com/office/powerpoint/2010/main" val="1359184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70376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0595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779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0447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0555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Slide Number Placeholder 7"/>
          <p:cNvSpPr>
            <a:spLocks noGrp="1"/>
          </p:cNvSpPr>
          <p:nvPr>
            <p:ph type="sldNum" sz="quarter" idx="11"/>
          </p:nvPr>
        </p:nvSpPr>
        <p:spPr/>
        <p:txBody>
          <a:bodyPr/>
          <a:lstStyle/>
          <a:p>
            <a:r>
              <a:rPr lang="en-US">
                <a:solidFill>
                  <a:prstClr val="black">
                    <a:tint val="75000"/>
                  </a:prstClr>
                </a:solidFill>
              </a:rPr>
              <a:t>1</a:t>
            </a:r>
            <a:endParaRPr lang="en-US" dirty="0">
              <a:solidFill>
                <a:prstClr val="black">
                  <a:tint val="75000"/>
                </a:prstClr>
              </a:solidFill>
            </a:endParaRPr>
          </a:p>
        </p:txBody>
      </p:sp>
      <p:sp>
        <p:nvSpPr>
          <p:cNvPr id="9" name="Footer Placeholder 8"/>
          <p:cNvSpPr>
            <a:spLocks noGrp="1"/>
          </p:cNvSpPr>
          <p:nvPr>
            <p:ph type="ftr" sz="quarter" idx="12"/>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607822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rPr>
              <a:t>1</a:t>
            </a:r>
          </a:p>
        </p:txBody>
      </p:sp>
    </p:spTree>
    <p:extLst>
      <p:ext uri="{BB962C8B-B14F-4D97-AF65-F5344CB8AC3E}">
        <p14:creationId xmlns:p14="http://schemas.microsoft.com/office/powerpoint/2010/main" val="21785850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615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3728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FF6AB-EB53-4BB8-AFB2-C5607DAC62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598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vmlDrawing" Target="../drawings/vmlDrawing9.v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0.xml"/><Relationship Id="rId17" Type="http://schemas.openxmlformats.org/officeDocument/2006/relationships/image" Target="../media/image2.jpg"/><Relationship Id="rId2" Type="http://schemas.openxmlformats.org/officeDocument/2006/relationships/slideLayout" Target="../slideLayouts/slideLayout74.xml"/><Relationship Id="rId16" Type="http://schemas.openxmlformats.org/officeDocument/2006/relationships/image" Target="../media/image1.emf"/><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oleObject" Target="../embeddings/oleObject9.bin"/><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ags" Target="../tags/tag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vmlDrawing" Target="../drawings/vmlDrawing10.v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1.xml"/><Relationship Id="rId17" Type="http://schemas.openxmlformats.org/officeDocument/2006/relationships/image" Target="../media/image2.jpg"/><Relationship Id="rId2" Type="http://schemas.openxmlformats.org/officeDocument/2006/relationships/slideLayout" Target="../slideLayouts/slideLayout85.xml"/><Relationship Id="rId16" Type="http://schemas.openxmlformats.org/officeDocument/2006/relationships/image" Target="../media/image1.emf"/><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oleObject" Target="../embeddings/oleObject10.bin"/><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ags" Target="../tags/tag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vmlDrawing" Target="../drawings/vmlDrawing11.v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2.xml"/><Relationship Id="rId17" Type="http://schemas.openxmlformats.org/officeDocument/2006/relationships/image" Target="../media/image2.jpg"/><Relationship Id="rId2" Type="http://schemas.openxmlformats.org/officeDocument/2006/relationships/slideLayout" Target="../slideLayouts/slideLayout96.xml"/><Relationship Id="rId16" Type="http://schemas.openxmlformats.org/officeDocument/2006/relationships/image" Target="../media/image1.emf"/><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oleObject" Target="../embeddings/oleObject11.bin"/><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ags" Target="../tags/tag1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vmlDrawing" Target="../drawings/vmlDrawing12.v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3.xml"/><Relationship Id="rId17" Type="http://schemas.openxmlformats.org/officeDocument/2006/relationships/image" Target="../media/image2.jpg"/><Relationship Id="rId2" Type="http://schemas.openxmlformats.org/officeDocument/2006/relationships/slideLayout" Target="../slideLayouts/slideLayout107.xml"/><Relationship Id="rId16" Type="http://schemas.openxmlformats.org/officeDocument/2006/relationships/image" Target="../media/image1.emf"/><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oleObject" Target="../embeddings/oleObject12.bin"/><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ags" Target="../tags/tag1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vmlDrawing" Target="../drawings/vmlDrawing13.v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4.xml"/><Relationship Id="rId17" Type="http://schemas.openxmlformats.org/officeDocument/2006/relationships/image" Target="../media/image2.jpg"/><Relationship Id="rId2" Type="http://schemas.openxmlformats.org/officeDocument/2006/relationships/slideLayout" Target="../slideLayouts/slideLayout118.xml"/><Relationship Id="rId16" Type="http://schemas.openxmlformats.org/officeDocument/2006/relationships/image" Target="../media/image1.emf"/><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oleObject" Target="../embeddings/oleObject13.bin"/><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ags" Target="../tags/tag1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vmlDrawing" Target="../drawings/vmlDrawing14.v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5.xml"/><Relationship Id="rId17" Type="http://schemas.openxmlformats.org/officeDocument/2006/relationships/image" Target="../media/image2.jpg"/><Relationship Id="rId2" Type="http://schemas.openxmlformats.org/officeDocument/2006/relationships/slideLayout" Target="../slideLayouts/slideLayout129.xml"/><Relationship Id="rId16" Type="http://schemas.openxmlformats.org/officeDocument/2006/relationships/image" Target="../media/image1.emf"/><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oleObject" Target="../embeddings/oleObject14.bin"/><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ags" Target="../tags/tag1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vmlDrawing" Target="../drawings/vmlDrawing15.v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6.xml"/><Relationship Id="rId17" Type="http://schemas.openxmlformats.org/officeDocument/2006/relationships/image" Target="../media/image2.jpg"/><Relationship Id="rId2" Type="http://schemas.openxmlformats.org/officeDocument/2006/relationships/slideLayout" Target="../slideLayouts/slideLayout140.xml"/><Relationship Id="rId16" Type="http://schemas.openxmlformats.org/officeDocument/2006/relationships/image" Target="../media/image1.emf"/><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oleObject" Target="../embeddings/oleObject15.bin"/><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tags" Target="../tags/tag1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vmlDrawing" Target="../drawings/vmlDrawing16.v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7.xml"/><Relationship Id="rId17" Type="http://schemas.openxmlformats.org/officeDocument/2006/relationships/image" Target="../media/image2.jpg"/><Relationship Id="rId2" Type="http://schemas.openxmlformats.org/officeDocument/2006/relationships/slideLayout" Target="../slideLayouts/slideLayout151.xml"/><Relationship Id="rId16" Type="http://schemas.openxmlformats.org/officeDocument/2006/relationships/image" Target="../media/image1.emf"/><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oleObject" Target="../embeddings/oleObject16.bin"/><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ags" Target="../tags/tag1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vmlDrawing" Target="../drawings/vmlDrawing17.v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8.xml"/><Relationship Id="rId17" Type="http://schemas.openxmlformats.org/officeDocument/2006/relationships/image" Target="../media/image2.jpg"/><Relationship Id="rId2" Type="http://schemas.openxmlformats.org/officeDocument/2006/relationships/slideLayout" Target="../slideLayouts/slideLayout162.xml"/><Relationship Id="rId16" Type="http://schemas.openxmlformats.org/officeDocument/2006/relationships/image" Target="../media/image1.emf"/><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oleObject" Target="../embeddings/oleObject17.bin"/><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tags" Target="../tags/tag1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vmlDrawing" Target="../drawings/vmlDrawing18.v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9.xml"/><Relationship Id="rId17" Type="http://schemas.openxmlformats.org/officeDocument/2006/relationships/image" Target="../media/image2.jpg"/><Relationship Id="rId2" Type="http://schemas.openxmlformats.org/officeDocument/2006/relationships/slideLayout" Target="../slideLayouts/slideLayout173.xml"/><Relationship Id="rId16" Type="http://schemas.openxmlformats.org/officeDocument/2006/relationships/image" Target="../media/image1.emf"/><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oleObject" Target="../embeddings/oleObject18.bin"/><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ags" Target="../tags/tag1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theme" Target="../theme/theme2.xml"/><Relationship Id="rId7" Type="http://schemas.openxmlformats.org/officeDocument/2006/relationships/image" Target="../media/image1.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vmlDrawing" Target="../drawings/vmlDrawing1.v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theme" Target="../theme/theme3.xml"/><Relationship Id="rId7" Type="http://schemas.openxmlformats.org/officeDocument/2006/relationships/image" Target="../media/image1.em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oleObject" Target="../embeddings/oleObject2.bin"/><Relationship Id="rId5" Type="http://schemas.openxmlformats.org/officeDocument/2006/relationships/tags" Target="../tags/tag2.xml"/><Relationship Id="rId4" Type="http://schemas.openxmlformats.org/officeDocument/2006/relationships/vmlDrawing" Target="../drawings/vmlDrawing2.v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theme" Target="../theme/theme4.xml"/><Relationship Id="rId7" Type="http://schemas.openxmlformats.org/officeDocument/2006/relationships/image" Target="../media/image1.emf"/><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oleObject" Target="../embeddings/oleObject3.bin"/><Relationship Id="rId5" Type="http://schemas.openxmlformats.org/officeDocument/2006/relationships/tags" Target="../tags/tag3.xml"/><Relationship Id="rId4" Type="http://schemas.openxmlformats.org/officeDocument/2006/relationships/vmlDrawing" Target="../drawings/vmlDrawing3.v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vmlDrawing" Target="../drawings/vmlDrawing4.v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5.xml"/><Relationship Id="rId17" Type="http://schemas.openxmlformats.org/officeDocument/2006/relationships/image" Target="../media/image2.jpg"/><Relationship Id="rId2" Type="http://schemas.openxmlformats.org/officeDocument/2006/relationships/slideLayout" Target="../slideLayouts/slideLayout19.xml"/><Relationship Id="rId16" Type="http://schemas.openxmlformats.org/officeDocument/2006/relationships/image" Target="../media/image1.emf"/><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oleObject" Target="../embeddings/oleObject4.bin"/><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ags" Target="../tags/tag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vmlDrawing" Target="../drawings/vmlDrawing5.v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6.xml"/><Relationship Id="rId17" Type="http://schemas.openxmlformats.org/officeDocument/2006/relationships/image" Target="../media/image2.jpg"/><Relationship Id="rId2" Type="http://schemas.openxmlformats.org/officeDocument/2006/relationships/slideLayout" Target="../slideLayouts/slideLayout30.xml"/><Relationship Id="rId16" Type="http://schemas.openxmlformats.org/officeDocument/2006/relationships/image" Target="../media/image1.emf"/><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oleObject" Target="../embeddings/oleObject5.bin"/><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ags" Target="../tags/tag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vmlDrawing" Target="../drawings/vmlDrawing6.v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7.xml"/><Relationship Id="rId17" Type="http://schemas.openxmlformats.org/officeDocument/2006/relationships/image" Target="../media/image2.jpg"/><Relationship Id="rId2" Type="http://schemas.openxmlformats.org/officeDocument/2006/relationships/slideLayout" Target="../slideLayouts/slideLayout41.xml"/><Relationship Id="rId16" Type="http://schemas.openxmlformats.org/officeDocument/2006/relationships/image" Target="../media/image1.emf"/><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oleObject" Target="../embeddings/oleObject6.bin"/><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ags" Target="../tags/tag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vmlDrawing" Target="../drawings/vmlDrawing7.v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8.xml"/><Relationship Id="rId17" Type="http://schemas.openxmlformats.org/officeDocument/2006/relationships/image" Target="../media/image2.jpg"/><Relationship Id="rId2" Type="http://schemas.openxmlformats.org/officeDocument/2006/relationships/slideLayout" Target="../slideLayouts/slideLayout52.xml"/><Relationship Id="rId16" Type="http://schemas.openxmlformats.org/officeDocument/2006/relationships/image" Target="../media/image1.emf"/><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oleObject" Target="../embeddings/oleObject7.bin"/><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ags" Target="../tags/tag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vmlDrawing" Target="../drawings/vmlDrawing8.v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9.xml"/><Relationship Id="rId17" Type="http://schemas.openxmlformats.org/officeDocument/2006/relationships/image" Target="../media/image2.jpg"/><Relationship Id="rId2" Type="http://schemas.openxmlformats.org/officeDocument/2006/relationships/slideLayout" Target="../slideLayouts/slideLayout63.xml"/><Relationship Id="rId16" Type="http://schemas.openxmlformats.org/officeDocument/2006/relationships/image" Target="../media/image1.emf"/><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oleObject" Target="../embeddings/oleObject8.bin"/><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ags" Target="../tags/tag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04130-FB9C-42E6-9C01-916C0E9DC03D}" type="datetimeFigureOut">
              <a:rPr lang="en-US" smtClean="0"/>
              <a:t>7/21/2023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469D2B-DDD9-465E-8281-364BA840DA15}" type="slidenum">
              <a:rPr lang="en-US" smtClean="0"/>
              <a:t>‹#›</a:t>
            </a:fld>
            <a:endParaRPr lang="en-US"/>
          </a:p>
        </p:txBody>
      </p:sp>
    </p:spTree>
    <p:extLst>
      <p:ext uri="{BB962C8B-B14F-4D97-AF65-F5344CB8AC3E}">
        <p14:creationId xmlns:p14="http://schemas.microsoft.com/office/powerpoint/2010/main" val="449202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4"/>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28180" name="think-cell Slide" r:id="rId15" imgW="270" imgH="270" progId="TCLayout.ActiveDocument.1">
                  <p:embed/>
                </p:oleObj>
              </mc:Choice>
              <mc:Fallback>
                <p:oleObj name="think-cell Slide" r:id="rId15" imgW="270" imgH="270" progId="TCLayout.ActiveDocument.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prstClr val="black">
                    <a:tint val="75000"/>
                  </a:prstClr>
                </a:solidFill>
              </a:rPr>
              <a:t>1</a:t>
            </a:r>
          </a:p>
        </p:txBody>
      </p:sp>
      <p:pic>
        <p:nvPicPr>
          <p:cNvPr id="8" name="Picture 7"/>
          <p:cNvPicPr>
            <a:picLocks noChangeAspect="1"/>
          </p:cNvPicPr>
          <p:nvPr userDrawn="1"/>
        </p:nvPicPr>
        <p:blipFill rotWithShape="1">
          <a:blip r:embed="rId17">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65178340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4"/>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29204" name="think-cell Slide" r:id="rId15" imgW="270" imgH="270" progId="TCLayout.ActiveDocument.1">
                  <p:embed/>
                </p:oleObj>
              </mc:Choice>
              <mc:Fallback>
                <p:oleObj name="think-cell Slide" r:id="rId15" imgW="270" imgH="270" progId="TCLayout.ActiveDocument.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prstClr val="black">
                    <a:tint val="75000"/>
                  </a:prstClr>
                </a:solidFill>
              </a:rPr>
              <a:t>1</a:t>
            </a:r>
          </a:p>
        </p:txBody>
      </p:sp>
      <p:pic>
        <p:nvPicPr>
          <p:cNvPr id="8" name="Picture 7"/>
          <p:cNvPicPr>
            <a:picLocks noChangeAspect="1"/>
          </p:cNvPicPr>
          <p:nvPr userDrawn="1"/>
        </p:nvPicPr>
        <p:blipFill rotWithShape="1">
          <a:blip r:embed="rId17">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76079731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4"/>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34320" name="think-cell Slide" r:id="rId15" imgW="270" imgH="270" progId="TCLayout.ActiveDocument.1">
                  <p:embed/>
                </p:oleObj>
              </mc:Choice>
              <mc:Fallback>
                <p:oleObj name="think-cell Slide" r:id="rId15" imgW="270" imgH="270" progId="TCLayout.ActiveDocument.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prstClr val="black">
                    <a:tint val="75000"/>
                  </a:prstClr>
                </a:solidFill>
              </a:rPr>
              <a:t>1</a:t>
            </a:r>
          </a:p>
        </p:txBody>
      </p:sp>
      <p:pic>
        <p:nvPicPr>
          <p:cNvPr id="8" name="Picture 7"/>
          <p:cNvPicPr>
            <a:picLocks noChangeAspect="1"/>
          </p:cNvPicPr>
          <p:nvPr userDrawn="1"/>
        </p:nvPicPr>
        <p:blipFill rotWithShape="1">
          <a:blip r:embed="rId17">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423477287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4"/>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35344" name="think-cell Slide" r:id="rId15" imgW="270" imgH="270" progId="TCLayout.ActiveDocument.1">
                  <p:embed/>
                </p:oleObj>
              </mc:Choice>
              <mc:Fallback>
                <p:oleObj name="think-cell Slide" r:id="rId15" imgW="270" imgH="270" progId="TCLayout.ActiveDocument.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prstClr val="black">
                    <a:tint val="75000"/>
                  </a:prstClr>
                </a:solidFill>
              </a:rPr>
              <a:t>1</a:t>
            </a:r>
          </a:p>
        </p:txBody>
      </p:sp>
      <p:pic>
        <p:nvPicPr>
          <p:cNvPr id="8" name="Picture 7"/>
          <p:cNvPicPr>
            <a:picLocks noChangeAspect="1"/>
          </p:cNvPicPr>
          <p:nvPr userDrawn="1"/>
        </p:nvPicPr>
        <p:blipFill rotWithShape="1">
          <a:blip r:embed="rId17">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171727258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4"/>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37392" name="think-cell Slide" r:id="rId15" imgW="270" imgH="270" progId="TCLayout.ActiveDocument.1">
                  <p:embed/>
                </p:oleObj>
              </mc:Choice>
              <mc:Fallback>
                <p:oleObj name="think-cell Slide" r:id="rId15" imgW="270" imgH="270" progId="TCLayout.ActiveDocument.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prstClr val="black">
                    <a:tint val="75000"/>
                  </a:prstClr>
                </a:solidFill>
              </a:rPr>
              <a:t>1</a:t>
            </a:r>
          </a:p>
        </p:txBody>
      </p:sp>
      <p:pic>
        <p:nvPicPr>
          <p:cNvPr id="8" name="Picture 7"/>
          <p:cNvPicPr>
            <a:picLocks noChangeAspect="1"/>
          </p:cNvPicPr>
          <p:nvPr userDrawn="1"/>
        </p:nvPicPr>
        <p:blipFill rotWithShape="1">
          <a:blip r:embed="rId17">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36550798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4"/>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38416" name="think-cell Slide" r:id="rId15" imgW="270" imgH="270" progId="TCLayout.ActiveDocument.1">
                  <p:embed/>
                </p:oleObj>
              </mc:Choice>
              <mc:Fallback>
                <p:oleObj name="think-cell Slide" r:id="rId15" imgW="270" imgH="270" progId="TCLayout.ActiveDocument.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prstClr val="black">
                    <a:tint val="75000"/>
                  </a:prstClr>
                </a:solidFill>
              </a:rPr>
              <a:t>1</a:t>
            </a:r>
          </a:p>
        </p:txBody>
      </p:sp>
      <p:pic>
        <p:nvPicPr>
          <p:cNvPr id="8" name="Picture 7"/>
          <p:cNvPicPr>
            <a:picLocks noChangeAspect="1"/>
          </p:cNvPicPr>
          <p:nvPr userDrawn="1"/>
        </p:nvPicPr>
        <p:blipFill rotWithShape="1">
          <a:blip r:embed="rId17">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61639148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4"/>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45584" name="think-cell Slide" r:id="rId15" imgW="270" imgH="270" progId="TCLayout.ActiveDocument.1">
                  <p:embed/>
                </p:oleObj>
              </mc:Choice>
              <mc:Fallback>
                <p:oleObj name="think-cell Slide" r:id="rId15" imgW="270" imgH="270" progId="TCLayout.ActiveDocument.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prstClr val="black">
                    <a:tint val="75000"/>
                  </a:prstClr>
                </a:solidFill>
              </a:rPr>
              <a:t>1</a:t>
            </a:r>
          </a:p>
        </p:txBody>
      </p:sp>
      <p:pic>
        <p:nvPicPr>
          <p:cNvPr id="8" name="Picture 7"/>
          <p:cNvPicPr>
            <a:picLocks noChangeAspect="1"/>
          </p:cNvPicPr>
          <p:nvPr userDrawn="1"/>
        </p:nvPicPr>
        <p:blipFill rotWithShape="1">
          <a:blip r:embed="rId17">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46626010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4"/>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46608" name="think-cell Slide" r:id="rId15" imgW="270" imgH="270" progId="TCLayout.ActiveDocument.1">
                  <p:embed/>
                </p:oleObj>
              </mc:Choice>
              <mc:Fallback>
                <p:oleObj name="think-cell Slide" r:id="rId15" imgW="270" imgH="270" progId="TCLayout.ActiveDocument.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prstClr val="black">
                    <a:tint val="75000"/>
                  </a:prstClr>
                </a:solidFill>
              </a:rPr>
              <a:t>1</a:t>
            </a:r>
          </a:p>
        </p:txBody>
      </p:sp>
      <p:pic>
        <p:nvPicPr>
          <p:cNvPr id="8" name="Picture 7"/>
          <p:cNvPicPr>
            <a:picLocks noChangeAspect="1"/>
          </p:cNvPicPr>
          <p:nvPr userDrawn="1"/>
        </p:nvPicPr>
        <p:blipFill rotWithShape="1">
          <a:blip r:embed="rId17">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275091712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4"/>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56847" name="think-cell Slide" r:id="rId15" imgW="270" imgH="270" progId="TCLayout.ActiveDocument.1">
                  <p:embed/>
                </p:oleObj>
              </mc:Choice>
              <mc:Fallback>
                <p:oleObj name="think-cell Slide" r:id="rId15" imgW="270" imgH="270" progId="TCLayout.ActiveDocument.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prstClr val="black">
                    <a:tint val="75000"/>
                  </a:prstClr>
                </a:solidFill>
              </a:rPr>
              <a:t>1</a:t>
            </a:r>
          </a:p>
        </p:txBody>
      </p:sp>
      <p:pic>
        <p:nvPicPr>
          <p:cNvPr id="8" name="Picture 7"/>
          <p:cNvPicPr>
            <a:picLocks noChangeAspect="1"/>
          </p:cNvPicPr>
          <p:nvPr userDrawn="1"/>
        </p:nvPicPr>
        <p:blipFill rotWithShape="1">
          <a:blip r:embed="rId17">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2104658934"/>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4"/>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57871" name="think-cell Slide" r:id="rId15" imgW="270" imgH="270" progId="TCLayout.ActiveDocument.1">
                  <p:embed/>
                </p:oleObj>
              </mc:Choice>
              <mc:Fallback>
                <p:oleObj name="think-cell Slide" r:id="rId15" imgW="270" imgH="270" progId="TCLayout.ActiveDocument.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prstClr val="black">
                    <a:tint val="75000"/>
                  </a:prstClr>
                </a:solidFill>
              </a:rPr>
              <a:t>1</a:t>
            </a:r>
          </a:p>
        </p:txBody>
      </p:sp>
      <p:pic>
        <p:nvPicPr>
          <p:cNvPr id="8" name="Picture 7"/>
          <p:cNvPicPr>
            <a:picLocks noChangeAspect="1"/>
          </p:cNvPicPr>
          <p:nvPr userDrawn="1"/>
        </p:nvPicPr>
        <p:blipFill rotWithShape="1">
          <a:blip r:embed="rId17">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3479694842"/>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5"/>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6020"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FEE21-018D-4F78-B3E0-A942E8C0758A}" type="datetime1">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222A35"/>
                </a:solidFill>
                <a:latin typeface="Arial" panose="020B0604020202020204" pitchFamily="34" charset="0"/>
                <a:cs typeface="Arial" panose="020B0604020202020204" pitchFamily="34" charset="0"/>
              </a:defRPr>
            </a:lvl1pPr>
          </a:lstStyle>
          <a:p>
            <a:endParaRPr lang="en-US" dirty="0"/>
          </a:p>
        </p:txBody>
      </p:sp>
      <p:pic>
        <p:nvPicPr>
          <p:cNvPr id="8" name="Picture 7"/>
          <p:cNvPicPr>
            <a:picLocks noChangeAspect="1"/>
          </p:cNvPicPr>
          <p:nvPr userDrawn="1"/>
        </p:nvPicPr>
        <p:blipFill rotWithShape="1">
          <a:blip r:embed="rId8">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842251785"/>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ftr="0" dt="0"/>
  <p:txStyles>
    <p:titleStyle>
      <a:lvl1pPr algn="l" defTabSz="914400" rtl="0" eaLnBrk="1" latinLnBrk="0" hangingPunct="1">
        <a:lnSpc>
          <a:spcPct val="90000"/>
        </a:lnSpc>
        <a:spcBef>
          <a:spcPct val="0"/>
        </a:spcBef>
        <a:buNone/>
        <a:defRPr lang="en-US" sz="2800" b="1" kern="1200" dirty="0">
          <a:solidFill>
            <a:schemeClr val="tx2">
              <a:lumMod val="60000"/>
              <a:lumOff val="4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5"/>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7044"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FEE21-018D-4F78-B3E0-A942E8C0758A}" type="datetime1">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222A35"/>
                </a:solidFill>
                <a:latin typeface="Arial" panose="020B0604020202020204" pitchFamily="34" charset="0"/>
                <a:cs typeface="Arial" panose="020B0604020202020204" pitchFamily="34" charset="0"/>
              </a:defRPr>
            </a:lvl1pPr>
          </a:lstStyle>
          <a:p>
            <a:endParaRPr lang="en-US" dirty="0"/>
          </a:p>
        </p:txBody>
      </p:sp>
      <p:pic>
        <p:nvPicPr>
          <p:cNvPr id="8" name="Picture 7"/>
          <p:cNvPicPr>
            <a:picLocks noChangeAspect="1"/>
          </p:cNvPicPr>
          <p:nvPr userDrawn="1"/>
        </p:nvPicPr>
        <p:blipFill rotWithShape="1">
          <a:blip r:embed="rId8">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1848282016"/>
      </p:ext>
    </p:extLst>
  </p:cSld>
  <p:clrMap bg1="lt1" tx1="dk1" bg2="lt2" tx2="dk2" accent1="accent1" accent2="accent2" accent3="accent3" accent4="accent4" accent5="accent5" accent6="accent6" hlink="hlink" folHlink="folHlink"/>
  <p:sldLayoutIdLst>
    <p:sldLayoutId id="2147483664" r:id="rId1"/>
    <p:sldLayoutId id="2147483665" r:id="rId2"/>
  </p:sldLayoutIdLst>
  <p:hf sldNum="0" hdr="0" ftr="0" dt="0"/>
  <p:txStyles>
    <p:titleStyle>
      <a:lvl1pPr algn="l" defTabSz="914400" rtl="0" eaLnBrk="1" latinLnBrk="0" hangingPunct="1">
        <a:lnSpc>
          <a:spcPct val="90000"/>
        </a:lnSpc>
        <a:spcBef>
          <a:spcPct val="0"/>
        </a:spcBef>
        <a:buNone/>
        <a:defRPr lang="en-US" sz="2800" b="1" kern="1200" dirty="0">
          <a:solidFill>
            <a:schemeClr val="tx2">
              <a:lumMod val="60000"/>
              <a:lumOff val="4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5"/>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8068"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FEE21-018D-4F78-B3E0-A942E8C0758A}" type="datetime1">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222A35"/>
                </a:solidFill>
                <a:latin typeface="Arial" panose="020B0604020202020204" pitchFamily="34" charset="0"/>
                <a:cs typeface="Arial" panose="020B0604020202020204" pitchFamily="34" charset="0"/>
              </a:defRPr>
            </a:lvl1pPr>
          </a:lstStyle>
          <a:p>
            <a:endParaRPr lang="en-US" dirty="0"/>
          </a:p>
        </p:txBody>
      </p:sp>
      <p:pic>
        <p:nvPicPr>
          <p:cNvPr id="8" name="Picture 7"/>
          <p:cNvPicPr>
            <a:picLocks noChangeAspect="1"/>
          </p:cNvPicPr>
          <p:nvPr userDrawn="1"/>
        </p:nvPicPr>
        <p:blipFill rotWithShape="1">
          <a:blip r:embed="rId8">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1620392801"/>
      </p:ext>
    </p:extLst>
  </p:cSld>
  <p:clrMap bg1="lt1" tx1="dk1" bg2="lt2" tx2="dk2" accent1="accent1" accent2="accent2" accent3="accent3" accent4="accent4" accent5="accent5" accent6="accent6" hlink="hlink" folHlink="folHlink"/>
  <p:sldLayoutIdLst>
    <p:sldLayoutId id="2147483667" r:id="rId1"/>
    <p:sldLayoutId id="2147483668" r:id="rId2"/>
  </p:sldLayoutIdLst>
  <p:hf sldNum="0" hdr="0" ftr="0" dt="0"/>
  <p:txStyles>
    <p:titleStyle>
      <a:lvl1pPr algn="l" defTabSz="914400" rtl="0" eaLnBrk="1" latinLnBrk="0" hangingPunct="1">
        <a:lnSpc>
          <a:spcPct val="90000"/>
        </a:lnSpc>
        <a:spcBef>
          <a:spcPct val="0"/>
        </a:spcBef>
        <a:buNone/>
        <a:defRPr lang="en-US" sz="2800" b="1" kern="1200" dirty="0">
          <a:solidFill>
            <a:schemeClr val="tx2">
              <a:lumMod val="60000"/>
              <a:lumOff val="4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4"/>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17940" name="think-cell Slide" r:id="rId15" imgW="270" imgH="270" progId="TCLayout.ActiveDocument.1">
                  <p:embed/>
                </p:oleObj>
              </mc:Choice>
              <mc:Fallback>
                <p:oleObj name="think-cell Slide" r:id="rId15" imgW="270" imgH="270" progId="TCLayout.ActiveDocument.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prstClr val="black">
                    <a:tint val="75000"/>
                  </a:prstClr>
                </a:solidFill>
              </a:rPr>
              <a:t>1</a:t>
            </a:r>
          </a:p>
        </p:txBody>
      </p:sp>
      <p:pic>
        <p:nvPicPr>
          <p:cNvPr id="8" name="Picture 7"/>
          <p:cNvPicPr>
            <a:picLocks noChangeAspect="1"/>
          </p:cNvPicPr>
          <p:nvPr userDrawn="1"/>
        </p:nvPicPr>
        <p:blipFill rotWithShape="1">
          <a:blip r:embed="rId17">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51555923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4"/>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19988" name="think-cell Slide" r:id="rId15" imgW="270" imgH="270" progId="TCLayout.ActiveDocument.1">
                  <p:embed/>
                </p:oleObj>
              </mc:Choice>
              <mc:Fallback>
                <p:oleObj name="think-cell Slide" r:id="rId15" imgW="270" imgH="270" progId="TCLayout.ActiveDocument.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prstClr val="black">
                    <a:tint val="75000"/>
                  </a:prstClr>
                </a:solidFill>
              </a:rPr>
              <a:t>1</a:t>
            </a:r>
          </a:p>
        </p:txBody>
      </p:sp>
      <p:pic>
        <p:nvPicPr>
          <p:cNvPr id="8" name="Picture 7"/>
          <p:cNvPicPr>
            <a:picLocks noChangeAspect="1"/>
          </p:cNvPicPr>
          <p:nvPr userDrawn="1"/>
        </p:nvPicPr>
        <p:blipFill rotWithShape="1">
          <a:blip r:embed="rId17">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323921216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4"/>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21012" name="think-cell Slide" r:id="rId15" imgW="270" imgH="270" progId="TCLayout.ActiveDocument.1">
                  <p:embed/>
                </p:oleObj>
              </mc:Choice>
              <mc:Fallback>
                <p:oleObj name="think-cell Slide" r:id="rId15" imgW="270" imgH="270" progId="TCLayout.ActiveDocument.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prstClr val="black">
                    <a:tint val="75000"/>
                  </a:prstClr>
                </a:solidFill>
              </a:rPr>
              <a:t>1</a:t>
            </a:r>
          </a:p>
        </p:txBody>
      </p:sp>
      <p:pic>
        <p:nvPicPr>
          <p:cNvPr id="8" name="Picture 7"/>
          <p:cNvPicPr>
            <a:picLocks noChangeAspect="1"/>
          </p:cNvPicPr>
          <p:nvPr userDrawn="1"/>
        </p:nvPicPr>
        <p:blipFill rotWithShape="1">
          <a:blip r:embed="rId17">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376656478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4"/>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25108" name="think-cell Slide" r:id="rId15" imgW="270" imgH="270" progId="TCLayout.ActiveDocument.1">
                  <p:embed/>
                </p:oleObj>
              </mc:Choice>
              <mc:Fallback>
                <p:oleObj name="think-cell Slide" r:id="rId15" imgW="270" imgH="270" progId="TCLayout.ActiveDocument.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prstClr val="black">
                    <a:tint val="75000"/>
                  </a:prstClr>
                </a:solidFill>
              </a:rPr>
              <a:t>1</a:t>
            </a:r>
          </a:p>
        </p:txBody>
      </p:sp>
      <p:pic>
        <p:nvPicPr>
          <p:cNvPr id="8" name="Picture 7"/>
          <p:cNvPicPr>
            <a:picLocks noChangeAspect="1"/>
          </p:cNvPicPr>
          <p:nvPr userDrawn="1"/>
        </p:nvPicPr>
        <p:blipFill rotWithShape="1">
          <a:blip r:embed="rId17">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282232985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4"/>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26132" name="think-cell Slide" r:id="rId15" imgW="270" imgH="270" progId="TCLayout.ActiveDocument.1">
                  <p:embed/>
                </p:oleObj>
              </mc:Choice>
              <mc:Fallback>
                <p:oleObj name="think-cell Slide" r:id="rId15" imgW="270" imgH="270" progId="TCLayout.ActiveDocument.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BBAE6-D86B-4DB9-8DC8-9E3FF0491987}"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solidFill>
                  <a:prstClr val="black">
                    <a:tint val="75000"/>
                  </a:prstClr>
                </a:solidFill>
              </a:rPr>
              <a:t>1</a:t>
            </a:r>
          </a:p>
        </p:txBody>
      </p:sp>
      <p:pic>
        <p:nvPicPr>
          <p:cNvPr id="8" name="Picture 7"/>
          <p:cNvPicPr>
            <a:picLocks noChangeAspect="1"/>
          </p:cNvPicPr>
          <p:nvPr userDrawn="1"/>
        </p:nvPicPr>
        <p:blipFill rotWithShape="1">
          <a:blip r:embed="rId17">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extLst>
      <p:ext uri="{BB962C8B-B14F-4D97-AF65-F5344CB8AC3E}">
        <p14:creationId xmlns:p14="http://schemas.microsoft.com/office/powerpoint/2010/main" val="219625324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0.xml"/><Relationship Id="rId7" Type="http://schemas.openxmlformats.org/officeDocument/2006/relationships/image" Target="../media/image1.emf"/><Relationship Id="rId2" Type="http://schemas.openxmlformats.org/officeDocument/2006/relationships/tags" Target="../tags/tag19.xml"/><Relationship Id="rId1" Type="http://schemas.openxmlformats.org/officeDocument/2006/relationships/vmlDrawing" Target="../drawings/vmlDrawing19.vml"/><Relationship Id="rId6" Type="http://schemas.openxmlformats.org/officeDocument/2006/relationships/oleObject" Target="../embeddings/oleObject19.bin"/><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23.png"/><Relationship Id="rId2" Type="http://schemas.openxmlformats.org/officeDocument/2006/relationships/tags" Target="../tags/tag27.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7" Type="http://schemas.openxmlformats.org/officeDocument/2006/relationships/image" Target="../media/image154.png"/><Relationship Id="rId2" Type="http://schemas.openxmlformats.org/officeDocument/2006/relationships/slideLayout" Target="../slideLayouts/slideLayout140.xml"/><Relationship Id="rId1" Type="http://schemas.openxmlformats.org/officeDocument/2006/relationships/tags" Target="../tags/tag113.xml"/><Relationship Id="rId6" Type="http://schemas.openxmlformats.org/officeDocument/2006/relationships/image" Target="../media/image126.emf"/><Relationship Id="rId5" Type="http://schemas.openxmlformats.org/officeDocument/2006/relationships/image" Target="../media/image125.emf"/><Relationship Id="rId4" Type="http://schemas.openxmlformats.org/officeDocument/2006/relationships/image" Target="../media/image124.emf"/></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40.xml"/><Relationship Id="rId1" Type="http://schemas.openxmlformats.org/officeDocument/2006/relationships/tags" Target="../tags/tag114.xml"/><Relationship Id="rId6" Type="http://schemas.openxmlformats.org/officeDocument/2006/relationships/image" Target="../media/image126.emf"/><Relationship Id="rId5" Type="http://schemas.openxmlformats.org/officeDocument/2006/relationships/image" Target="../media/image125.emf"/><Relationship Id="rId4" Type="http://schemas.openxmlformats.org/officeDocument/2006/relationships/image" Target="../media/image124.emf"/></Relationships>
</file>

<file path=ppt/slides/_rels/slide10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notesSlide" Target="../notesSlides/notesSlide102.xml"/><Relationship Id="rId7" Type="http://schemas.openxmlformats.org/officeDocument/2006/relationships/image" Target="../media/image155.PNG"/><Relationship Id="rId2" Type="http://schemas.openxmlformats.org/officeDocument/2006/relationships/slideLayout" Target="../slideLayouts/slideLayout140.xml"/><Relationship Id="rId1" Type="http://schemas.openxmlformats.org/officeDocument/2006/relationships/tags" Target="../tags/tag115.xml"/><Relationship Id="rId6" Type="http://schemas.openxmlformats.org/officeDocument/2006/relationships/image" Target="../media/image126.emf"/><Relationship Id="rId5" Type="http://schemas.openxmlformats.org/officeDocument/2006/relationships/image" Target="../media/image125.emf"/><Relationship Id="rId4" Type="http://schemas.openxmlformats.org/officeDocument/2006/relationships/image" Target="../media/image124.emf"/><Relationship Id="rId9" Type="http://schemas.openxmlformats.org/officeDocument/2006/relationships/image" Target="../media/image157.PNG"/></Relationships>
</file>

<file path=ppt/slides/_rels/slide10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163.jpg"/><Relationship Id="rId4" Type="http://schemas.openxmlformats.org/officeDocument/2006/relationships/image" Target="../media/image162.jpg"/></Relationships>
</file>

<file path=ppt/slides/_rels/slide10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17.xml"/><Relationship Id="rId7" Type="http://schemas.openxmlformats.org/officeDocument/2006/relationships/oleObject" Target="../embeddings/oleObject50.bin"/><Relationship Id="rId2" Type="http://schemas.openxmlformats.org/officeDocument/2006/relationships/tags" Target="../tags/tag116.xml"/><Relationship Id="rId1" Type="http://schemas.openxmlformats.org/officeDocument/2006/relationships/vmlDrawing" Target="../drawings/vmlDrawing52.vml"/><Relationship Id="rId6" Type="http://schemas.openxmlformats.org/officeDocument/2006/relationships/notesSlide" Target="../notesSlides/notesSlide107.xml"/><Relationship Id="rId5" Type="http://schemas.openxmlformats.org/officeDocument/2006/relationships/slideLayout" Target="../slideLayouts/slideLayout13.xml"/><Relationship Id="rId4" Type="http://schemas.openxmlformats.org/officeDocument/2006/relationships/video" Target="https://www.youtube.com/embed/iO4uRPbI4YQ" TargetMode="External"/><Relationship Id="rId9" Type="http://schemas.openxmlformats.org/officeDocument/2006/relationships/image" Target="../media/image117.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62.xml"/><Relationship Id="rId1" Type="http://schemas.openxmlformats.org/officeDocument/2006/relationships/tags" Target="../tags/tag118.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emf"/></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173.xml"/><Relationship Id="rId7" Type="http://schemas.openxmlformats.org/officeDocument/2006/relationships/image" Target="../media/image168.jpeg"/><Relationship Id="rId2" Type="http://schemas.openxmlformats.org/officeDocument/2006/relationships/tags" Target="../tags/tag119.xml"/><Relationship Id="rId1" Type="http://schemas.openxmlformats.org/officeDocument/2006/relationships/vmlDrawing" Target="../drawings/vmlDrawing53.vml"/><Relationship Id="rId6" Type="http://schemas.openxmlformats.org/officeDocument/2006/relationships/image" Target="../media/image1.emf"/><Relationship Id="rId5" Type="http://schemas.openxmlformats.org/officeDocument/2006/relationships/oleObject" Target="../embeddings/oleObject52.bin"/><Relationship Id="rId4"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28.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0.xml"/><Relationship Id="rId1" Type="http://schemas.openxmlformats.org/officeDocument/2006/relationships/slideLayout" Target="../slideLayouts/slideLayout173.xml"/></Relationships>
</file>

<file path=ppt/slides/_rels/slide111.xml.rels><?xml version="1.0" encoding="UTF-8" standalone="yes"?>
<Relationships xmlns="http://schemas.openxmlformats.org/package/2006/relationships"><Relationship Id="rId8" Type="http://schemas.openxmlformats.org/officeDocument/2006/relationships/image" Target="../media/image169.jpg"/><Relationship Id="rId3" Type="http://schemas.openxmlformats.org/officeDocument/2006/relationships/tags" Target="../tags/tag121.xml"/><Relationship Id="rId7" Type="http://schemas.openxmlformats.org/officeDocument/2006/relationships/image" Target="../media/image1.emf"/><Relationship Id="rId2" Type="http://schemas.openxmlformats.org/officeDocument/2006/relationships/tags" Target="../tags/tag120.xml"/><Relationship Id="rId1" Type="http://schemas.openxmlformats.org/officeDocument/2006/relationships/vmlDrawing" Target="../drawings/vmlDrawing54.vml"/><Relationship Id="rId6" Type="http://schemas.openxmlformats.org/officeDocument/2006/relationships/oleObject" Target="../embeddings/oleObject53.bin"/><Relationship Id="rId5" Type="http://schemas.openxmlformats.org/officeDocument/2006/relationships/notesSlide" Target="../notesSlides/notesSlide111.xml"/><Relationship Id="rId4" Type="http://schemas.openxmlformats.org/officeDocument/2006/relationships/slideLayout" Target="../slideLayouts/slideLayout17.xml"/><Relationship Id="rId9"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29.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4.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30.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notesSlide" Target="../notesSlides/notesSlide16.xml"/><Relationship Id="rId7" Type="http://schemas.openxmlformats.org/officeDocument/2006/relationships/image" Target="../media/image34.emf"/><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notesSlide" Target="../notesSlides/notesSlide17.xml"/><Relationship Id="rId7" Type="http://schemas.openxmlformats.org/officeDocument/2006/relationships/image" Target="../media/image38.emf"/><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17.emf"/><Relationship Id="rId9"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2.xml"/><Relationship Id="rId1" Type="http://schemas.openxmlformats.org/officeDocument/2006/relationships/tags" Target="../tags/tag35.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2.xml"/><Relationship Id="rId1" Type="http://schemas.openxmlformats.org/officeDocument/2006/relationships/tags" Target="../tags/tag36.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37.xml"/><Relationship Id="rId6" Type="http://schemas.openxmlformats.org/officeDocument/2006/relationships/image" Target="../media/image47.jpeg"/><Relationship Id="rId5" Type="http://schemas.openxmlformats.org/officeDocument/2006/relationships/image" Target="../media/image2.jp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38.xml"/><Relationship Id="rId5" Type="http://schemas.openxmlformats.org/officeDocument/2006/relationships/image" Target="../media/image2.jpg"/><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39.xml"/><Relationship Id="rId5" Type="http://schemas.openxmlformats.org/officeDocument/2006/relationships/image" Target="../media/image2.jp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1.xml"/><Relationship Id="rId1" Type="http://schemas.openxmlformats.org/officeDocument/2006/relationships/tags" Target="../tags/tag40.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1.xml"/><Relationship Id="rId1" Type="http://schemas.openxmlformats.org/officeDocument/2006/relationships/tags" Target="../tags/tag41.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43.xml"/><Relationship Id="rId7" Type="http://schemas.openxmlformats.org/officeDocument/2006/relationships/oleObject" Target="../embeddings/oleObject27.bin"/><Relationship Id="rId2" Type="http://schemas.openxmlformats.org/officeDocument/2006/relationships/tags" Target="../tags/tag42.xml"/><Relationship Id="rId1" Type="http://schemas.openxmlformats.org/officeDocument/2006/relationships/vmlDrawing" Target="../drawings/vmlDrawing27.vml"/><Relationship Id="rId6" Type="http://schemas.openxmlformats.org/officeDocument/2006/relationships/image" Target="../media/image53.jpeg"/><Relationship Id="rId11" Type="http://schemas.openxmlformats.org/officeDocument/2006/relationships/image" Target="../media/image54.jpeg"/><Relationship Id="rId5" Type="http://schemas.openxmlformats.org/officeDocument/2006/relationships/notesSlide" Target="../notesSlides/notesSlide29.xml"/><Relationship Id="rId10" Type="http://schemas.openxmlformats.org/officeDocument/2006/relationships/image" Target="../media/image2.jpg"/><Relationship Id="rId4" Type="http://schemas.openxmlformats.org/officeDocument/2006/relationships/slideLayout" Target="../slideLayouts/slideLayout2.xml"/><Relationship Id="rId9" Type="http://schemas.openxmlformats.org/officeDocument/2006/relationships/image" Target="../media/image39.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2.jp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2.jp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tags" Target="../tags/tag47.xml"/><Relationship Id="rId7" Type="http://schemas.openxmlformats.org/officeDocument/2006/relationships/image" Target="../media/image1.emf"/><Relationship Id="rId2" Type="http://schemas.openxmlformats.org/officeDocument/2006/relationships/tags" Target="../tags/tag46.xml"/><Relationship Id="rId1" Type="http://schemas.openxmlformats.org/officeDocument/2006/relationships/vmlDrawing" Target="../drawings/vmlDrawing28.vml"/><Relationship Id="rId6" Type="http://schemas.openxmlformats.org/officeDocument/2006/relationships/oleObject" Target="../embeddings/oleObject28.bin"/><Relationship Id="rId5" Type="http://schemas.openxmlformats.org/officeDocument/2006/relationships/notesSlide" Target="../notesSlides/notesSlide32.xml"/><Relationship Id="rId4" Type="http://schemas.openxmlformats.org/officeDocument/2006/relationships/slideLayout" Target="../slideLayouts/slideLayout2.xml"/><Relationship Id="rId9" Type="http://schemas.openxmlformats.org/officeDocument/2006/relationships/image" Target="../media/image56.jpeg"/></Relationships>
</file>

<file path=ppt/slides/_rels/slide33.xml.rels><?xml version="1.0" encoding="UTF-8" standalone="yes"?>
<Relationships xmlns="http://schemas.openxmlformats.org/package/2006/relationships"><Relationship Id="rId8" Type="http://schemas.openxmlformats.org/officeDocument/2006/relationships/image" Target="../media/image1.emf"/><Relationship Id="rId13" Type="http://schemas.microsoft.com/office/2007/relationships/diagramDrawing" Target="../diagrams/drawing1.xml"/><Relationship Id="rId3" Type="http://schemas.openxmlformats.org/officeDocument/2006/relationships/tags" Target="../tags/tag49.xml"/><Relationship Id="rId7" Type="http://schemas.openxmlformats.org/officeDocument/2006/relationships/oleObject" Target="../embeddings/oleObject29.bin"/><Relationship Id="rId12" Type="http://schemas.openxmlformats.org/officeDocument/2006/relationships/diagramColors" Target="../diagrams/colors1.xml"/><Relationship Id="rId2" Type="http://schemas.openxmlformats.org/officeDocument/2006/relationships/tags" Target="../tags/tag48.xml"/><Relationship Id="rId1" Type="http://schemas.openxmlformats.org/officeDocument/2006/relationships/vmlDrawing" Target="../drawings/vmlDrawing29.vml"/><Relationship Id="rId6" Type="http://schemas.openxmlformats.org/officeDocument/2006/relationships/image" Target="../media/image57.jpeg"/><Relationship Id="rId11" Type="http://schemas.openxmlformats.org/officeDocument/2006/relationships/diagramQuickStyle" Target="../diagrams/quickStyle1.xml"/><Relationship Id="rId5" Type="http://schemas.openxmlformats.org/officeDocument/2006/relationships/notesSlide" Target="../notesSlides/notesSlide33.xml"/><Relationship Id="rId10" Type="http://schemas.openxmlformats.org/officeDocument/2006/relationships/diagramLayout" Target="../diagrams/layout1.xml"/><Relationship Id="rId4" Type="http://schemas.openxmlformats.org/officeDocument/2006/relationships/slideLayout" Target="../slideLayouts/slideLayout2.xml"/><Relationship Id="rId9" Type="http://schemas.openxmlformats.org/officeDocument/2006/relationships/diagramData" Target="../diagrams/data1.xml"/><Relationship Id="rId14" Type="http://schemas.openxmlformats.org/officeDocument/2006/relationships/image" Target="../media/image2.jp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tags" Target="../tags/tag51.xml"/><Relationship Id="rId7" Type="http://schemas.openxmlformats.org/officeDocument/2006/relationships/image" Target="../media/image60.jpg"/><Relationship Id="rId2" Type="http://schemas.openxmlformats.org/officeDocument/2006/relationships/tags" Target="../tags/tag50.xml"/><Relationship Id="rId1" Type="http://schemas.openxmlformats.org/officeDocument/2006/relationships/vmlDrawing" Target="../drawings/vmlDrawing30.vml"/><Relationship Id="rId6" Type="http://schemas.openxmlformats.org/officeDocument/2006/relationships/image" Target="../media/image57.jpeg"/><Relationship Id="rId5" Type="http://schemas.openxmlformats.org/officeDocument/2006/relationships/notesSlide" Target="../notesSlides/notesSlide34.xml"/><Relationship Id="rId10" Type="http://schemas.openxmlformats.org/officeDocument/2006/relationships/image" Target="../media/image2.jpg"/><Relationship Id="rId4" Type="http://schemas.openxmlformats.org/officeDocument/2006/relationships/slideLayout" Target="../slideLayouts/slideLayout2.xml"/><Relationship Id="rId9" Type="http://schemas.openxmlformats.org/officeDocument/2006/relationships/image" Target="../media/image1.emf"/></Relationships>
</file>

<file path=ppt/slides/_rels/slide3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3.xml"/><Relationship Id="rId7" Type="http://schemas.openxmlformats.org/officeDocument/2006/relationships/oleObject" Target="../embeddings/oleObject31.bin"/><Relationship Id="rId2" Type="http://schemas.openxmlformats.org/officeDocument/2006/relationships/tags" Target="../tags/tag52.xml"/><Relationship Id="rId1" Type="http://schemas.openxmlformats.org/officeDocument/2006/relationships/vmlDrawing" Target="../drawings/vmlDrawing31.vml"/><Relationship Id="rId6" Type="http://schemas.openxmlformats.org/officeDocument/2006/relationships/image" Target="../media/image57.jpeg"/><Relationship Id="rId5" Type="http://schemas.openxmlformats.org/officeDocument/2006/relationships/notesSlide" Target="../notesSlides/notesSlide35.xml"/><Relationship Id="rId10" Type="http://schemas.openxmlformats.org/officeDocument/2006/relationships/image" Target="../media/image2.jpg"/><Relationship Id="rId4" Type="http://schemas.openxmlformats.org/officeDocument/2006/relationships/slideLayout" Target="../slideLayouts/slideLayout2.xml"/><Relationship Id="rId9" Type="http://schemas.openxmlformats.org/officeDocument/2006/relationships/image" Target="../media/image61.jpeg"/></Relationships>
</file>

<file path=ppt/slides/_rels/slide3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5.xml"/><Relationship Id="rId7" Type="http://schemas.openxmlformats.org/officeDocument/2006/relationships/oleObject" Target="../embeddings/oleObject32.bin"/><Relationship Id="rId2" Type="http://schemas.openxmlformats.org/officeDocument/2006/relationships/tags" Target="../tags/tag54.xml"/><Relationship Id="rId1" Type="http://schemas.openxmlformats.org/officeDocument/2006/relationships/vmlDrawing" Target="../drawings/vmlDrawing32.vml"/><Relationship Id="rId6" Type="http://schemas.openxmlformats.org/officeDocument/2006/relationships/image" Target="../media/image57.jpeg"/><Relationship Id="rId5" Type="http://schemas.openxmlformats.org/officeDocument/2006/relationships/notesSlide" Target="../notesSlides/notesSlide36.xml"/><Relationship Id="rId10" Type="http://schemas.openxmlformats.org/officeDocument/2006/relationships/image" Target="../media/image2.jpg"/><Relationship Id="rId4" Type="http://schemas.openxmlformats.org/officeDocument/2006/relationships/slideLayout" Target="../slideLayouts/slideLayout2.xml"/><Relationship Id="rId9"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56.xml"/><Relationship Id="rId5" Type="http://schemas.openxmlformats.org/officeDocument/2006/relationships/image" Target="../media/image2.jp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2.jp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4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4.xml"/><Relationship Id="rId7" Type="http://schemas.openxmlformats.org/officeDocument/2006/relationships/image" Target="../media/image78.png"/><Relationship Id="rId2" Type="http://schemas.openxmlformats.org/officeDocument/2006/relationships/tags" Target="../tags/tag61.xml"/><Relationship Id="rId1" Type="http://schemas.openxmlformats.org/officeDocument/2006/relationships/vmlDrawing" Target="../drawings/vmlDrawing33.vml"/><Relationship Id="rId6" Type="http://schemas.openxmlformats.org/officeDocument/2006/relationships/image" Target="../media/image1.emf"/><Relationship Id="rId5" Type="http://schemas.openxmlformats.org/officeDocument/2006/relationships/oleObject" Target="../embeddings/oleObject33.bin"/><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2.jpg"/><Relationship Id="rId3" Type="http://schemas.openxmlformats.org/officeDocument/2006/relationships/notesSlide" Target="../notesSlides/notesSlide6.xml"/><Relationship Id="rId7" Type="http://schemas.openxmlformats.org/officeDocument/2006/relationships/image" Target="../media/image10.emf"/><Relationship Id="rId12" Type="http://schemas.openxmlformats.org/officeDocument/2006/relationships/image" Target="../media/image15.gif"/><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s>
</file>

<file path=ppt/slides/_rels/slide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3.xml"/><Relationship Id="rId7" Type="http://schemas.openxmlformats.org/officeDocument/2006/relationships/image" Target="../media/image1.emf"/><Relationship Id="rId2" Type="http://schemas.openxmlformats.org/officeDocument/2006/relationships/tags" Target="../tags/tag62.xml"/><Relationship Id="rId1" Type="http://schemas.openxmlformats.org/officeDocument/2006/relationships/vmlDrawing" Target="../drawings/vmlDrawing34.vml"/><Relationship Id="rId6" Type="http://schemas.openxmlformats.org/officeDocument/2006/relationships/oleObject" Target="../embeddings/oleObject34.bin"/><Relationship Id="rId5" Type="http://schemas.openxmlformats.org/officeDocument/2006/relationships/notesSlide" Target="../notesSlides/notesSlide60.xml"/><Relationship Id="rId4" Type="http://schemas.openxmlformats.org/officeDocument/2006/relationships/slideLayout" Target="../slideLayouts/slideLayout12.xml"/><Relationship Id="rId9" Type="http://schemas.openxmlformats.org/officeDocument/2006/relationships/image" Target="../media/image4.jp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0.png"/><Relationship Id="rId2" Type="http://schemas.openxmlformats.org/officeDocument/2006/relationships/tags" Target="../tags/tag64.xml"/><Relationship Id="rId1" Type="http://schemas.openxmlformats.org/officeDocument/2006/relationships/vmlDrawing" Target="../drawings/vmlDrawing35.v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image" Target="../media/image1.emf"/><Relationship Id="rId2" Type="http://schemas.openxmlformats.org/officeDocument/2006/relationships/tags" Target="../tags/tag65.xml"/><Relationship Id="rId1" Type="http://schemas.openxmlformats.org/officeDocument/2006/relationships/vmlDrawing" Target="../drawings/vmlDrawing36.vml"/><Relationship Id="rId6" Type="http://schemas.openxmlformats.org/officeDocument/2006/relationships/oleObject" Target="../embeddings/oleObject36.bin"/><Relationship Id="rId5" Type="http://schemas.openxmlformats.org/officeDocument/2006/relationships/notesSlide" Target="../notesSlides/notesSlide62.xml"/><Relationship Id="rId4"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tags" Target="../tags/tag68.xml"/><Relationship Id="rId7" Type="http://schemas.openxmlformats.org/officeDocument/2006/relationships/image" Target="../media/image1.emf"/><Relationship Id="rId2" Type="http://schemas.openxmlformats.org/officeDocument/2006/relationships/tags" Target="../tags/tag67.xml"/><Relationship Id="rId1" Type="http://schemas.openxmlformats.org/officeDocument/2006/relationships/vmlDrawing" Target="../drawings/vmlDrawing37.vml"/><Relationship Id="rId6" Type="http://schemas.openxmlformats.org/officeDocument/2006/relationships/oleObject" Target="../embeddings/oleObject37.bin"/><Relationship Id="rId5" Type="http://schemas.openxmlformats.org/officeDocument/2006/relationships/notesSlide" Target="../notesSlides/notesSlide63.xml"/><Relationship Id="rId4"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emf"/><Relationship Id="rId18" Type="http://schemas.openxmlformats.org/officeDocument/2006/relationships/image" Target="../media/image91.emf"/><Relationship Id="rId3" Type="http://schemas.openxmlformats.org/officeDocument/2006/relationships/tags" Target="../tags/tag70.xml"/><Relationship Id="rId21" Type="http://schemas.openxmlformats.org/officeDocument/2006/relationships/image" Target="../media/image94.emf"/><Relationship Id="rId7" Type="http://schemas.openxmlformats.org/officeDocument/2006/relationships/image" Target="../media/image1.emf"/><Relationship Id="rId12" Type="http://schemas.openxmlformats.org/officeDocument/2006/relationships/image" Target="../media/image85.emf"/><Relationship Id="rId17" Type="http://schemas.openxmlformats.org/officeDocument/2006/relationships/image" Target="../media/image90.emf"/><Relationship Id="rId2" Type="http://schemas.openxmlformats.org/officeDocument/2006/relationships/tags" Target="../tags/tag69.xml"/><Relationship Id="rId16" Type="http://schemas.openxmlformats.org/officeDocument/2006/relationships/image" Target="../media/image89.emf"/><Relationship Id="rId20" Type="http://schemas.openxmlformats.org/officeDocument/2006/relationships/image" Target="../media/image93.emf"/><Relationship Id="rId1" Type="http://schemas.openxmlformats.org/officeDocument/2006/relationships/vmlDrawing" Target="../drawings/vmlDrawing38.vml"/><Relationship Id="rId6" Type="http://schemas.openxmlformats.org/officeDocument/2006/relationships/oleObject" Target="../embeddings/oleObject38.bin"/><Relationship Id="rId11" Type="http://schemas.openxmlformats.org/officeDocument/2006/relationships/image" Target="../media/image84.emf"/><Relationship Id="rId5" Type="http://schemas.openxmlformats.org/officeDocument/2006/relationships/notesSlide" Target="../notesSlides/notesSlide64.xml"/><Relationship Id="rId15" Type="http://schemas.openxmlformats.org/officeDocument/2006/relationships/image" Target="../media/image88.emf"/><Relationship Id="rId10" Type="http://schemas.openxmlformats.org/officeDocument/2006/relationships/image" Target="../media/image83.emf"/><Relationship Id="rId19" Type="http://schemas.openxmlformats.org/officeDocument/2006/relationships/image" Target="../media/image92.emf"/><Relationship Id="rId4" Type="http://schemas.openxmlformats.org/officeDocument/2006/relationships/slideLayout" Target="../slideLayouts/slideLayout13.xml"/><Relationship Id="rId9" Type="http://schemas.openxmlformats.org/officeDocument/2006/relationships/image" Target="../media/image82.emf"/><Relationship Id="rId14" Type="http://schemas.openxmlformats.org/officeDocument/2006/relationships/image" Target="../media/image87.em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07.xml"/><Relationship Id="rId1" Type="http://schemas.openxmlformats.org/officeDocument/2006/relationships/video" Target="https://www.youtube.com/embed/In9RdCyUFwA" TargetMode="External"/><Relationship Id="rId4" Type="http://schemas.openxmlformats.org/officeDocument/2006/relationships/image" Target="../media/image95.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96.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97.jpg"/></Relationships>
</file>

<file path=ppt/slides/_rels/slide68.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notesSlide" Target="../notesSlides/notesSlide68.xml"/><Relationship Id="rId7" Type="http://schemas.openxmlformats.org/officeDocument/2006/relationships/image" Target="../media/image37.emf"/><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17.emf"/></Relationships>
</file>

<file path=ppt/slides/_rels/slide69.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1.emf"/><Relationship Id="rId2" Type="http://schemas.openxmlformats.org/officeDocument/2006/relationships/tags" Target="../tags/tag74.xml"/><Relationship Id="rId1" Type="http://schemas.openxmlformats.org/officeDocument/2006/relationships/vmlDrawing" Target="../drawings/vmlDrawing39.vml"/><Relationship Id="rId6" Type="http://schemas.openxmlformats.org/officeDocument/2006/relationships/oleObject" Target="../embeddings/oleObject39.bin"/><Relationship Id="rId5" Type="http://schemas.openxmlformats.org/officeDocument/2006/relationships/notesSlide" Target="../notesSlides/notesSlide69.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1.xml"/><Relationship Id="rId1" Type="http://schemas.openxmlformats.org/officeDocument/2006/relationships/video" Target="https://www.youtube.com/embed/8SVWdDb5b-E" TargetMode="Externa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notesSlide" Target="../notesSlides/notesSlide72.xml"/><Relationship Id="rId7" Type="http://schemas.openxmlformats.org/officeDocument/2006/relationships/image" Target="../media/image106.emf"/><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108.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109.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09.jpeg"/></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tags" Target="../tags/tag81.xml"/><Relationship Id="rId7" Type="http://schemas.openxmlformats.org/officeDocument/2006/relationships/image" Target="../media/image110.jpeg"/><Relationship Id="rId2" Type="http://schemas.openxmlformats.org/officeDocument/2006/relationships/tags" Target="../tags/tag80.xml"/><Relationship Id="rId1" Type="http://schemas.openxmlformats.org/officeDocument/2006/relationships/vmlDrawing" Target="../drawings/vmlDrawing40.vml"/><Relationship Id="rId6" Type="http://schemas.openxmlformats.org/officeDocument/2006/relationships/image" Target="../media/image57.jpeg"/><Relationship Id="rId5" Type="http://schemas.openxmlformats.org/officeDocument/2006/relationships/notesSlide" Target="../notesSlides/notesSlide76.xml"/><Relationship Id="rId10" Type="http://schemas.openxmlformats.org/officeDocument/2006/relationships/image" Target="../media/image39.emf"/><Relationship Id="rId4" Type="http://schemas.openxmlformats.org/officeDocument/2006/relationships/slideLayout" Target="../slideLayouts/slideLayout2.xml"/><Relationship Id="rId9" Type="http://schemas.openxmlformats.org/officeDocument/2006/relationships/image" Target="../media/image1.emf"/></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vmlDrawing" Target="../drawings/vmlDrawing41.vml"/><Relationship Id="rId6" Type="http://schemas.openxmlformats.org/officeDocument/2006/relationships/image" Target="../media/image1.emf"/><Relationship Id="rId5" Type="http://schemas.openxmlformats.org/officeDocument/2006/relationships/oleObject" Target="../embeddings/oleObject41.bin"/><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tags" Target="../tags/tag83.xml"/><Relationship Id="rId5" Type="http://schemas.openxmlformats.org/officeDocument/2006/relationships/image" Target="../media/image2.jpg"/><Relationship Id="rId4" Type="http://schemas.openxmlformats.org/officeDocument/2006/relationships/image" Target="../media/image111.jpeg"/></Relationships>
</file>

<file path=ppt/slides/_rels/slide7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tags" Target="../tags/tag85.xml"/><Relationship Id="rId7" Type="http://schemas.openxmlformats.org/officeDocument/2006/relationships/image" Target="../media/image1.emf"/><Relationship Id="rId12" Type="http://schemas.openxmlformats.org/officeDocument/2006/relationships/image" Target="../media/image115.emf"/><Relationship Id="rId2" Type="http://schemas.openxmlformats.org/officeDocument/2006/relationships/tags" Target="../tags/tag84.xml"/><Relationship Id="rId1" Type="http://schemas.openxmlformats.org/officeDocument/2006/relationships/vmlDrawing" Target="../drawings/vmlDrawing42.vml"/><Relationship Id="rId6" Type="http://schemas.openxmlformats.org/officeDocument/2006/relationships/oleObject" Target="../embeddings/oleObject42.bin"/><Relationship Id="rId11" Type="http://schemas.openxmlformats.org/officeDocument/2006/relationships/image" Target="../media/image114.emf"/><Relationship Id="rId5" Type="http://schemas.openxmlformats.org/officeDocument/2006/relationships/notesSlide" Target="../notesSlides/notesSlide79.xml"/><Relationship Id="rId10" Type="http://schemas.openxmlformats.org/officeDocument/2006/relationships/image" Target="../media/image113.emf"/><Relationship Id="rId4" Type="http://schemas.openxmlformats.org/officeDocument/2006/relationships/slideLayout" Target="../slideLayouts/slideLayout13.xml"/><Relationship Id="rId9" Type="http://schemas.openxmlformats.org/officeDocument/2006/relationships/image" Target="../media/image112.emf"/></Relationships>
</file>

<file path=ppt/slides/_rels/slide8.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22.emf"/><Relationship Id="rId3" Type="http://schemas.openxmlformats.org/officeDocument/2006/relationships/tags" Target="../tags/tag25.xml"/><Relationship Id="rId7" Type="http://schemas.openxmlformats.org/officeDocument/2006/relationships/oleObject" Target="../embeddings/oleObject22.bin"/><Relationship Id="rId12" Type="http://schemas.openxmlformats.org/officeDocument/2006/relationships/image" Target="../media/image21.emf"/><Relationship Id="rId2" Type="http://schemas.openxmlformats.org/officeDocument/2006/relationships/tags" Target="../tags/tag24.xml"/><Relationship Id="rId1" Type="http://schemas.openxmlformats.org/officeDocument/2006/relationships/vmlDrawing" Target="../drawings/vmlDrawing22.vml"/><Relationship Id="rId6" Type="http://schemas.openxmlformats.org/officeDocument/2006/relationships/image" Target="../media/image17.emf"/><Relationship Id="rId11" Type="http://schemas.openxmlformats.org/officeDocument/2006/relationships/image" Target="../media/image20.emf"/><Relationship Id="rId5" Type="http://schemas.openxmlformats.org/officeDocument/2006/relationships/notesSlide" Target="../notesSlides/notesSlide8.xml"/><Relationship Id="rId10" Type="http://schemas.openxmlformats.org/officeDocument/2006/relationships/image" Target="../media/image19.emf"/><Relationship Id="rId4" Type="http://schemas.openxmlformats.org/officeDocument/2006/relationships/slideLayout" Target="../slideLayouts/slideLayout2.xml"/><Relationship Id="rId9" Type="http://schemas.openxmlformats.org/officeDocument/2006/relationships/image" Target="../media/image18.emf"/><Relationship Id="rId14" Type="http://schemas.openxmlformats.org/officeDocument/2006/relationships/image" Target="../media/image2.jpg"/></Relationships>
</file>

<file path=ppt/slides/_rels/slide8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87.xml"/><Relationship Id="rId7" Type="http://schemas.openxmlformats.org/officeDocument/2006/relationships/oleObject" Target="../embeddings/oleObject43.bin"/><Relationship Id="rId2" Type="http://schemas.openxmlformats.org/officeDocument/2006/relationships/tags" Target="../tags/tag86.xml"/><Relationship Id="rId1" Type="http://schemas.openxmlformats.org/officeDocument/2006/relationships/vmlDrawing" Target="../drawings/vmlDrawing43.vml"/><Relationship Id="rId6" Type="http://schemas.openxmlformats.org/officeDocument/2006/relationships/image" Target="../media/image116.jpg"/><Relationship Id="rId5" Type="http://schemas.openxmlformats.org/officeDocument/2006/relationships/notesSlide" Target="../notesSlides/notesSlide80.xml"/><Relationship Id="rId4"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89.xml"/><Relationship Id="rId7" Type="http://schemas.openxmlformats.org/officeDocument/2006/relationships/oleObject" Target="../embeddings/oleObject44.bin"/><Relationship Id="rId2" Type="http://schemas.openxmlformats.org/officeDocument/2006/relationships/tags" Target="../tags/tag88.xml"/><Relationship Id="rId1" Type="http://schemas.openxmlformats.org/officeDocument/2006/relationships/vmlDrawing" Target="../drawings/vmlDrawing44.vml"/><Relationship Id="rId6" Type="http://schemas.openxmlformats.org/officeDocument/2006/relationships/notesSlide" Target="../notesSlides/notesSlide81.xml"/><Relationship Id="rId5" Type="http://schemas.openxmlformats.org/officeDocument/2006/relationships/slideLayout" Target="../slideLayouts/slideLayout13.xml"/><Relationship Id="rId4" Type="http://schemas.openxmlformats.org/officeDocument/2006/relationships/video" Target="https://www.youtube.com/embed/mXyM5KvGx3w" TargetMode="External"/><Relationship Id="rId9" Type="http://schemas.openxmlformats.org/officeDocument/2006/relationships/image" Target="../media/image117.png"/></Relationships>
</file>

<file path=ppt/slides/_rels/slide8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tags" Target="../tags/tag91.xml"/><Relationship Id="rId7" Type="http://schemas.openxmlformats.org/officeDocument/2006/relationships/image" Target="../media/image1.emf"/><Relationship Id="rId2" Type="http://schemas.openxmlformats.org/officeDocument/2006/relationships/tags" Target="../tags/tag90.xml"/><Relationship Id="rId1" Type="http://schemas.openxmlformats.org/officeDocument/2006/relationships/vmlDrawing" Target="../drawings/vmlDrawing45.vml"/><Relationship Id="rId6" Type="http://schemas.openxmlformats.org/officeDocument/2006/relationships/oleObject" Target="../embeddings/oleObject45.bin"/><Relationship Id="rId5" Type="http://schemas.openxmlformats.org/officeDocument/2006/relationships/notesSlide" Target="../notesSlides/notesSlide82.xml"/><Relationship Id="rId4"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tags" Target="../tags/tag93.xml"/><Relationship Id="rId7" Type="http://schemas.openxmlformats.org/officeDocument/2006/relationships/image" Target="../media/image1.emf"/><Relationship Id="rId2" Type="http://schemas.openxmlformats.org/officeDocument/2006/relationships/tags" Target="../tags/tag92.xml"/><Relationship Id="rId1" Type="http://schemas.openxmlformats.org/officeDocument/2006/relationships/vmlDrawing" Target="../drawings/vmlDrawing46.vml"/><Relationship Id="rId6" Type="http://schemas.openxmlformats.org/officeDocument/2006/relationships/oleObject" Target="../embeddings/oleObject46.bin"/><Relationship Id="rId11" Type="http://schemas.openxmlformats.org/officeDocument/2006/relationships/image" Target="../media/image122.jpeg"/><Relationship Id="rId5" Type="http://schemas.openxmlformats.org/officeDocument/2006/relationships/notesSlide" Target="../notesSlides/notesSlide83.xml"/><Relationship Id="rId10" Type="http://schemas.openxmlformats.org/officeDocument/2006/relationships/image" Target="../media/image121.jpeg"/><Relationship Id="rId4" Type="http://schemas.openxmlformats.org/officeDocument/2006/relationships/slideLayout" Target="../slideLayouts/slideLayout13.xml"/><Relationship Id="rId9" Type="http://schemas.openxmlformats.org/officeDocument/2006/relationships/image" Target="../media/image120.jpeg"/></Relationships>
</file>

<file path=ppt/slides/_rels/slide84.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video" Target="https://www.youtube.com/embed/ccKFkcfXx-c" TargetMode="External"/><Relationship Id="rId7" Type="http://schemas.openxmlformats.org/officeDocument/2006/relationships/image" Target="../media/image1.emf"/><Relationship Id="rId2" Type="http://schemas.openxmlformats.org/officeDocument/2006/relationships/tags" Target="../tags/tag94.xml"/><Relationship Id="rId1" Type="http://schemas.openxmlformats.org/officeDocument/2006/relationships/vmlDrawing" Target="../drawings/vmlDrawing47.vml"/><Relationship Id="rId6" Type="http://schemas.openxmlformats.org/officeDocument/2006/relationships/oleObject" Target="../embeddings/oleObject47.bin"/><Relationship Id="rId5" Type="http://schemas.openxmlformats.org/officeDocument/2006/relationships/notesSlide" Target="../notesSlides/notesSlide84.xml"/><Relationship Id="rId4" Type="http://schemas.openxmlformats.org/officeDocument/2006/relationships/slideLayout" Target="../slideLayouts/slideLayout9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image" Target="../media/image127.jpeg"/><Relationship Id="rId2" Type="http://schemas.openxmlformats.org/officeDocument/2006/relationships/slideLayout" Target="../slideLayouts/slideLayout96.xml"/><Relationship Id="rId1" Type="http://schemas.openxmlformats.org/officeDocument/2006/relationships/tags" Target="../tags/tag95.xml"/><Relationship Id="rId6" Type="http://schemas.openxmlformats.org/officeDocument/2006/relationships/image" Target="../media/image126.emf"/><Relationship Id="rId5" Type="http://schemas.openxmlformats.org/officeDocument/2006/relationships/image" Target="../media/image125.emf"/><Relationship Id="rId4" Type="http://schemas.openxmlformats.org/officeDocument/2006/relationships/image" Target="../media/image124.emf"/></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image" Target="../media/image128.png"/><Relationship Id="rId2" Type="http://schemas.openxmlformats.org/officeDocument/2006/relationships/slideLayout" Target="../slideLayouts/slideLayout96.xml"/><Relationship Id="rId1" Type="http://schemas.openxmlformats.org/officeDocument/2006/relationships/tags" Target="../tags/tag96.xml"/><Relationship Id="rId6" Type="http://schemas.openxmlformats.org/officeDocument/2006/relationships/image" Target="../media/image126.emf"/><Relationship Id="rId5" Type="http://schemas.openxmlformats.org/officeDocument/2006/relationships/image" Target="../media/image125.emf"/><Relationship Id="rId4" Type="http://schemas.openxmlformats.org/officeDocument/2006/relationships/image" Target="../media/image124.emf"/></Relationships>
</file>

<file path=ppt/slides/_rels/slide8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tags" Target="../tags/tag98.xml"/><Relationship Id="rId7" Type="http://schemas.openxmlformats.org/officeDocument/2006/relationships/image" Target="../media/image1.emf"/><Relationship Id="rId2" Type="http://schemas.openxmlformats.org/officeDocument/2006/relationships/tags" Target="../tags/tag97.xml"/><Relationship Id="rId1" Type="http://schemas.openxmlformats.org/officeDocument/2006/relationships/vmlDrawing" Target="../drawings/vmlDrawing48.vml"/><Relationship Id="rId6" Type="http://schemas.openxmlformats.org/officeDocument/2006/relationships/oleObject" Target="../embeddings/oleObject48.bin"/><Relationship Id="rId5" Type="http://schemas.openxmlformats.org/officeDocument/2006/relationships/notesSlide" Target="../notesSlides/notesSlide87.xml"/><Relationship Id="rId4" Type="http://schemas.openxmlformats.org/officeDocument/2006/relationships/slideLayout" Target="../slideLayouts/slideLayout13.xml"/><Relationship Id="rId9" Type="http://schemas.openxmlformats.org/officeDocument/2006/relationships/image" Target="../media/image129.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3.xml"/><Relationship Id="rId1" Type="http://schemas.openxmlformats.org/officeDocument/2006/relationships/tags" Target="../tags/tag99.xml"/><Relationship Id="rId4" Type="http://schemas.openxmlformats.org/officeDocument/2006/relationships/image" Target="../media/image126.emf"/></Relationships>
</file>

<file path=ppt/slides/_rels/slide8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tags" Target="../tags/tag101.xml"/><Relationship Id="rId7" Type="http://schemas.openxmlformats.org/officeDocument/2006/relationships/image" Target="../media/image1.emf"/><Relationship Id="rId2" Type="http://schemas.openxmlformats.org/officeDocument/2006/relationships/tags" Target="../tags/tag100.xml"/><Relationship Id="rId1" Type="http://schemas.openxmlformats.org/officeDocument/2006/relationships/vmlDrawing" Target="../drawings/vmlDrawing49.vml"/><Relationship Id="rId6" Type="http://schemas.openxmlformats.org/officeDocument/2006/relationships/oleObject" Target="../embeddings/oleObject49.bin"/><Relationship Id="rId11" Type="http://schemas.openxmlformats.org/officeDocument/2006/relationships/image" Target="../media/image132.emf"/><Relationship Id="rId5" Type="http://schemas.openxmlformats.org/officeDocument/2006/relationships/notesSlide" Target="../notesSlides/notesSlide89.xml"/><Relationship Id="rId10" Type="http://schemas.openxmlformats.org/officeDocument/2006/relationships/image" Target="../media/image131.emf"/><Relationship Id="rId4" Type="http://schemas.openxmlformats.org/officeDocument/2006/relationships/slideLayout" Target="../slideLayouts/slideLayout13.xml"/><Relationship Id="rId9" Type="http://schemas.openxmlformats.org/officeDocument/2006/relationships/image" Target="../media/image130.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26.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8" Type="http://schemas.openxmlformats.org/officeDocument/2006/relationships/image" Target="../media/image133.emf"/><Relationship Id="rId13" Type="http://schemas.openxmlformats.org/officeDocument/2006/relationships/image" Target="../media/image138.emf"/><Relationship Id="rId3" Type="http://schemas.openxmlformats.org/officeDocument/2006/relationships/tags" Target="../tags/tag103.xml"/><Relationship Id="rId7" Type="http://schemas.openxmlformats.org/officeDocument/2006/relationships/image" Target="../media/image1.emf"/><Relationship Id="rId12" Type="http://schemas.openxmlformats.org/officeDocument/2006/relationships/image" Target="../media/image137.emf"/><Relationship Id="rId2" Type="http://schemas.openxmlformats.org/officeDocument/2006/relationships/tags" Target="../tags/tag102.xml"/><Relationship Id="rId1" Type="http://schemas.openxmlformats.org/officeDocument/2006/relationships/vmlDrawing" Target="../drawings/vmlDrawing50.vml"/><Relationship Id="rId6" Type="http://schemas.openxmlformats.org/officeDocument/2006/relationships/oleObject" Target="../embeddings/oleObject50.bin"/><Relationship Id="rId11" Type="http://schemas.openxmlformats.org/officeDocument/2006/relationships/image" Target="../media/image136.emf"/><Relationship Id="rId5" Type="http://schemas.openxmlformats.org/officeDocument/2006/relationships/notesSlide" Target="../notesSlides/notesSlide90.xml"/><Relationship Id="rId15" Type="http://schemas.openxmlformats.org/officeDocument/2006/relationships/image" Target="../media/image140.emf"/><Relationship Id="rId10" Type="http://schemas.openxmlformats.org/officeDocument/2006/relationships/image" Target="../media/image135.emf"/><Relationship Id="rId4" Type="http://schemas.openxmlformats.org/officeDocument/2006/relationships/slideLayout" Target="../slideLayouts/slideLayout13.xml"/><Relationship Id="rId9" Type="http://schemas.openxmlformats.org/officeDocument/2006/relationships/image" Target="../media/image134.emf"/><Relationship Id="rId14" Type="http://schemas.openxmlformats.org/officeDocument/2006/relationships/image" Target="../media/image139.emf"/></Relationships>
</file>

<file path=ppt/slides/_rels/slide9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1.xml"/><Relationship Id="rId1" Type="http://schemas.openxmlformats.org/officeDocument/2006/relationships/slideLayout" Target="../slideLayouts/slideLayout11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3.xml"/><Relationship Id="rId1" Type="http://schemas.openxmlformats.org/officeDocument/2006/relationships/tags" Target="../tags/tag104.xml"/><Relationship Id="rId5" Type="http://schemas.openxmlformats.org/officeDocument/2006/relationships/image" Target="../media/image2.jpg"/><Relationship Id="rId4" Type="http://schemas.openxmlformats.org/officeDocument/2006/relationships/image" Target="../media/image55.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3.xml"/><Relationship Id="rId1" Type="http://schemas.openxmlformats.org/officeDocument/2006/relationships/tags" Target="../tags/tag105.xml"/><Relationship Id="rId5" Type="http://schemas.openxmlformats.org/officeDocument/2006/relationships/image" Target="../media/image2.jpg"/><Relationship Id="rId4" Type="http://schemas.openxmlformats.org/officeDocument/2006/relationships/image" Target="../media/image55.jpeg"/></Relationships>
</file>

<file path=ppt/slides/_rels/slide9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tags" Target="../tags/tag107.xml"/><Relationship Id="rId7" Type="http://schemas.openxmlformats.org/officeDocument/2006/relationships/image" Target="../media/image1.emf"/><Relationship Id="rId2" Type="http://schemas.openxmlformats.org/officeDocument/2006/relationships/tags" Target="../tags/tag106.xml"/><Relationship Id="rId1" Type="http://schemas.openxmlformats.org/officeDocument/2006/relationships/vmlDrawing" Target="../drawings/vmlDrawing51.vml"/><Relationship Id="rId6" Type="http://schemas.openxmlformats.org/officeDocument/2006/relationships/oleObject" Target="../embeddings/oleObject51.bin"/><Relationship Id="rId5" Type="http://schemas.openxmlformats.org/officeDocument/2006/relationships/notesSlide" Target="../notesSlides/notesSlide94.xml"/><Relationship Id="rId4" Type="http://schemas.openxmlformats.org/officeDocument/2006/relationships/slideLayout" Target="../slideLayouts/slideLayout13.xml"/><Relationship Id="rId9" Type="http://schemas.openxmlformats.org/officeDocument/2006/relationships/image" Target="../media/image142.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7" Type="http://schemas.openxmlformats.org/officeDocument/2006/relationships/image" Target="../media/image131.emf"/><Relationship Id="rId2" Type="http://schemas.openxmlformats.org/officeDocument/2006/relationships/slideLayout" Target="../slideLayouts/slideLayout129.xml"/><Relationship Id="rId1" Type="http://schemas.openxmlformats.org/officeDocument/2006/relationships/tags" Target="../tags/tag108.xml"/><Relationship Id="rId6" Type="http://schemas.openxmlformats.org/officeDocument/2006/relationships/image" Target="../media/image144.emf"/><Relationship Id="rId5" Type="http://schemas.openxmlformats.org/officeDocument/2006/relationships/image" Target="../media/image143.emf"/><Relationship Id="rId4" Type="http://schemas.openxmlformats.org/officeDocument/2006/relationships/image" Target="../media/image17.emf"/></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5.xml"/><Relationship Id="rId1" Type="http://schemas.openxmlformats.org/officeDocument/2006/relationships/tags" Target="../tags/tag109.xml"/><Relationship Id="rId5" Type="http://schemas.openxmlformats.org/officeDocument/2006/relationships/image" Target="../media/image145.jpg"/><Relationship Id="rId4" Type="http://schemas.openxmlformats.org/officeDocument/2006/relationships/image" Target="../media/image2.jp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5.xml"/><Relationship Id="rId1" Type="http://schemas.openxmlformats.org/officeDocument/2006/relationships/tags" Target="../tags/tag110.xml"/><Relationship Id="rId5" Type="http://schemas.openxmlformats.org/officeDocument/2006/relationships/image" Target="../media/image146.png"/><Relationship Id="rId4" Type="http://schemas.openxmlformats.org/officeDocument/2006/relationships/image" Target="../media/image2.jp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5.xml"/><Relationship Id="rId1" Type="http://schemas.openxmlformats.org/officeDocument/2006/relationships/tags" Target="../tags/tag111.xml"/><Relationship Id="rId5" Type="http://schemas.openxmlformats.org/officeDocument/2006/relationships/image" Target="../media/image147.jpeg"/><Relationship Id="rId4" Type="http://schemas.openxmlformats.org/officeDocument/2006/relationships/image" Target="../media/image2.jpg"/></Relationships>
</file>

<file path=ppt/slides/_rels/slide99.xml.rels><?xml version="1.0" encoding="UTF-8" standalone="yes"?>
<Relationships xmlns="http://schemas.openxmlformats.org/package/2006/relationships"><Relationship Id="rId8" Type="http://schemas.openxmlformats.org/officeDocument/2006/relationships/image" Target="../media/image150.emf"/><Relationship Id="rId3" Type="http://schemas.openxmlformats.org/officeDocument/2006/relationships/notesSlide" Target="../notesSlides/notesSlide99.xml"/><Relationship Id="rId7" Type="http://schemas.openxmlformats.org/officeDocument/2006/relationships/image" Target="../media/image149.emf"/><Relationship Id="rId2" Type="http://schemas.openxmlformats.org/officeDocument/2006/relationships/slideLayout" Target="../slideLayouts/slideLayout15.xml"/><Relationship Id="rId1" Type="http://schemas.openxmlformats.org/officeDocument/2006/relationships/tags" Target="../tags/tag112.xml"/><Relationship Id="rId6" Type="http://schemas.openxmlformats.org/officeDocument/2006/relationships/image" Target="../media/image17.emf"/><Relationship Id="rId11" Type="http://schemas.openxmlformats.org/officeDocument/2006/relationships/image" Target="../media/image153.emf"/><Relationship Id="rId5" Type="http://schemas.openxmlformats.org/officeDocument/2006/relationships/image" Target="../media/image148.png"/><Relationship Id="rId10" Type="http://schemas.openxmlformats.org/officeDocument/2006/relationships/image" Target="../media/image152.emf"/><Relationship Id="rId4" Type="http://schemas.openxmlformats.org/officeDocument/2006/relationships/image" Target="../media/image2.jpg"/><Relationship Id="rId9" Type="http://schemas.openxmlformats.org/officeDocument/2006/relationships/image" Target="../media/image15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350"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6" name="Picture 25"/>
          <p:cNvPicPr>
            <a:picLocks noChangeAspect="1"/>
          </p:cNvPicPr>
          <p:nvPr/>
        </p:nvPicPr>
        <p:blipFill rotWithShape="1">
          <a:blip r:embed="rId8" cstate="print">
            <a:extLst>
              <a:ext uri="{28A0092B-C50C-407E-A947-70E740481C1C}">
                <a14:useLocalDpi xmlns:a14="http://schemas.microsoft.com/office/drawing/2010/main" val="0"/>
              </a:ext>
            </a:extLst>
          </a:blip>
          <a:srcRect l="30277" t="75556" r="-1"/>
          <a:stretch/>
        </p:blipFill>
        <p:spPr>
          <a:xfrm>
            <a:off x="800100" y="5181600"/>
            <a:ext cx="11391900" cy="1676400"/>
          </a:xfrm>
          <a:prstGeom prst="rect">
            <a:avLst/>
          </a:prstGeom>
        </p:spPr>
      </p:pic>
      <p:sp>
        <p:nvSpPr>
          <p:cNvPr id="10" name="Rectangle 9"/>
          <p:cNvSpPr/>
          <p:nvPr/>
        </p:nvSpPr>
        <p:spPr>
          <a:xfrm>
            <a:off x="190500" y="346048"/>
            <a:ext cx="2605087" cy="646331"/>
          </a:xfrm>
          <a:prstGeom prst="rect">
            <a:avLst/>
          </a:prstGeom>
        </p:spPr>
        <p:txBody>
          <a:bodyPr wrap="square">
            <a:spAutoFit/>
          </a:bodyPr>
          <a:lstStyle/>
          <a:p>
            <a:r>
              <a:rPr lang="en-US" b="1" dirty="0">
                <a:solidFill>
                  <a:srgbClr val="D2232A"/>
                </a:solidFill>
                <a:latin typeface="Arial" panose="020B0604020202020204" pitchFamily="34" charset="0"/>
                <a:cs typeface="Arial" panose="020B0604020202020204" pitchFamily="34" charset="0"/>
              </a:rPr>
              <a:t>Lift up a child's voice</a:t>
            </a:r>
          </a:p>
          <a:p>
            <a:r>
              <a:rPr lang="en-US" b="1" dirty="0">
                <a:solidFill>
                  <a:srgbClr val="D2232A"/>
                </a:solidFill>
                <a:latin typeface="Arial" panose="020B0604020202020204" pitchFamily="34" charset="0"/>
                <a:cs typeface="Arial" panose="020B0604020202020204" pitchFamily="34" charset="0"/>
              </a:rPr>
              <a:t>A child's life</a:t>
            </a:r>
            <a:r>
              <a:rPr lang="en-US" b="1" dirty="0">
                <a:solidFill>
                  <a:srgbClr val="C00000"/>
                </a:solidFill>
                <a:latin typeface="Arial" panose="020B0604020202020204" pitchFamily="34" charset="0"/>
                <a:cs typeface="Arial" panose="020B0604020202020204" pitchFamily="34" charset="0"/>
              </a:rPr>
              <a:t>.™</a:t>
            </a:r>
          </a:p>
        </p:txBody>
      </p:sp>
      <p:sp>
        <p:nvSpPr>
          <p:cNvPr id="3" name="Rectangle 2"/>
          <p:cNvSpPr/>
          <p:nvPr/>
        </p:nvSpPr>
        <p:spPr>
          <a:xfrm>
            <a:off x="3483602" y="5297980"/>
            <a:ext cx="8020400" cy="1077218"/>
          </a:xfrm>
          <a:prstGeom prst="rect">
            <a:avLst/>
          </a:prstGeom>
        </p:spPr>
        <p:txBody>
          <a:bodyPr wrap="square">
            <a:spAutoFit/>
          </a:bodyPr>
          <a:lstStyle/>
          <a:p>
            <a:pPr algn="r"/>
            <a:r>
              <a:rPr lang="en-US" sz="3200" b="1" dirty="0">
                <a:solidFill>
                  <a:schemeClr val="bg1"/>
                </a:solidFill>
                <a:latin typeface="Arial" panose="020B0604020202020204" pitchFamily="34" charset="0"/>
                <a:cs typeface="Arial" panose="020B0604020202020204" pitchFamily="34" charset="0"/>
              </a:rPr>
              <a:t>THE NATIONAL CASA </a:t>
            </a:r>
            <a:r>
              <a:rPr lang="en-US" sz="3200" b="1">
                <a:solidFill>
                  <a:schemeClr val="bg1"/>
                </a:solidFill>
                <a:latin typeface="Arial" panose="020B0604020202020204" pitchFamily="34" charset="0"/>
                <a:cs typeface="Arial" panose="020B0604020202020204" pitchFamily="34" charset="0"/>
              </a:rPr>
              <a:t>PRE-SERVICE V</a:t>
            </a:r>
            <a:r>
              <a:rPr lang="en-US" sz="3200" b="1" smtClean="0">
                <a:solidFill>
                  <a:schemeClr val="bg1"/>
                </a:solidFill>
                <a:latin typeface="Arial" panose="020B0604020202020204" pitchFamily="34" charset="0"/>
                <a:cs typeface="Arial" panose="020B0604020202020204" pitchFamily="34" charset="0"/>
              </a:rPr>
              <a:t>OLUNTEER </a:t>
            </a:r>
            <a:r>
              <a:rPr lang="en-US" sz="3200" b="1" dirty="0">
                <a:solidFill>
                  <a:schemeClr val="bg1"/>
                </a:solidFill>
                <a:latin typeface="Arial" panose="020B0604020202020204" pitchFamily="34" charset="0"/>
                <a:cs typeface="Arial" panose="020B0604020202020204" pitchFamily="34" charset="0"/>
              </a:rPr>
              <a:t>TRAINING</a:t>
            </a: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6260" y="1103637"/>
            <a:ext cx="6886068" cy="3439789"/>
          </a:xfrm>
          <a:prstGeom prst="rect">
            <a:avLst/>
          </a:prstGeom>
        </p:spPr>
      </p:pic>
      <p:sp>
        <p:nvSpPr>
          <p:cNvPr id="11" name="Parallelogram 10"/>
          <p:cNvSpPr/>
          <p:nvPr/>
        </p:nvSpPr>
        <p:spPr>
          <a:xfrm>
            <a:off x="1257300" y="-19050"/>
            <a:ext cx="3048000" cy="5200649"/>
          </a:xfrm>
          <a:prstGeom prst="parallelogram">
            <a:avLst>
              <a:gd name="adj" fmla="val 72940"/>
            </a:avLst>
          </a:prstGeom>
          <a:solidFill>
            <a:srgbClr val="D22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55827" y="1732"/>
            <a:ext cx="1936173" cy="1011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4A8B630-9F54-4769-A5E9-A70776CBDB45}"/>
              </a:ext>
            </a:extLst>
          </p:cNvPr>
          <p:cNvSpPr txBox="1"/>
          <p:nvPr/>
        </p:nvSpPr>
        <p:spPr>
          <a:xfrm>
            <a:off x="10114204" y="6512428"/>
            <a:ext cx="2219418" cy="261610"/>
          </a:xfrm>
          <a:prstGeom prst="rect">
            <a:avLst/>
          </a:prstGeom>
          <a:noFill/>
        </p:spPr>
        <p:txBody>
          <a:bodyPr wrap="square" rtlCol="0">
            <a:spAutoFit/>
          </a:bodyPr>
          <a:lstStyle/>
          <a:p>
            <a:r>
              <a:rPr lang="en-US" sz="1100" dirty="0" smtClean="0">
                <a:solidFill>
                  <a:schemeClr val="tx1">
                    <a:lumMod val="65000"/>
                    <a:lumOff val="35000"/>
                  </a:schemeClr>
                </a:solidFill>
                <a:latin typeface="Arial" panose="020B0604020202020204" pitchFamily="34" charset="0"/>
                <a:cs typeface="Arial" panose="020B0604020202020204" pitchFamily="34" charset="0"/>
              </a:rPr>
              <a:t>FLEX Version , May 2018 </a:t>
            </a:r>
            <a:endParaRPr lang="en-US" sz="1100" dirty="0">
              <a:solidFill>
                <a:schemeClr val="tx1">
                  <a:lumMod val="65000"/>
                  <a:lumOff val="35000"/>
                </a:schemeClr>
              </a:solidFill>
              <a:latin typeface="Arial" panose="020B0604020202020204" pitchFamily="34" charset="0"/>
              <a:cs typeface="Arial" panose="020B0604020202020204" pitchFamily="34" charset="0"/>
            </a:endParaRPr>
          </a:p>
        </p:txBody>
      </p:sp>
    </p:spTree>
    <p:custDataLst>
      <p:tags r:id="rId2"/>
    </p:custDataLst>
    <p:extLst>
      <p:ext uri="{BB962C8B-B14F-4D97-AF65-F5344CB8AC3E}">
        <p14:creationId xmlns:p14="http://schemas.microsoft.com/office/powerpoint/2010/main" val="41751359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63" name="Object 62"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65012" name="think-cell Slide" r:id="rId5" imgW="270" imgH="270" progId="TCLayout.ActiveDocument.1">
                  <p:embed/>
                </p:oleObj>
              </mc:Choice>
              <mc:Fallback>
                <p:oleObj name="think-cell Slide" r:id="rId5" imgW="270" imgH="270" progId="TCLayout.ActiveDocument.1">
                  <p:embed/>
                  <p:pic>
                    <p:nvPicPr>
                      <p:cNvPr id="63" name="Object 6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30"/>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a:solidFill>
                  <a:schemeClr val="bg1">
                    <a:lumMod val="95000"/>
                  </a:schemeClr>
                </a:solidFill>
                <a:latin typeface="Arial" panose="020B0604020202020204" pitchFamily="34" charset="0"/>
                <a:cs typeface="Arial" panose="020B0604020202020204" pitchFamily="34" charset="0"/>
              </a:rPr>
              <a:t>Activity </a:t>
            </a:r>
            <a:r>
              <a:rPr lang="en-US" sz="2800" dirty="0" smtClean="0">
                <a:solidFill>
                  <a:schemeClr val="bg1">
                    <a:lumMod val="95000"/>
                  </a:schemeClr>
                </a:solidFill>
                <a:latin typeface="Arial" panose="020B0604020202020204" pitchFamily="34" charset="0"/>
                <a:cs typeface="Arial" panose="020B0604020202020204" pitchFamily="34" charset="0"/>
              </a:rPr>
              <a:t>Time: Dilemmas</a:t>
            </a:r>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13" name="Rectangle 12"/>
          <p:cNvSpPr/>
          <p:nvPr/>
        </p:nvSpPr>
        <p:spPr>
          <a:xfrm>
            <a:off x="5257727" y="1589685"/>
            <a:ext cx="6609449" cy="3170099"/>
          </a:xfrm>
          <a:prstGeom prst="rect">
            <a:avLst/>
          </a:prstGeom>
        </p:spPr>
        <p:txBody>
          <a:bodyPr wrap="square">
            <a:spAutoFit/>
          </a:bodyPr>
          <a:lstStyle/>
          <a:p>
            <a:pPr>
              <a:spcAft>
                <a:spcPts val="1200"/>
              </a:spcAft>
            </a:pPr>
            <a:r>
              <a:rPr lang="en-US" sz="3200" dirty="0" smtClean="0">
                <a:solidFill>
                  <a:srgbClr val="153045"/>
                </a:solidFill>
                <a:latin typeface="Geometr415 Lt BT" panose="020B0502020204020303" pitchFamily="34" charset="0"/>
                <a:sym typeface="Wingdings" panose="05000000000000000000" pitchFamily="2" charset="2"/>
              </a:rPr>
              <a:t>While working in your assigned groups:</a:t>
            </a:r>
          </a:p>
          <a:p>
            <a:pPr marL="514350" indent="-514350">
              <a:spcAft>
                <a:spcPts val="1200"/>
              </a:spcAft>
              <a:buFont typeface="+mj-lt"/>
              <a:buAutoNum type="arabicPeriod"/>
            </a:pPr>
            <a:r>
              <a:rPr lang="en-US" sz="3200" dirty="0" smtClean="0">
                <a:solidFill>
                  <a:srgbClr val="153045"/>
                </a:solidFill>
                <a:latin typeface="Geometr415 Lt BT" panose="020B0502020204020303" pitchFamily="34" charset="0"/>
                <a:sym typeface="Wingdings" panose="05000000000000000000" pitchFamily="2" charset="2"/>
              </a:rPr>
              <a:t>Read the dilemma to your group.</a:t>
            </a:r>
          </a:p>
          <a:p>
            <a:pPr marL="514350" indent="-514350">
              <a:spcAft>
                <a:spcPts val="1200"/>
              </a:spcAft>
              <a:buFont typeface="+mj-lt"/>
              <a:buAutoNum type="arabicPeriod"/>
            </a:pPr>
            <a:r>
              <a:rPr lang="en-US" sz="3200" dirty="0" smtClean="0">
                <a:solidFill>
                  <a:srgbClr val="153045"/>
                </a:solidFill>
                <a:latin typeface="Geometr415 Lt BT" panose="020B0502020204020303" pitchFamily="34" charset="0"/>
                <a:sym typeface="Wingdings" panose="05000000000000000000" pitchFamily="2" charset="2"/>
              </a:rPr>
              <a:t>Figure out the crux of the dilemma.</a:t>
            </a:r>
          </a:p>
          <a:p>
            <a:pPr marL="514350" indent="-514350">
              <a:spcAft>
                <a:spcPts val="1200"/>
              </a:spcAft>
              <a:buFont typeface="+mj-lt"/>
              <a:buAutoNum type="arabicPeriod"/>
            </a:pPr>
            <a:r>
              <a:rPr lang="en-US" sz="3200" dirty="0" smtClean="0">
                <a:solidFill>
                  <a:srgbClr val="153045"/>
                </a:solidFill>
                <a:latin typeface="Geometr415 Lt BT" panose="020B0502020204020303" pitchFamily="34" charset="0"/>
                <a:sym typeface="Wingdings" panose="05000000000000000000" pitchFamily="2" charset="2"/>
              </a:rPr>
              <a:t>Discuss possible consequences.</a:t>
            </a:r>
          </a:p>
          <a:p>
            <a:pPr marL="514350" indent="-514350">
              <a:spcAft>
                <a:spcPts val="1200"/>
              </a:spcAft>
              <a:buFont typeface="+mj-lt"/>
              <a:buAutoNum type="arabicPeriod"/>
            </a:pPr>
            <a:r>
              <a:rPr lang="en-US" sz="3200" dirty="0" smtClean="0">
                <a:solidFill>
                  <a:srgbClr val="153045"/>
                </a:solidFill>
                <a:latin typeface="Geometr415 Lt BT" panose="020B0502020204020303" pitchFamily="34" charset="0"/>
                <a:sym typeface="Wingdings" panose="05000000000000000000" pitchFamily="2" charset="2"/>
              </a:rPr>
              <a:t>Come up with solutions.</a:t>
            </a:r>
          </a:p>
        </p:txBody>
      </p:sp>
      <p:pic>
        <p:nvPicPr>
          <p:cNvPr id="4" name="Picture 3"/>
          <p:cNvPicPr>
            <a:picLocks noChangeAspect="1"/>
          </p:cNvPicPr>
          <p:nvPr/>
        </p:nvPicPr>
        <p:blipFill>
          <a:blip r:embed="rId7"/>
          <a:stretch>
            <a:fillRect/>
          </a:stretch>
        </p:blipFill>
        <p:spPr>
          <a:xfrm>
            <a:off x="268061" y="1589685"/>
            <a:ext cx="4843772" cy="4843772"/>
          </a:xfrm>
          <a:prstGeom prst="rect">
            <a:avLst/>
          </a:prstGeom>
        </p:spPr>
      </p:pic>
    </p:spTree>
    <p:extLst>
      <p:ext uri="{BB962C8B-B14F-4D97-AF65-F5344CB8AC3E}">
        <p14:creationId xmlns:p14="http://schemas.microsoft.com/office/powerpoint/2010/main" val="378600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787906" y="1725195"/>
            <a:ext cx="8783608" cy="3046988"/>
          </a:xfrm>
          <a:prstGeom prst="rect">
            <a:avLst/>
          </a:prstGeom>
        </p:spPr>
        <p:txBody>
          <a:bodyPr wrap="square">
            <a:spAutoFit/>
          </a:bodyPr>
          <a:lstStyle/>
          <a:p>
            <a:pPr algn="just"/>
            <a:r>
              <a:rPr lang="en-US" sz="2400" dirty="0">
                <a:solidFill>
                  <a:srgbClr val="44546A"/>
                </a:solidFill>
                <a:latin typeface="+mj-lt"/>
                <a:cs typeface="Arial" panose="020B0604020202020204" pitchFamily="34" charset="0"/>
              </a:rPr>
              <a:t>Citizen Review Board members are volunteers who are appointed to serve on </a:t>
            </a:r>
            <a:r>
              <a:rPr lang="en-US" sz="2400" dirty="0" smtClean="0">
                <a:solidFill>
                  <a:srgbClr val="44546A"/>
                </a:solidFill>
                <a:latin typeface="+mj-lt"/>
                <a:cs typeface="Arial" panose="020B0604020202020204" pitchFamily="34" charset="0"/>
              </a:rPr>
              <a:t>a review board in </a:t>
            </a:r>
            <a:r>
              <a:rPr lang="en-US" sz="2400" dirty="0">
                <a:solidFill>
                  <a:srgbClr val="44546A"/>
                </a:solidFill>
                <a:latin typeface="+mj-lt"/>
                <a:cs typeface="Arial" panose="020B0604020202020204" pitchFamily="34" charset="0"/>
              </a:rPr>
              <a:t>the county where they live or work. They are responsible </a:t>
            </a:r>
            <a:r>
              <a:rPr lang="en-US" sz="2400" dirty="0" smtClean="0">
                <a:solidFill>
                  <a:srgbClr val="44546A"/>
                </a:solidFill>
                <a:latin typeface="+mj-lt"/>
                <a:cs typeface="Arial" panose="020B0604020202020204" pitchFamily="34" charset="0"/>
              </a:rPr>
              <a:t>for reviewing </a:t>
            </a:r>
            <a:r>
              <a:rPr lang="en-US" sz="2400" dirty="0">
                <a:solidFill>
                  <a:srgbClr val="44546A"/>
                </a:solidFill>
                <a:latin typeface="+mj-lt"/>
                <a:cs typeface="Arial" panose="020B0604020202020204" pitchFamily="34" charset="0"/>
              </a:rPr>
              <a:t>the cases </a:t>
            </a:r>
            <a:r>
              <a:rPr lang="en-US" sz="2400" dirty="0" smtClean="0">
                <a:solidFill>
                  <a:srgbClr val="44546A"/>
                </a:solidFill>
                <a:latin typeface="+mj-lt"/>
                <a:cs typeface="Arial" panose="020B0604020202020204" pitchFamily="34" charset="0"/>
              </a:rPr>
              <a:t>of children </a:t>
            </a:r>
            <a:r>
              <a:rPr lang="en-US" sz="2400" dirty="0">
                <a:solidFill>
                  <a:srgbClr val="44546A"/>
                </a:solidFill>
                <a:latin typeface="+mj-lt"/>
                <a:cs typeface="Arial" panose="020B0604020202020204" pitchFamily="34" charset="0"/>
              </a:rPr>
              <a:t>and/or youth who are in foster care. Cases </a:t>
            </a:r>
            <a:r>
              <a:rPr lang="en-US" sz="2400" dirty="0" smtClean="0">
                <a:solidFill>
                  <a:srgbClr val="44546A"/>
                </a:solidFill>
                <a:latin typeface="+mj-lt"/>
                <a:cs typeface="Arial" panose="020B0604020202020204" pitchFamily="34" charset="0"/>
              </a:rPr>
              <a:t>of dependent </a:t>
            </a:r>
            <a:r>
              <a:rPr lang="en-US" sz="2400" dirty="0">
                <a:solidFill>
                  <a:srgbClr val="44546A"/>
                </a:solidFill>
                <a:latin typeface="+mj-lt"/>
                <a:cs typeface="Arial" panose="020B0604020202020204" pitchFamily="34" charset="0"/>
              </a:rPr>
              <a:t>children in the custody </a:t>
            </a:r>
            <a:r>
              <a:rPr lang="en-US" sz="2400" dirty="0" smtClean="0">
                <a:solidFill>
                  <a:srgbClr val="44546A"/>
                </a:solidFill>
                <a:latin typeface="+mj-lt"/>
                <a:cs typeface="Arial" panose="020B0604020202020204" pitchFamily="34" charset="0"/>
              </a:rPr>
              <a:t>of the </a:t>
            </a:r>
            <a:r>
              <a:rPr lang="en-US" sz="2400" dirty="0">
                <a:solidFill>
                  <a:srgbClr val="44546A"/>
                </a:solidFill>
                <a:latin typeface="+mj-lt"/>
                <a:cs typeface="Arial" panose="020B0604020202020204" pitchFamily="34" charset="0"/>
              </a:rPr>
              <a:t>Department of Human Services </a:t>
            </a:r>
            <a:r>
              <a:rPr lang="en-US" sz="2400" dirty="0" smtClean="0">
                <a:solidFill>
                  <a:srgbClr val="44546A"/>
                </a:solidFill>
                <a:latin typeface="+mj-lt"/>
                <a:cs typeface="Arial" panose="020B0604020202020204" pitchFamily="34" charset="0"/>
              </a:rPr>
              <a:t>are reviewed </a:t>
            </a:r>
            <a:r>
              <a:rPr lang="en-US" sz="2400" dirty="0">
                <a:solidFill>
                  <a:srgbClr val="44546A"/>
                </a:solidFill>
                <a:latin typeface="+mj-lt"/>
                <a:cs typeface="Arial" panose="020B0604020202020204" pitchFamily="34" charset="0"/>
              </a:rPr>
              <a:t>every six months to ensure that the </a:t>
            </a:r>
            <a:r>
              <a:rPr lang="en-US" sz="2400" dirty="0" smtClean="0">
                <a:solidFill>
                  <a:srgbClr val="44546A"/>
                </a:solidFill>
                <a:latin typeface="+mj-lt"/>
                <a:cs typeface="Arial" panose="020B0604020202020204" pitchFamily="34" charset="0"/>
              </a:rPr>
              <a:t>case plan </a:t>
            </a:r>
            <a:r>
              <a:rPr lang="en-US" sz="2400" dirty="0">
                <a:solidFill>
                  <a:srgbClr val="44546A"/>
                </a:solidFill>
                <a:latin typeface="+mj-lt"/>
                <a:cs typeface="Arial" panose="020B0604020202020204" pitchFamily="34" charset="0"/>
              </a:rPr>
              <a:t>provides for </a:t>
            </a:r>
            <a:r>
              <a:rPr lang="en-US" sz="2400" dirty="0" smtClean="0">
                <a:solidFill>
                  <a:srgbClr val="44546A"/>
                </a:solidFill>
                <a:latin typeface="+mj-lt"/>
                <a:cs typeface="Arial" panose="020B0604020202020204" pitchFamily="34" charset="0"/>
              </a:rPr>
              <a:t>appropriate services </a:t>
            </a:r>
            <a:r>
              <a:rPr lang="en-US" sz="2400" dirty="0">
                <a:solidFill>
                  <a:srgbClr val="44546A"/>
                </a:solidFill>
                <a:latin typeface="+mj-lt"/>
                <a:cs typeface="Arial" panose="020B0604020202020204" pitchFamily="34" charset="0"/>
              </a:rPr>
              <a:t>and treatment to address the child’s safety, health </a:t>
            </a:r>
            <a:r>
              <a:rPr lang="en-US" sz="2400" dirty="0" smtClean="0">
                <a:solidFill>
                  <a:srgbClr val="44546A"/>
                </a:solidFill>
                <a:latin typeface="+mj-lt"/>
                <a:cs typeface="Arial" panose="020B0604020202020204" pitchFamily="34" charset="0"/>
              </a:rPr>
              <a:t>and well-being</a:t>
            </a:r>
            <a:r>
              <a:rPr lang="en-US" sz="2400" dirty="0">
                <a:solidFill>
                  <a:srgbClr val="44546A"/>
                </a:solidFill>
                <a:latin typeface="+mj-lt"/>
                <a:cs typeface="Arial" panose="020B0604020202020204" pitchFamily="34" charset="0"/>
              </a:rPr>
              <a:t>, </a:t>
            </a:r>
            <a:r>
              <a:rPr lang="en-US" sz="2400" dirty="0" smtClean="0">
                <a:solidFill>
                  <a:srgbClr val="44546A"/>
                </a:solidFill>
                <a:latin typeface="+mj-lt"/>
                <a:cs typeface="Arial" panose="020B0604020202020204" pitchFamily="34" charset="0"/>
              </a:rPr>
              <a:t>and provides </a:t>
            </a:r>
            <a:r>
              <a:rPr lang="en-US" sz="2400" dirty="0">
                <a:solidFill>
                  <a:srgbClr val="44546A"/>
                </a:solidFill>
                <a:latin typeface="+mj-lt"/>
                <a:cs typeface="Arial" panose="020B0604020202020204" pitchFamily="34" charset="0"/>
              </a:rPr>
              <a:t>permanency in the shortest time possible</a:t>
            </a:r>
            <a:r>
              <a:rPr lang="en-US" sz="2400" dirty="0" smtClean="0">
                <a:solidFill>
                  <a:srgbClr val="44546A"/>
                </a:solidFill>
                <a:latin typeface="+mj-lt"/>
                <a:cs typeface="Arial" panose="020B0604020202020204" pitchFamily="34" charset="0"/>
              </a:rPr>
              <a:t>.</a:t>
            </a:r>
            <a:endParaRPr lang="en-US" sz="2400" dirty="0">
              <a:solidFill>
                <a:srgbClr val="44546A"/>
              </a:solidFill>
              <a:latin typeface="+mj-lt"/>
              <a:cs typeface="Arial" panose="020B0604020202020204" pitchFamily="34" charset="0"/>
            </a:endParaRPr>
          </a:p>
        </p:txBody>
      </p:sp>
      <p:pic>
        <p:nvPicPr>
          <p:cNvPr id="31" name="Picture 30"/>
          <p:cNvPicPr>
            <a:picLocks noChangeAspect="1"/>
          </p:cNvPicPr>
          <p:nvPr/>
        </p:nvPicPr>
        <p:blipFill>
          <a:blip r:embed="rId4"/>
          <a:stretch>
            <a:fillRect/>
          </a:stretch>
        </p:blipFill>
        <p:spPr>
          <a:xfrm>
            <a:off x="7349729" y="710603"/>
            <a:ext cx="449826" cy="457200"/>
          </a:xfrm>
          <a:prstGeom prst="rect">
            <a:avLst/>
          </a:prstGeom>
        </p:spPr>
      </p:pic>
      <p:grpSp>
        <p:nvGrpSpPr>
          <p:cNvPr id="26" name="Group 25">
            <a:extLst>
              <a:ext uri="{FF2B5EF4-FFF2-40B4-BE49-F238E27FC236}">
                <a16:creationId xmlns:a16="http://schemas.microsoft.com/office/drawing/2014/main" id="{B40037B6-E227-411B-9BBC-4E5BC8C03BC2}"/>
              </a:ext>
            </a:extLst>
          </p:cNvPr>
          <p:cNvGrpSpPr/>
          <p:nvPr/>
        </p:nvGrpSpPr>
        <p:grpSpPr>
          <a:xfrm rot="660563">
            <a:off x="7939060" y="897024"/>
            <a:ext cx="586391" cy="294336"/>
            <a:chOff x="1387426" y="5176545"/>
            <a:chExt cx="586391" cy="294336"/>
          </a:xfrm>
        </p:grpSpPr>
        <p:sp>
          <p:nvSpPr>
            <p:cNvPr id="27" name="Freeform 78">
              <a:extLst>
                <a:ext uri="{FF2B5EF4-FFF2-40B4-BE49-F238E27FC236}">
                  <a16:creationId xmlns:a16="http://schemas.microsoft.com/office/drawing/2014/main" id="{185C1CF5-F897-4FA2-92C9-4DCB0A803D19}"/>
                </a:ext>
              </a:extLst>
            </p:cNvPr>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28" name="TextBox 27">
              <a:extLst>
                <a:ext uri="{FF2B5EF4-FFF2-40B4-BE49-F238E27FC236}">
                  <a16:creationId xmlns:a16="http://schemas.microsoft.com/office/drawing/2014/main" id="{3877A601-F489-47E8-BF0F-A9F04F13E2FA}"/>
                </a:ext>
              </a:extLst>
            </p:cNvPr>
            <p:cNvSpPr txBox="1"/>
            <p:nvPr/>
          </p:nvSpPr>
          <p:spPr>
            <a:xfrm rot="20939437">
              <a:off x="1640071" y="5176545"/>
              <a:ext cx="333746" cy="246221"/>
            </a:xfrm>
            <a:prstGeom prst="rect">
              <a:avLst/>
            </a:prstGeom>
            <a:noFill/>
          </p:spPr>
          <p:txBody>
            <a:bodyPr wrap="none" rtlCol="0">
              <a:spAutoFit/>
            </a:bodyPr>
            <a:lstStyle/>
            <a:p>
              <a:r>
                <a:rPr lang="en-US" sz="1000" b="1" dirty="0">
                  <a:solidFill>
                    <a:prstClr val="white"/>
                  </a:solidFill>
                  <a:latin typeface="Arial" pitchFamily="34" charset="0"/>
                  <a:cs typeface="Arial" pitchFamily="34" charset="0"/>
                </a:rPr>
                <a:t>3F</a:t>
              </a:r>
            </a:p>
          </p:txBody>
        </p:sp>
      </p:grpSp>
      <p:pic>
        <p:nvPicPr>
          <p:cNvPr id="29" name="Picture 28">
            <a:extLst>
              <a:ext uri="{FF2B5EF4-FFF2-40B4-BE49-F238E27FC236}">
                <a16:creationId xmlns:a16="http://schemas.microsoft.com/office/drawing/2014/main" id="{2376BA15-EF83-4E05-8B2D-568477E0CD48}"/>
              </a:ext>
            </a:extLst>
          </p:cNvPr>
          <p:cNvPicPr>
            <a:picLocks noChangeAspect="1"/>
          </p:cNvPicPr>
          <p:nvPr/>
        </p:nvPicPr>
        <p:blipFill>
          <a:blip r:embed="rId5"/>
          <a:stretch>
            <a:fillRect/>
          </a:stretch>
        </p:blipFill>
        <p:spPr>
          <a:xfrm>
            <a:off x="7674436" y="778431"/>
            <a:ext cx="422556" cy="415585"/>
          </a:xfrm>
          <a:prstGeom prst="rect">
            <a:avLst/>
          </a:prstGeom>
        </p:spPr>
      </p:pic>
      <p:grpSp>
        <p:nvGrpSpPr>
          <p:cNvPr id="30" name="Group 29">
            <a:extLst>
              <a:ext uri="{FF2B5EF4-FFF2-40B4-BE49-F238E27FC236}">
                <a16:creationId xmlns:a16="http://schemas.microsoft.com/office/drawing/2014/main" id="{BF5E15C2-858E-4DB9-A776-6AAB6CED1AB4}"/>
              </a:ext>
            </a:extLst>
          </p:cNvPr>
          <p:cNvGrpSpPr/>
          <p:nvPr/>
        </p:nvGrpSpPr>
        <p:grpSpPr>
          <a:xfrm rot="660563">
            <a:off x="8121939" y="914648"/>
            <a:ext cx="600687" cy="295708"/>
            <a:chOff x="1387426" y="5175173"/>
            <a:chExt cx="600687" cy="295708"/>
          </a:xfrm>
        </p:grpSpPr>
        <p:sp>
          <p:nvSpPr>
            <p:cNvPr id="32" name="Freeform 78">
              <a:extLst>
                <a:ext uri="{FF2B5EF4-FFF2-40B4-BE49-F238E27FC236}">
                  <a16:creationId xmlns:a16="http://schemas.microsoft.com/office/drawing/2014/main" id="{4B68B26A-B4BB-4B8F-8421-CD86C04E55B6}"/>
                </a:ext>
              </a:extLst>
            </p:cNvPr>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33" name="TextBox 32">
              <a:extLst>
                <a:ext uri="{FF2B5EF4-FFF2-40B4-BE49-F238E27FC236}">
                  <a16:creationId xmlns:a16="http://schemas.microsoft.com/office/drawing/2014/main" id="{EFD7118C-5ABC-4D9A-8A50-9E6157BF858B}"/>
                </a:ext>
              </a:extLst>
            </p:cNvPr>
            <p:cNvSpPr txBox="1"/>
            <p:nvPr/>
          </p:nvSpPr>
          <p:spPr>
            <a:xfrm rot="20939437">
              <a:off x="1639941" y="5175173"/>
              <a:ext cx="348172" cy="246221"/>
            </a:xfrm>
            <a:prstGeom prst="rect">
              <a:avLst/>
            </a:prstGeom>
            <a:noFill/>
          </p:spPr>
          <p:txBody>
            <a:bodyPr wrap="none" rtlCol="0">
              <a:spAutoFit/>
            </a:bodyPr>
            <a:lstStyle/>
            <a:p>
              <a:r>
                <a:rPr lang="en-US" sz="1000" b="1" dirty="0">
                  <a:solidFill>
                    <a:prstClr val="white"/>
                  </a:solidFill>
                  <a:latin typeface="Arial" pitchFamily="34" charset="0"/>
                  <a:cs typeface="Arial" pitchFamily="34" charset="0"/>
                </a:rPr>
                <a:t>8D</a:t>
              </a:r>
            </a:p>
          </p:txBody>
        </p:sp>
      </p:grpSp>
      <p:pic>
        <p:nvPicPr>
          <p:cNvPr id="34" name="Picture 33"/>
          <p:cNvPicPr>
            <a:picLocks noChangeAspect="1"/>
          </p:cNvPicPr>
          <p:nvPr/>
        </p:nvPicPr>
        <p:blipFill>
          <a:blip r:embed="rId6"/>
          <a:stretch>
            <a:fillRect/>
          </a:stretch>
        </p:blipFill>
        <p:spPr>
          <a:xfrm>
            <a:off x="7463755" y="786110"/>
            <a:ext cx="310435" cy="365760"/>
          </a:xfrm>
          <a:prstGeom prst="rect">
            <a:avLst/>
          </a:prstGeom>
        </p:spPr>
      </p:pic>
      <p:grpSp>
        <p:nvGrpSpPr>
          <p:cNvPr id="35" name="Group 34"/>
          <p:cNvGrpSpPr/>
          <p:nvPr/>
        </p:nvGrpSpPr>
        <p:grpSpPr>
          <a:xfrm rot="660563">
            <a:off x="7939060" y="897020"/>
            <a:ext cx="600686" cy="295717"/>
            <a:chOff x="1387426" y="5175164"/>
            <a:chExt cx="600686" cy="295717"/>
          </a:xfrm>
        </p:grpSpPr>
        <p:sp>
          <p:nvSpPr>
            <p:cNvPr id="36" name="Freeform 78"/>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37" name="TextBox 36"/>
            <p:cNvSpPr txBox="1"/>
            <p:nvPr/>
          </p:nvSpPr>
          <p:spPr>
            <a:xfrm rot="20939437">
              <a:off x="1639940" y="5175164"/>
              <a:ext cx="348172" cy="246221"/>
            </a:xfrm>
            <a:prstGeom prst="rect">
              <a:avLst/>
            </a:prstGeom>
            <a:noFill/>
          </p:spPr>
          <p:txBody>
            <a:bodyPr wrap="none" rtlCol="0">
              <a:spAutoFit/>
            </a:bodyPr>
            <a:lstStyle/>
            <a:p>
              <a:r>
                <a:rPr lang="en-US" sz="1000" b="1" dirty="0">
                  <a:solidFill>
                    <a:prstClr val="white"/>
                  </a:solidFill>
                  <a:latin typeface="Arial" pitchFamily="34" charset="0"/>
                  <a:cs typeface="Arial" pitchFamily="34" charset="0"/>
                </a:rPr>
                <a:t>3B</a:t>
              </a:r>
            </a:p>
          </p:txBody>
        </p:sp>
      </p:grpSp>
      <p:pic>
        <p:nvPicPr>
          <p:cNvPr id="148482" name="Picture 2" descr="Image result for citizen review board oreg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089" y="3175975"/>
            <a:ext cx="2360189" cy="1992086"/>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p:cNvGrpSpPr/>
          <p:nvPr/>
        </p:nvGrpSpPr>
        <p:grpSpPr>
          <a:xfrm>
            <a:off x="-12145" y="296268"/>
            <a:ext cx="9413319" cy="1010044"/>
            <a:chOff x="-2619" y="296268"/>
            <a:chExt cx="7569864" cy="1010044"/>
          </a:xfrm>
        </p:grpSpPr>
        <p:sp>
          <p:nvSpPr>
            <p:cNvPr id="39"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1" name="Rectangle 40"/>
          <p:cNvSpPr/>
          <p:nvPr/>
        </p:nvSpPr>
        <p:spPr>
          <a:xfrm>
            <a:off x="104775" y="328792"/>
            <a:ext cx="6096000" cy="954107"/>
          </a:xfrm>
          <a:prstGeom prst="rect">
            <a:avLst/>
          </a:prstGeom>
        </p:spPr>
        <p:txBody>
          <a:bodyPr>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Citizen Review Board (CRB)</a:t>
            </a:r>
            <a:endParaRPr lang="en-US" sz="2800" dirty="0">
              <a:solidFill>
                <a:prstClr val="black"/>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9755452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59736" y="1725195"/>
            <a:ext cx="11011778" cy="4278094"/>
          </a:xfrm>
          <a:prstGeom prst="rect">
            <a:avLst/>
          </a:prstGeom>
        </p:spPr>
        <p:txBody>
          <a:bodyPr wrap="square">
            <a:spAutoFit/>
          </a:bodyPr>
          <a:lstStyle/>
          <a:p>
            <a:r>
              <a:rPr lang="en-US" sz="2400" b="1" dirty="0">
                <a:solidFill>
                  <a:srgbClr val="44546A"/>
                </a:solidFill>
                <a:latin typeface="Ebrima" panose="02000000000000000000" pitchFamily="2" charset="0"/>
                <a:ea typeface="Ebrima" panose="02000000000000000000" pitchFamily="2" charset="0"/>
                <a:cs typeface="Ebrima" panose="02000000000000000000" pitchFamily="2" charset="0"/>
              </a:rPr>
              <a:t>THE CRB VISION</a:t>
            </a:r>
          </a:p>
          <a:p>
            <a:r>
              <a:rPr lang="en-US" sz="2000" b="1" dirty="0">
                <a:solidFill>
                  <a:srgbClr val="44546A"/>
                </a:solidFill>
                <a:latin typeface="Ebrima" panose="02000000000000000000" pitchFamily="2" charset="0"/>
                <a:ea typeface="Ebrima" panose="02000000000000000000" pitchFamily="2" charset="0"/>
                <a:cs typeface="Ebrima" panose="02000000000000000000" pitchFamily="2" charset="0"/>
              </a:rPr>
              <a:t>Citizens will shape public policy and actively promote conditions which ensure:</a:t>
            </a:r>
          </a:p>
          <a:p>
            <a:pPr marL="347663"/>
            <a:r>
              <a:rPr lang="en-US" sz="2000" b="1" dirty="0">
                <a:solidFill>
                  <a:srgbClr val="44546A"/>
                </a:solidFill>
                <a:latin typeface="Ebrima" panose="02000000000000000000" pitchFamily="2" charset="0"/>
                <a:ea typeface="Ebrima" panose="02000000000000000000" pitchFamily="2" charset="0"/>
                <a:cs typeface="Ebrima" panose="02000000000000000000" pitchFamily="2" charset="0"/>
              </a:rPr>
              <a:t>• every child lives in a safe, secure, healthy and permanent home, </a:t>
            </a:r>
            <a:r>
              <a:rPr lang="en-US" sz="2000" b="1" dirty="0" smtClean="0">
                <a:solidFill>
                  <a:srgbClr val="44546A"/>
                </a:solidFill>
                <a:latin typeface="Ebrima" panose="02000000000000000000" pitchFamily="2" charset="0"/>
                <a:ea typeface="Ebrima" panose="02000000000000000000" pitchFamily="2" charset="0"/>
                <a:cs typeface="Ebrima" panose="02000000000000000000" pitchFamily="2" charset="0"/>
              </a:rPr>
              <a:t>preserving families </a:t>
            </a:r>
            <a:r>
              <a:rPr lang="en-US" sz="2000" b="1" dirty="0">
                <a:solidFill>
                  <a:srgbClr val="44546A"/>
                </a:solidFill>
                <a:latin typeface="Ebrima" panose="02000000000000000000" pitchFamily="2" charset="0"/>
                <a:ea typeface="Ebrima" panose="02000000000000000000" pitchFamily="2" charset="0"/>
                <a:cs typeface="Ebrima" panose="02000000000000000000" pitchFamily="2" charset="0"/>
              </a:rPr>
              <a:t>whenever possible, and</a:t>
            </a:r>
          </a:p>
          <a:p>
            <a:pPr marL="347663"/>
            <a:r>
              <a:rPr lang="en-US" sz="2000" b="1" dirty="0">
                <a:solidFill>
                  <a:srgbClr val="44546A"/>
                </a:solidFill>
                <a:latin typeface="Ebrima" panose="02000000000000000000" pitchFamily="2" charset="0"/>
                <a:ea typeface="Ebrima" panose="02000000000000000000" pitchFamily="2" charset="0"/>
                <a:cs typeface="Ebrima" panose="02000000000000000000" pitchFamily="2" charset="0"/>
              </a:rPr>
              <a:t>• youth offenders become successful and productive members of society</a:t>
            </a:r>
            <a:r>
              <a:rPr lang="en-US" sz="2000" b="1" dirty="0" smtClean="0">
                <a:solidFill>
                  <a:srgbClr val="44546A"/>
                </a:solidFill>
                <a:latin typeface="Ebrima" panose="02000000000000000000" pitchFamily="2" charset="0"/>
                <a:ea typeface="Ebrima" panose="02000000000000000000" pitchFamily="2" charset="0"/>
                <a:cs typeface="Ebrima" panose="02000000000000000000" pitchFamily="2" charset="0"/>
              </a:rPr>
              <a:t>.</a:t>
            </a:r>
          </a:p>
          <a:p>
            <a:endParaRPr lang="en-US" sz="2400" b="1" dirty="0">
              <a:solidFill>
                <a:srgbClr val="44546A"/>
              </a:solidFill>
              <a:latin typeface="Ebrima" panose="02000000000000000000" pitchFamily="2" charset="0"/>
              <a:ea typeface="Ebrima" panose="02000000000000000000" pitchFamily="2" charset="0"/>
              <a:cs typeface="Ebrima" panose="02000000000000000000" pitchFamily="2" charset="0"/>
            </a:endParaRPr>
          </a:p>
          <a:p>
            <a:r>
              <a:rPr lang="en-US" sz="2400" b="1" dirty="0">
                <a:solidFill>
                  <a:srgbClr val="44546A"/>
                </a:solidFill>
                <a:latin typeface="Ebrima" panose="02000000000000000000" pitchFamily="2" charset="0"/>
                <a:ea typeface="Ebrima" panose="02000000000000000000" pitchFamily="2" charset="0"/>
                <a:cs typeface="Ebrima" panose="02000000000000000000" pitchFamily="2" charset="0"/>
              </a:rPr>
              <a:t>THE CRB MISSION</a:t>
            </a:r>
          </a:p>
          <a:p>
            <a:pPr marL="347663"/>
            <a:r>
              <a:rPr lang="en-US" sz="2000" b="1" dirty="0">
                <a:solidFill>
                  <a:srgbClr val="44546A"/>
                </a:solidFill>
                <a:latin typeface="Ebrima" panose="02000000000000000000" pitchFamily="2" charset="0"/>
                <a:ea typeface="Ebrima" panose="02000000000000000000" pitchFamily="2" charset="0"/>
                <a:cs typeface="Ebrima" panose="02000000000000000000" pitchFamily="2" charset="0"/>
              </a:rPr>
              <a:t>The mission of the Oregon Judicial Department’s Citizen Review Board is to:</a:t>
            </a:r>
          </a:p>
          <a:p>
            <a:pPr marL="347663"/>
            <a:r>
              <a:rPr lang="en-US" sz="2000" b="1" dirty="0">
                <a:solidFill>
                  <a:srgbClr val="44546A"/>
                </a:solidFill>
                <a:latin typeface="Ebrima" panose="02000000000000000000" pitchFamily="2" charset="0"/>
                <a:ea typeface="Ebrima" panose="02000000000000000000" pitchFamily="2" charset="0"/>
                <a:cs typeface="Ebrima" panose="02000000000000000000" pitchFamily="2" charset="0"/>
              </a:rPr>
              <a:t>• conduct case reviews of children and youth in substitute care to ensure </a:t>
            </a:r>
            <a:r>
              <a:rPr lang="en-US" sz="2000" b="1" dirty="0" smtClean="0">
                <a:solidFill>
                  <a:srgbClr val="44546A"/>
                </a:solidFill>
                <a:latin typeface="Ebrima" panose="02000000000000000000" pitchFamily="2" charset="0"/>
                <a:ea typeface="Ebrima" panose="02000000000000000000" pitchFamily="2" charset="0"/>
                <a:cs typeface="Ebrima" panose="02000000000000000000" pitchFamily="2" charset="0"/>
              </a:rPr>
              <a:t>that appropriate </a:t>
            </a:r>
            <a:r>
              <a:rPr lang="en-US" sz="2000" b="1" dirty="0">
                <a:solidFill>
                  <a:srgbClr val="44546A"/>
                </a:solidFill>
                <a:latin typeface="Ebrima" panose="02000000000000000000" pitchFamily="2" charset="0"/>
                <a:ea typeface="Ebrima" panose="02000000000000000000" pitchFamily="2" charset="0"/>
                <a:cs typeface="Ebrima" panose="02000000000000000000" pitchFamily="2" charset="0"/>
              </a:rPr>
              <a:t>services and plans are in place;</a:t>
            </a:r>
          </a:p>
          <a:p>
            <a:pPr marL="347663"/>
            <a:r>
              <a:rPr lang="en-US" sz="2000" b="1" dirty="0">
                <a:solidFill>
                  <a:srgbClr val="44546A"/>
                </a:solidFill>
                <a:latin typeface="Ebrima" panose="02000000000000000000" pitchFamily="2" charset="0"/>
                <a:ea typeface="Ebrima" panose="02000000000000000000" pitchFamily="2" charset="0"/>
                <a:cs typeface="Ebrima" panose="02000000000000000000" pitchFamily="2" charset="0"/>
              </a:rPr>
              <a:t>• deliver findings and recommendations to the juvenile court, agencies </a:t>
            </a:r>
            <a:r>
              <a:rPr lang="en-US" sz="2000" b="1" dirty="0" smtClean="0">
                <a:solidFill>
                  <a:srgbClr val="44546A"/>
                </a:solidFill>
                <a:latin typeface="Ebrima" panose="02000000000000000000" pitchFamily="2" charset="0"/>
                <a:ea typeface="Ebrima" panose="02000000000000000000" pitchFamily="2" charset="0"/>
                <a:cs typeface="Ebrima" panose="02000000000000000000" pitchFamily="2" charset="0"/>
              </a:rPr>
              <a:t>and parties</a:t>
            </a:r>
            <a:r>
              <a:rPr lang="en-US" sz="2000" b="1" dirty="0">
                <a:solidFill>
                  <a:srgbClr val="44546A"/>
                </a:solidFill>
                <a:latin typeface="Ebrima" panose="02000000000000000000" pitchFamily="2" charset="0"/>
                <a:ea typeface="Ebrima" panose="02000000000000000000" pitchFamily="2" charset="0"/>
                <a:cs typeface="Ebrima" panose="02000000000000000000" pitchFamily="2" charset="0"/>
              </a:rPr>
              <a:t>; and</a:t>
            </a:r>
          </a:p>
          <a:p>
            <a:pPr marL="347663"/>
            <a:r>
              <a:rPr lang="en-US" sz="2000" b="1" dirty="0">
                <a:solidFill>
                  <a:srgbClr val="44546A"/>
                </a:solidFill>
                <a:latin typeface="Ebrima" panose="02000000000000000000" pitchFamily="2" charset="0"/>
                <a:ea typeface="Ebrima" panose="02000000000000000000" pitchFamily="2" charset="0"/>
                <a:cs typeface="Ebrima" panose="02000000000000000000" pitchFamily="2" charset="0"/>
              </a:rPr>
              <a:t>• advocate for change in policies, procedures and laws to improve the </a:t>
            </a:r>
            <a:r>
              <a:rPr lang="en-US" sz="2000" b="1" dirty="0" smtClean="0">
                <a:solidFill>
                  <a:srgbClr val="44546A"/>
                </a:solidFill>
                <a:latin typeface="Ebrima" panose="02000000000000000000" pitchFamily="2" charset="0"/>
                <a:ea typeface="Ebrima" panose="02000000000000000000" pitchFamily="2" charset="0"/>
                <a:cs typeface="Ebrima" panose="02000000000000000000" pitchFamily="2" charset="0"/>
              </a:rPr>
              <a:t>child welfare </a:t>
            </a:r>
            <a:r>
              <a:rPr lang="en-US" sz="2000" b="1" dirty="0">
                <a:solidFill>
                  <a:srgbClr val="44546A"/>
                </a:solidFill>
                <a:latin typeface="Ebrima" panose="02000000000000000000" pitchFamily="2" charset="0"/>
                <a:ea typeface="Ebrima" panose="02000000000000000000" pitchFamily="2" charset="0"/>
                <a:cs typeface="Ebrima" panose="02000000000000000000" pitchFamily="2" charset="0"/>
              </a:rPr>
              <a:t>and juvenile justice systems. </a:t>
            </a:r>
          </a:p>
        </p:txBody>
      </p:sp>
      <p:pic>
        <p:nvPicPr>
          <p:cNvPr id="31" name="Picture 30"/>
          <p:cNvPicPr>
            <a:picLocks noChangeAspect="1"/>
          </p:cNvPicPr>
          <p:nvPr/>
        </p:nvPicPr>
        <p:blipFill>
          <a:blip r:embed="rId4"/>
          <a:stretch>
            <a:fillRect/>
          </a:stretch>
        </p:blipFill>
        <p:spPr>
          <a:xfrm>
            <a:off x="7349729" y="710603"/>
            <a:ext cx="449826" cy="457200"/>
          </a:xfrm>
          <a:prstGeom prst="rect">
            <a:avLst/>
          </a:prstGeom>
        </p:spPr>
      </p:pic>
      <p:grpSp>
        <p:nvGrpSpPr>
          <p:cNvPr id="26" name="Group 25">
            <a:extLst>
              <a:ext uri="{FF2B5EF4-FFF2-40B4-BE49-F238E27FC236}">
                <a16:creationId xmlns:a16="http://schemas.microsoft.com/office/drawing/2014/main" id="{B40037B6-E227-411B-9BBC-4E5BC8C03BC2}"/>
              </a:ext>
            </a:extLst>
          </p:cNvPr>
          <p:cNvGrpSpPr/>
          <p:nvPr/>
        </p:nvGrpSpPr>
        <p:grpSpPr>
          <a:xfrm rot="660563">
            <a:off x="7939060" y="897024"/>
            <a:ext cx="586391" cy="294336"/>
            <a:chOff x="1387426" y="5176545"/>
            <a:chExt cx="586391" cy="294336"/>
          </a:xfrm>
        </p:grpSpPr>
        <p:sp>
          <p:nvSpPr>
            <p:cNvPr id="27" name="Freeform 78">
              <a:extLst>
                <a:ext uri="{FF2B5EF4-FFF2-40B4-BE49-F238E27FC236}">
                  <a16:creationId xmlns:a16="http://schemas.microsoft.com/office/drawing/2014/main" id="{185C1CF5-F897-4FA2-92C9-4DCB0A803D19}"/>
                </a:ext>
              </a:extLst>
            </p:cNvPr>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28" name="TextBox 27">
              <a:extLst>
                <a:ext uri="{FF2B5EF4-FFF2-40B4-BE49-F238E27FC236}">
                  <a16:creationId xmlns:a16="http://schemas.microsoft.com/office/drawing/2014/main" id="{3877A601-F489-47E8-BF0F-A9F04F13E2FA}"/>
                </a:ext>
              </a:extLst>
            </p:cNvPr>
            <p:cNvSpPr txBox="1"/>
            <p:nvPr/>
          </p:nvSpPr>
          <p:spPr>
            <a:xfrm rot="20939437">
              <a:off x="1640071" y="5176545"/>
              <a:ext cx="333746" cy="246221"/>
            </a:xfrm>
            <a:prstGeom prst="rect">
              <a:avLst/>
            </a:prstGeom>
            <a:noFill/>
          </p:spPr>
          <p:txBody>
            <a:bodyPr wrap="none" rtlCol="0">
              <a:spAutoFit/>
            </a:bodyPr>
            <a:lstStyle/>
            <a:p>
              <a:r>
                <a:rPr lang="en-US" sz="1000" b="1" dirty="0">
                  <a:solidFill>
                    <a:prstClr val="white"/>
                  </a:solidFill>
                  <a:latin typeface="Arial" pitchFamily="34" charset="0"/>
                  <a:cs typeface="Arial" pitchFamily="34" charset="0"/>
                </a:rPr>
                <a:t>3F</a:t>
              </a:r>
            </a:p>
          </p:txBody>
        </p:sp>
      </p:grpSp>
      <p:pic>
        <p:nvPicPr>
          <p:cNvPr id="29" name="Picture 28">
            <a:extLst>
              <a:ext uri="{FF2B5EF4-FFF2-40B4-BE49-F238E27FC236}">
                <a16:creationId xmlns:a16="http://schemas.microsoft.com/office/drawing/2014/main" id="{2376BA15-EF83-4E05-8B2D-568477E0CD48}"/>
              </a:ext>
            </a:extLst>
          </p:cNvPr>
          <p:cNvPicPr>
            <a:picLocks noChangeAspect="1"/>
          </p:cNvPicPr>
          <p:nvPr/>
        </p:nvPicPr>
        <p:blipFill>
          <a:blip r:embed="rId5"/>
          <a:stretch>
            <a:fillRect/>
          </a:stretch>
        </p:blipFill>
        <p:spPr>
          <a:xfrm>
            <a:off x="7674436" y="778431"/>
            <a:ext cx="422556" cy="415585"/>
          </a:xfrm>
          <a:prstGeom prst="rect">
            <a:avLst/>
          </a:prstGeom>
        </p:spPr>
      </p:pic>
      <p:grpSp>
        <p:nvGrpSpPr>
          <p:cNvPr id="30" name="Group 29">
            <a:extLst>
              <a:ext uri="{FF2B5EF4-FFF2-40B4-BE49-F238E27FC236}">
                <a16:creationId xmlns:a16="http://schemas.microsoft.com/office/drawing/2014/main" id="{BF5E15C2-858E-4DB9-A776-6AAB6CED1AB4}"/>
              </a:ext>
            </a:extLst>
          </p:cNvPr>
          <p:cNvGrpSpPr/>
          <p:nvPr/>
        </p:nvGrpSpPr>
        <p:grpSpPr>
          <a:xfrm rot="660563">
            <a:off x="8121939" y="914648"/>
            <a:ext cx="600687" cy="295708"/>
            <a:chOff x="1387426" y="5175173"/>
            <a:chExt cx="600687" cy="295708"/>
          </a:xfrm>
        </p:grpSpPr>
        <p:sp>
          <p:nvSpPr>
            <p:cNvPr id="32" name="Freeform 78">
              <a:extLst>
                <a:ext uri="{FF2B5EF4-FFF2-40B4-BE49-F238E27FC236}">
                  <a16:creationId xmlns:a16="http://schemas.microsoft.com/office/drawing/2014/main" id="{4B68B26A-B4BB-4B8F-8421-CD86C04E55B6}"/>
                </a:ext>
              </a:extLst>
            </p:cNvPr>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33" name="TextBox 32">
              <a:extLst>
                <a:ext uri="{FF2B5EF4-FFF2-40B4-BE49-F238E27FC236}">
                  <a16:creationId xmlns:a16="http://schemas.microsoft.com/office/drawing/2014/main" id="{EFD7118C-5ABC-4D9A-8A50-9E6157BF858B}"/>
                </a:ext>
              </a:extLst>
            </p:cNvPr>
            <p:cNvSpPr txBox="1"/>
            <p:nvPr/>
          </p:nvSpPr>
          <p:spPr>
            <a:xfrm rot="20939437">
              <a:off x="1639941" y="5175173"/>
              <a:ext cx="348172" cy="246221"/>
            </a:xfrm>
            <a:prstGeom prst="rect">
              <a:avLst/>
            </a:prstGeom>
            <a:noFill/>
          </p:spPr>
          <p:txBody>
            <a:bodyPr wrap="none" rtlCol="0">
              <a:spAutoFit/>
            </a:bodyPr>
            <a:lstStyle/>
            <a:p>
              <a:r>
                <a:rPr lang="en-US" sz="1000" b="1" dirty="0">
                  <a:solidFill>
                    <a:prstClr val="white"/>
                  </a:solidFill>
                  <a:latin typeface="Arial" pitchFamily="34" charset="0"/>
                  <a:cs typeface="Arial" pitchFamily="34" charset="0"/>
                </a:rPr>
                <a:t>8D</a:t>
              </a:r>
            </a:p>
          </p:txBody>
        </p:sp>
      </p:grpSp>
      <p:pic>
        <p:nvPicPr>
          <p:cNvPr id="34" name="Picture 33"/>
          <p:cNvPicPr>
            <a:picLocks noChangeAspect="1"/>
          </p:cNvPicPr>
          <p:nvPr/>
        </p:nvPicPr>
        <p:blipFill>
          <a:blip r:embed="rId6"/>
          <a:stretch>
            <a:fillRect/>
          </a:stretch>
        </p:blipFill>
        <p:spPr>
          <a:xfrm>
            <a:off x="7463755" y="786110"/>
            <a:ext cx="310435" cy="365760"/>
          </a:xfrm>
          <a:prstGeom prst="rect">
            <a:avLst/>
          </a:prstGeom>
        </p:spPr>
      </p:pic>
      <p:grpSp>
        <p:nvGrpSpPr>
          <p:cNvPr id="35" name="Group 34"/>
          <p:cNvGrpSpPr/>
          <p:nvPr/>
        </p:nvGrpSpPr>
        <p:grpSpPr>
          <a:xfrm rot="660563">
            <a:off x="7939060" y="897020"/>
            <a:ext cx="600686" cy="295717"/>
            <a:chOff x="1387426" y="5175164"/>
            <a:chExt cx="600686" cy="295717"/>
          </a:xfrm>
        </p:grpSpPr>
        <p:sp>
          <p:nvSpPr>
            <p:cNvPr id="36" name="Freeform 78"/>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37" name="TextBox 36"/>
            <p:cNvSpPr txBox="1"/>
            <p:nvPr/>
          </p:nvSpPr>
          <p:spPr>
            <a:xfrm rot="20939437">
              <a:off x="1639940" y="5175164"/>
              <a:ext cx="348172" cy="246221"/>
            </a:xfrm>
            <a:prstGeom prst="rect">
              <a:avLst/>
            </a:prstGeom>
            <a:noFill/>
          </p:spPr>
          <p:txBody>
            <a:bodyPr wrap="none" rtlCol="0">
              <a:spAutoFit/>
            </a:bodyPr>
            <a:lstStyle/>
            <a:p>
              <a:r>
                <a:rPr lang="en-US" sz="1000" b="1" dirty="0">
                  <a:solidFill>
                    <a:prstClr val="white"/>
                  </a:solidFill>
                  <a:latin typeface="Arial" pitchFamily="34" charset="0"/>
                  <a:cs typeface="Arial" pitchFamily="34" charset="0"/>
                </a:rPr>
                <a:t>3B</a:t>
              </a:r>
            </a:p>
          </p:txBody>
        </p:sp>
      </p:grpSp>
      <p:grpSp>
        <p:nvGrpSpPr>
          <p:cNvPr id="38" name="Group 37"/>
          <p:cNvGrpSpPr/>
          <p:nvPr/>
        </p:nvGrpSpPr>
        <p:grpSpPr>
          <a:xfrm>
            <a:off x="-12145" y="296268"/>
            <a:ext cx="9413319" cy="1010044"/>
            <a:chOff x="-2619" y="296268"/>
            <a:chExt cx="7569864" cy="1010044"/>
          </a:xfrm>
        </p:grpSpPr>
        <p:sp>
          <p:nvSpPr>
            <p:cNvPr id="39"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1" name="Rectangle 40"/>
          <p:cNvSpPr/>
          <p:nvPr/>
        </p:nvSpPr>
        <p:spPr>
          <a:xfrm>
            <a:off x="104775" y="328792"/>
            <a:ext cx="6096000" cy="954107"/>
          </a:xfrm>
          <a:prstGeom prst="rect">
            <a:avLst/>
          </a:prstGeom>
        </p:spPr>
        <p:txBody>
          <a:bodyPr>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Citizen Review Board (CRB)</a:t>
            </a:r>
            <a:endParaRPr lang="en-US" sz="2800" dirty="0">
              <a:solidFill>
                <a:prstClr val="black"/>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2113542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4"/>
          <a:stretch>
            <a:fillRect/>
          </a:stretch>
        </p:blipFill>
        <p:spPr>
          <a:xfrm>
            <a:off x="7349729" y="710603"/>
            <a:ext cx="449826" cy="457200"/>
          </a:xfrm>
          <a:prstGeom prst="rect">
            <a:avLst/>
          </a:prstGeom>
        </p:spPr>
      </p:pic>
      <p:grpSp>
        <p:nvGrpSpPr>
          <p:cNvPr id="26" name="Group 25">
            <a:extLst>
              <a:ext uri="{FF2B5EF4-FFF2-40B4-BE49-F238E27FC236}">
                <a16:creationId xmlns:a16="http://schemas.microsoft.com/office/drawing/2014/main" id="{B40037B6-E227-411B-9BBC-4E5BC8C03BC2}"/>
              </a:ext>
            </a:extLst>
          </p:cNvPr>
          <p:cNvGrpSpPr/>
          <p:nvPr/>
        </p:nvGrpSpPr>
        <p:grpSpPr>
          <a:xfrm rot="660563">
            <a:off x="7939060" y="897024"/>
            <a:ext cx="586391" cy="294336"/>
            <a:chOff x="1387426" y="5176545"/>
            <a:chExt cx="586391" cy="294336"/>
          </a:xfrm>
        </p:grpSpPr>
        <p:sp>
          <p:nvSpPr>
            <p:cNvPr id="27" name="Freeform 78">
              <a:extLst>
                <a:ext uri="{FF2B5EF4-FFF2-40B4-BE49-F238E27FC236}">
                  <a16:creationId xmlns:a16="http://schemas.microsoft.com/office/drawing/2014/main" id="{185C1CF5-F897-4FA2-92C9-4DCB0A803D19}"/>
                </a:ext>
              </a:extLst>
            </p:cNvPr>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TextBox 27">
              <a:extLst>
                <a:ext uri="{FF2B5EF4-FFF2-40B4-BE49-F238E27FC236}">
                  <a16:creationId xmlns:a16="http://schemas.microsoft.com/office/drawing/2014/main" id="{3877A601-F489-47E8-BF0F-A9F04F13E2FA}"/>
                </a:ext>
              </a:extLst>
            </p:cNvPr>
            <p:cNvSpPr txBox="1"/>
            <p:nvPr/>
          </p:nvSpPr>
          <p:spPr>
            <a:xfrm rot="20939437">
              <a:off x="1640071" y="5176545"/>
              <a:ext cx="333746" cy="246221"/>
            </a:xfrm>
            <a:prstGeom prst="rect">
              <a:avLst/>
            </a:prstGeom>
            <a:noFill/>
          </p:spPr>
          <p:txBody>
            <a:bodyPr wrap="none" rtlCol="0">
              <a:spAutoFit/>
            </a:bodyPr>
            <a:lstStyle/>
            <a:p>
              <a:r>
                <a:rPr lang="en-US" sz="1000" b="1" dirty="0">
                  <a:solidFill>
                    <a:schemeClr val="bg1"/>
                  </a:solidFill>
                  <a:latin typeface="Arial" pitchFamily="34" charset="0"/>
                  <a:cs typeface="Arial" pitchFamily="34" charset="0"/>
                </a:rPr>
                <a:t>3F</a:t>
              </a:r>
            </a:p>
          </p:txBody>
        </p:sp>
      </p:grpSp>
      <p:pic>
        <p:nvPicPr>
          <p:cNvPr id="29" name="Picture 28">
            <a:extLst>
              <a:ext uri="{FF2B5EF4-FFF2-40B4-BE49-F238E27FC236}">
                <a16:creationId xmlns:a16="http://schemas.microsoft.com/office/drawing/2014/main" id="{2376BA15-EF83-4E05-8B2D-568477E0CD48}"/>
              </a:ext>
            </a:extLst>
          </p:cNvPr>
          <p:cNvPicPr>
            <a:picLocks noChangeAspect="1"/>
          </p:cNvPicPr>
          <p:nvPr/>
        </p:nvPicPr>
        <p:blipFill>
          <a:blip r:embed="rId5"/>
          <a:stretch>
            <a:fillRect/>
          </a:stretch>
        </p:blipFill>
        <p:spPr>
          <a:xfrm>
            <a:off x="7674436" y="778431"/>
            <a:ext cx="422556" cy="415585"/>
          </a:xfrm>
          <a:prstGeom prst="rect">
            <a:avLst/>
          </a:prstGeom>
        </p:spPr>
      </p:pic>
      <p:grpSp>
        <p:nvGrpSpPr>
          <p:cNvPr id="30" name="Group 29">
            <a:extLst>
              <a:ext uri="{FF2B5EF4-FFF2-40B4-BE49-F238E27FC236}">
                <a16:creationId xmlns:a16="http://schemas.microsoft.com/office/drawing/2014/main" id="{BF5E15C2-858E-4DB9-A776-6AAB6CED1AB4}"/>
              </a:ext>
            </a:extLst>
          </p:cNvPr>
          <p:cNvGrpSpPr/>
          <p:nvPr/>
        </p:nvGrpSpPr>
        <p:grpSpPr>
          <a:xfrm rot="660563">
            <a:off x="8121939" y="914648"/>
            <a:ext cx="600687" cy="295708"/>
            <a:chOff x="1387426" y="5175173"/>
            <a:chExt cx="600687" cy="295708"/>
          </a:xfrm>
        </p:grpSpPr>
        <p:sp>
          <p:nvSpPr>
            <p:cNvPr id="32" name="Freeform 78">
              <a:extLst>
                <a:ext uri="{FF2B5EF4-FFF2-40B4-BE49-F238E27FC236}">
                  <a16:creationId xmlns:a16="http://schemas.microsoft.com/office/drawing/2014/main" id="{4B68B26A-B4BB-4B8F-8421-CD86C04E55B6}"/>
                </a:ext>
              </a:extLst>
            </p:cNvPr>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3" name="TextBox 32">
              <a:extLst>
                <a:ext uri="{FF2B5EF4-FFF2-40B4-BE49-F238E27FC236}">
                  <a16:creationId xmlns:a16="http://schemas.microsoft.com/office/drawing/2014/main" id="{EFD7118C-5ABC-4D9A-8A50-9E6157BF858B}"/>
                </a:ext>
              </a:extLst>
            </p:cNvPr>
            <p:cNvSpPr txBox="1"/>
            <p:nvPr/>
          </p:nvSpPr>
          <p:spPr>
            <a:xfrm rot="20939437">
              <a:off x="1639941" y="5175173"/>
              <a:ext cx="348172" cy="246221"/>
            </a:xfrm>
            <a:prstGeom prst="rect">
              <a:avLst/>
            </a:prstGeom>
            <a:noFill/>
          </p:spPr>
          <p:txBody>
            <a:bodyPr wrap="none" rtlCol="0">
              <a:spAutoFit/>
            </a:bodyPr>
            <a:lstStyle/>
            <a:p>
              <a:r>
                <a:rPr lang="en-US" sz="1000" b="1" dirty="0">
                  <a:solidFill>
                    <a:schemeClr val="bg1"/>
                  </a:solidFill>
                  <a:latin typeface="Arial" pitchFamily="34" charset="0"/>
                  <a:cs typeface="Arial" pitchFamily="34" charset="0"/>
                </a:rPr>
                <a:t>8D</a:t>
              </a:r>
            </a:p>
          </p:txBody>
        </p:sp>
      </p:grpSp>
      <p:pic>
        <p:nvPicPr>
          <p:cNvPr id="34" name="Picture 33"/>
          <p:cNvPicPr>
            <a:picLocks noChangeAspect="1"/>
          </p:cNvPicPr>
          <p:nvPr/>
        </p:nvPicPr>
        <p:blipFill>
          <a:blip r:embed="rId6"/>
          <a:stretch>
            <a:fillRect/>
          </a:stretch>
        </p:blipFill>
        <p:spPr>
          <a:xfrm>
            <a:off x="7463755" y="786110"/>
            <a:ext cx="310435" cy="365760"/>
          </a:xfrm>
          <a:prstGeom prst="rect">
            <a:avLst/>
          </a:prstGeom>
        </p:spPr>
      </p:pic>
      <p:grpSp>
        <p:nvGrpSpPr>
          <p:cNvPr id="35" name="Group 34"/>
          <p:cNvGrpSpPr/>
          <p:nvPr/>
        </p:nvGrpSpPr>
        <p:grpSpPr>
          <a:xfrm rot="660563">
            <a:off x="7939060" y="897020"/>
            <a:ext cx="600686" cy="295717"/>
            <a:chOff x="1387426" y="5175164"/>
            <a:chExt cx="600686" cy="295717"/>
          </a:xfrm>
        </p:grpSpPr>
        <p:sp>
          <p:nvSpPr>
            <p:cNvPr id="36" name="Freeform 78"/>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7" name="TextBox 36"/>
            <p:cNvSpPr txBox="1"/>
            <p:nvPr/>
          </p:nvSpPr>
          <p:spPr>
            <a:xfrm rot="20939437">
              <a:off x="1639940" y="5175164"/>
              <a:ext cx="348172" cy="246221"/>
            </a:xfrm>
            <a:prstGeom prst="rect">
              <a:avLst/>
            </a:prstGeom>
            <a:noFill/>
          </p:spPr>
          <p:txBody>
            <a:bodyPr wrap="none" rtlCol="0">
              <a:spAutoFit/>
            </a:bodyPr>
            <a:lstStyle/>
            <a:p>
              <a:r>
                <a:rPr lang="en-US" sz="1000" b="1" dirty="0">
                  <a:solidFill>
                    <a:schemeClr val="bg1"/>
                  </a:solidFill>
                  <a:latin typeface="Arial" pitchFamily="34" charset="0"/>
                  <a:cs typeface="Arial" pitchFamily="34" charset="0"/>
                </a:rPr>
                <a:t>3B</a:t>
              </a:r>
            </a:p>
          </p:txBody>
        </p:sp>
      </p:grpSp>
      <p:grpSp>
        <p:nvGrpSpPr>
          <p:cNvPr id="38" name="Group 37"/>
          <p:cNvGrpSpPr/>
          <p:nvPr/>
        </p:nvGrpSpPr>
        <p:grpSpPr>
          <a:xfrm>
            <a:off x="-12145" y="296268"/>
            <a:ext cx="9413319" cy="1010044"/>
            <a:chOff x="-2619" y="296268"/>
            <a:chExt cx="7569864" cy="1010044"/>
          </a:xfrm>
        </p:grpSpPr>
        <p:sp>
          <p:nvSpPr>
            <p:cNvPr id="39"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Rectangle 40"/>
          <p:cNvSpPr/>
          <p:nvPr/>
        </p:nvSpPr>
        <p:spPr>
          <a:xfrm>
            <a:off x="104775" y="328792"/>
            <a:ext cx="6096000" cy="954107"/>
          </a:xfrm>
          <a:prstGeom prst="rect">
            <a:avLst/>
          </a:prstGeom>
        </p:spPr>
        <p:txBody>
          <a:bodyPr>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a:t>
            </a:r>
            <a:r>
              <a:rPr lang="en-US" sz="2800" b="1" dirty="0" smtClean="0">
                <a:solidFill>
                  <a:schemeClr val="tx2">
                    <a:lumMod val="60000"/>
                    <a:lumOff val="40000"/>
                  </a:schemeClr>
                </a:solidFill>
                <a:latin typeface="Arial" panose="020B0604020202020204" pitchFamily="34" charset="0"/>
                <a:cs typeface="Arial" panose="020B0604020202020204" pitchFamily="34" charset="0"/>
              </a:rPr>
              <a:t>2 </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Citizen Review Board (CRB)</a:t>
            </a:r>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31" y="4995"/>
            <a:ext cx="5262928" cy="685800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5422" y="0"/>
            <a:ext cx="5478037" cy="6858000"/>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6734" y="0"/>
            <a:ext cx="5246783" cy="6858000"/>
          </a:xfrm>
          <a:prstGeom prst="rect">
            <a:avLst/>
          </a:prstGeom>
        </p:spPr>
      </p:pic>
    </p:spTree>
    <p:custDataLst>
      <p:tags r:id="rId1"/>
    </p:custDataLst>
    <p:extLst>
      <p:ext uri="{BB962C8B-B14F-4D97-AF65-F5344CB8AC3E}">
        <p14:creationId xmlns:p14="http://schemas.microsoft.com/office/powerpoint/2010/main" val="413597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Oregon Foster Children’s Bill of Rights</a:t>
            </a:r>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2" name="Rectangle 1"/>
          <p:cNvSpPr/>
          <p:nvPr/>
        </p:nvSpPr>
        <p:spPr>
          <a:xfrm>
            <a:off x="217714" y="1392911"/>
            <a:ext cx="11669485" cy="1154162"/>
          </a:xfrm>
          <a:prstGeom prst="rect">
            <a:avLst/>
          </a:prstGeom>
        </p:spPr>
        <p:txBody>
          <a:bodyPr wrap="square">
            <a:spAutoFit/>
          </a:bodyPr>
          <a:lstStyle/>
          <a:p>
            <a:pPr algn="just"/>
            <a:r>
              <a:rPr lang="en-US" sz="2300" dirty="0">
                <a:solidFill>
                  <a:srgbClr val="113044"/>
                </a:solidFill>
                <a:latin typeface="Ebrima" panose="02000000000000000000" pitchFamily="2" charset="0"/>
                <a:ea typeface="Ebrima" panose="02000000000000000000" pitchFamily="2" charset="0"/>
                <a:cs typeface="Ebrima" panose="02000000000000000000" pitchFamily="2" charset="0"/>
              </a:rPr>
              <a:t>Every child in foster care is endowed with the rights inherently belonging to all children. In addition, because of the temporary or permanent separation from, and loss of, parents and other family members, the child requires special safeguards, resources, and care.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0897" y="2632269"/>
            <a:ext cx="3172553" cy="410565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643" y="2634340"/>
            <a:ext cx="3169352" cy="410151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4995" y="2630198"/>
            <a:ext cx="3172553" cy="4105656"/>
          </a:xfrm>
          <a:prstGeom prst="rect">
            <a:avLst/>
          </a:prstGeom>
        </p:spPr>
      </p:pic>
    </p:spTree>
    <p:extLst>
      <p:ext uri="{BB962C8B-B14F-4D97-AF65-F5344CB8AC3E}">
        <p14:creationId xmlns:p14="http://schemas.microsoft.com/office/powerpoint/2010/main" val="6970737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Oregon Foster Children’s Sibling Bill of Rights</a:t>
            </a:r>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2138" y="1719944"/>
            <a:ext cx="3532909" cy="4572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7890" y="1719944"/>
            <a:ext cx="3532909" cy="4572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642" y="1719944"/>
            <a:ext cx="3532909" cy="4572000"/>
          </a:xfrm>
          <a:prstGeom prst="rect">
            <a:avLst/>
          </a:prstGeom>
        </p:spPr>
      </p:pic>
    </p:spTree>
    <p:extLst>
      <p:ext uri="{BB962C8B-B14F-4D97-AF65-F5344CB8AC3E}">
        <p14:creationId xmlns:p14="http://schemas.microsoft.com/office/powerpoint/2010/main" val="17567537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6343327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Mandatory Reporting</a:t>
            </a:r>
            <a:endParaRPr lang="en-US" sz="2800" dirty="0">
              <a:solidFill>
                <a:prstClr val="white">
                  <a:lumMod val="95000"/>
                </a:prstClr>
              </a:solidFill>
              <a:latin typeface="Arial" panose="020B0604020202020204" pitchFamily="34" charset="0"/>
              <a:cs typeface="Arial" panose="020B0604020202020204" pitchFamily="34" charset="0"/>
            </a:endParaRPr>
          </a:p>
        </p:txBody>
      </p:sp>
      <p:sp>
        <p:nvSpPr>
          <p:cNvPr id="2" name="TextBox 1"/>
          <p:cNvSpPr txBox="1"/>
          <p:nvPr/>
        </p:nvSpPr>
        <p:spPr>
          <a:xfrm>
            <a:off x="83865" y="1315423"/>
            <a:ext cx="12087226" cy="5816977"/>
          </a:xfrm>
          <a:prstGeom prst="rect">
            <a:avLst/>
          </a:prstGeom>
          <a:noFill/>
        </p:spPr>
        <p:txBody>
          <a:bodyPr wrap="square" rtlCol="0">
            <a:spAutoFit/>
          </a:bodyPr>
          <a:lstStyle/>
          <a:p>
            <a:pPr marL="285750" indent="-285750">
              <a:buClr>
                <a:srgbClr val="C00000"/>
              </a:buClr>
              <a:buFont typeface="Wingdings" panose="05000000000000000000" pitchFamily="2" charset="2"/>
              <a:buChar char="Ø"/>
            </a:pPr>
            <a:r>
              <a:rPr lang="en-US" sz="2800" dirty="0" smtClean="0"/>
              <a:t>As a CASA you will be required to make mandatory reports just as many other professions are. This includes firefighters, day care workers, police officers, caseworkers, doctors, nurses, teachers etc.</a:t>
            </a:r>
          </a:p>
          <a:p>
            <a:pPr marL="285750" indent="-285750">
              <a:buClr>
                <a:srgbClr val="C00000"/>
              </a:buClr>
              <a:buFont typeface="Wingdings" panose="05000000000000000000" pitchFamily="2" charset="2"/>
              <a:buChar char="Ø"/>
            </a:pPr>
            <a:r>
              <a:rPr lang="en-US" sz="2800" dirty="0" smtClean="0"/>
              <a:t>It is not your job to figure out if abuse occurred. CPS investigators are charged with that task. </a:t>
            </a:r>
          </a:p>
          <a:p>
            <a:pPr marL="285750" indent="-285750">
              <a:buClr>
                <a:srgbClr val="C00000"/>
              </a:buClr>
              <a:buFont typeface="Wingdings" panose="05000000000000000000" pitchFamily="2" charset="2"/>
              <a:buChar char="Ø"/>
            </a:pPr>
            <a:r>
              <a:rPr lang="en-US" sz="2800" dirty="0" smtClean="0"/>
              <a:t>If you have any uncertainty on whether or not a report needs to be made then make it!</a:t>
            </a:r>
          </a:p>
          <a:p>
            <a:pPr marL="285750" indent="-285750">
              <a:buClr>
                <a:srgbClr val="C00000"/>
              </a:buClr>
              <a:buFont typeface="Wingdings" panose="05000000000000000000" pitchFamily="2" charset="2"/>
              <a:buChar char="Ø"/>
            </a:pPr>
            <a:r>
              <a:rPr lang="en-US" sz="2800" dirty="0" smtClean="0"/>
              <a:t>You never know what other information may have already been reported. Maybe your report is the missing piece or could provide more clarity for investigators. </a:t>
            </a:r>
          </a:p>
          <a:p>
            <a:pPr marL="285750" indent="-285750">
              <a:buClr>
                <a:srgbClr val="C00000"/>
              </a:buClr>
              <a:buFont typeface="Wingdings" panose="05000000000000000000" pitchFamily="2" charset="2"/>
              <a:buChar char="Ø"/>
            </a:pPr>
            <a:r>
              <a:rPr lang="en-US" sz="2800" dirty="0" smtClean="0"/>
              <a:t>If you have more questions about mandatory reporting feel free to reach out to your coordinator once they are assigned!</a:t>
            </a:r>
          </a:p>
          <a:p>
            <a:pPr marL="285750" indent="-285750">
              <a:buClr>
                <a:srgbClr val="C00000"/>
              </a:buClr>
              <a:buFont typeface="Wingdings" panose="05000000000000000000" pitchFamily="2" charset="2"/>
              <a:buChar char="Ø"/>
            </a:pPr>
            <a:endParaRPr lang="en-US" dirty="0" smtClean="0"/>
          </a:p>
          <a:p>
            <a:pPr marL="285750" indent="-285750">
              <a:buClr>
                <a:srgbClr val="C00000"/>
              </a:buClr>
              <a:buFont typeface="Wingdings" panose="05000000000000000000" pitchFamily="2" charset="2"/>
              <a:buChar char="Ø"/>
            </a:pPr>
            <a:endParaRPr lang="en-US" dirty="0"/>
          </a:p>
        </p:txBody>
      </p:sp>
    </p:spTree>
    <p:extLst>
      <p:ext uri="{BB962C8B-B14F-4D97-AF65-F5344CB8AC3E}">
        <p14:creationId xmlns:p14="http://schemas.microsoft.com/office/powerpoint/2010/main" val="193350702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31" name="Object 3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93560" name="think-cell Slide" r:id="rId7" imgW="270" imgH="270" progId="TCLayout.ActiveDocument.1">
                  <p:embed/>
                </p:oleObj>
              </mc:Choice>
              <mc:Fallback>
                <p:oleObj name="think-cell Slide" r:id="rId7" imgW="270" imgH="270" progId="TCLayout.ActiveDocument.1">
                  <p:embed/>
                  <p:pic>
                    <p:nvPicPr>
                      <p:cNvPr id="31" name="Object 30"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5" y="328792"/>
            <a:ext cx="7853892"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Proxima Nova Rg" panose="02000506030000020004" pitchFamily="50" charset="0"/>
              </a:rPr>
              <a:t>Mandatory Reporting</a:t>
            </a:r>
            <a:endParaRPr lang="en-US" sz="2800" dirty="0">
              <a:solidFill>
                <a:prstClr val="black"/>
              </a:solidFill>
              <a:latin typeface="Arial" panose="020B0604020202020204" pitchFamily="34" charset="0"/>
              <a:cs typeface="Arial" panose="020B0604020202020204" pitchFamily="34" charset="0"/>
            </a:endParaRPr>
          </a:p>
        </p:txBody>
      </p:sp>
      <p:pic>
        <p:nvPicPr>
          <p:cNvPr id="4" name="iO4uRPbI4YQ"/>
          <p:cNvPicPr>
            <a:picLocks noRot="1" noChangeAspect="1"/>
          </p:cNvPicPr>
          <p:nvPr>
            <a:videoFile r:link="rId4"/>
          </p:nvPr>
        </p:nvPicPr>
        <p:blipFill>
          <a:blip r:embed="rId9"/>
          <a:stretch>
            <a:fillRect/>
          </a:stretch>
        </p:blipFill>
        <p:spPr>
          <a:xfrm>
            <a:off x="2690781" y="2022355"/>
            <a:ext cx="6710393" cy="3774596"/>
          </a:xfrm>
          <a:prstGeom prst="rect">
            <a:avLst/>
          </a:prstGeom>
        </p:spPr>
      </p:pic>
    </p:spTree>
    <p:custDataLst>
      <p:tags r:id="rId2"/>
    </p:custDataLst>
    <p:extLst>
      <p:ext uri="{BB962C8B-B14F-4D97-AF65-F5344CB8AC3E}">
        <p14:creationId xmlns:p14="http://schemas.microsoft.com/office/powerpoint/2010/main" val="143166992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5C2633-E460-488C-8DFE-9F3DE610AECA}"/>
              </a:ext>
            </a:extLst>
          </p:cNvPr>
          <p:cNvSpPr/>
          <p:nvPr/>
        </p:nvSpPr>
        <p:spPr>
          <a:xfrm>
            <a:off x="436231" y="1463231"/>
            <a:ext cx="9514114" cy="4693593"/>
          </a:xfrm>
          <a:prstGeom prst="rect">
            <a:avLst/>
          </a:prstGeom>
        </p:spPr>
        <p:txBody>
          <a:bodyPr wrap="square">
            <a:spAutoFit/>
          </a:bodyPr>
          <a:lstStyle/>
          <a:p>
            <a:pPr>
              <a:spcAft>
                <a:spcPts val="600"/>
              </a:spcAft>
              <a:buClr>
                <a:srgbClr val="FF0000"/>
              </a:buClr>
            </a:pPr>
            <a:r>
              <a:rPr lang="en-US" dirty="0">
                <a:solidFill>
                  <a:srgbClr val="44546A">
                    <a:lumMod val="50000"/>
                  </a:srgbClr>
                </a:solidFill>
                <a:latin typeface="Geometr415 Lt BT" panose="020B0502020204020303" pitchFamily="34" charset="0"/>
                <a:cs typeface="Arial" panose="020B0604020202020204" pitchFamily="34" charset="0"/>
              </a:rPr>
              <a:t>What to expect from your </a:t>
            </a:r>
            <a:r>
              <a:rPr lang="en-US" dirty="0" smtClean="0">
                <a:solidFill>
                  <a:srgbClr val="44546A">
                    <a:lumMod val="50000"/>
                  </a:srgbClr>
                </a:solidFill>
                <a:latin typeface="Geometr415 Lt BT" panose="020B0502020204020303" pitchFamily="34" charset="0"/>
                <a:cs typeface="Arial" panose="020B0604020202020204" pitchFamily="34" charset="0"/>
              </a:rPr>
              <a:t>Advocate Coordinator.</a:t>
            </a:r>
            <a:endParaRPr lang="en-US" dirty="0">
              <a:solidFill>
                <a:srgbClr val="44546A">
                  <a:lumMod val="50000"/>
                </a:srgbClr>
              </a:solidFill>
              <a:latin typeface="Geometr415 Lt BT" panose="020B0502020204020303" pitchFamily="34" charset="0"/>
              <a:cs typeface="Arial" panose="020B0604020202020204" pitchFamily="34" charset="0"/>
            </a:endParaRPr>
          </a:p>
          <a:p>
            <a:pPr>
              <a:spcAft>
                <a:spcPts val="600"/>
              </a:spcAft>
              <a:buClr>
                <a:srgbClr val="FF0000"/>
              </a:buClr>
            </a:pPr>
            <a:r>
              <a:rPr lang="en-US" dirty="0" smtClean="0">
                <a:solidFill>
                  <a:srgbClr val="44546A">
                    <a:lumMod val="50000"/>
                  </a:srgbClr>
                </a:solidFill>
                <a:latin typeface="Geometr415 Lt BT" panose="020B0502020204020303" pitchFamily="34" charset="0"/>
                <a:cs typeface="Arial" panose="020B0604020202020204" pitchFamily="34" charset="0"/>
              </a:rPr>
              <a:t>When </a:t>
            </a:r>
            <a:r>
              <a:rPr lang="en-US" dirty="0">
                <a:solidFill>
                  <a:srgbClr val="44546A">
                    <a:lumMod val="50000"/>
                  </a:srgbClr>
                </a:solidFill>
                <a:latin typeface="Geometr415 Lt BT" panose="020B0502020204020303" pitchFamily="34" charset="0"/>
                <a:cs typeface="Arial" panose="020B0604020202020204" pitchFamily="34" charset="0"/>
              </a:rPr>
              <a:t>and how you’ll be sworn in as </a:t>
            </a:r>
            <a:r>
              <a:rPr lang="en-US" dirty="0" smtClean="0">
                <a:solidFill>
                  <a:srgbClr val="44546A">
                    <a:lumMod val="50000"/>
                  </a:srgbClr>
                </a:solidFill>
                <a:latin typeface="Geometr415 Lt BT" panose="020B0502020204020303" pitchFamily="34" charset="0"/>
                <a:cs typeface="Arial" panose="020B0604020202020204" pitchFamily="34" charset="0"/>
              </a:rPr>
              <a:t>CASA volunteers.</a:t>
            </a:r>
          </a:p>
          <a:p>
            <a:pPr>
              <a:buClr>
                <a:srgbClr val="FF0000"/>
              </a:buClr>
            </a:pPr>
            <a:r>
              <a:rPr lang="en-US" dirty="0" smtClean="0">
                <a:solidFill>
                  <a:srgbClr val="44546A">
                    <a:lumMod val="50000"/>
                  </a:srgbClr>
                </a:solidFill>
                <a:latin typeface="Geometr415 Lt BT" panose="020B0502020204020303" pitchFamily="34" charset="0"/>
                <a:cs typeface="Arial" panose="020B0604020202020204" pitchFamily="34" charset="0"/>
              </a:rPr>
              <a:t>CASA Email- </a:t>
            </a:r>
            <a:r>
              <a:rPr lang="en-US" dirty="0" err="1" smtClean="0">
                <a:solidFill>
                  <a:srgbClr val="44546A">
                    <a:lumMod val="50000"/>
                  </a:srgbClr>
                </a:solidFill>
                <a:latin typeface="Geometr415 Lt BT" panose="020B0502020204020303" pitchFamily="34" charset="0"/>
                <a:cs typeface="Arial" panose="020B0604020202020204" pitchFamily="34" charset="0"/>
              </a:rPr>
              <a:t>GSuite</a:t>
            </a:r>
            <a:endParaRPr lang="en-US" dirty="0" smtClean="0">
              <a:solidFill>
                <a:srgbClr val="44546A">
                  <a:lumMod val="50000"/>
                </a:srgbClr>
              </a:solidFill>
              <a:latin typeface="Geometr415 Lt BT" panose="020B0502020204020303" pitchFamily="34" charset="0"/>
              <a:cs typeface="Arial" panose="020B0604020202020204" pitchFamily="34" charset="0"/>
            </a:endParaRPr>
          </a:p>
          <a:p>
            <a:pPr lvl="1">
              <a:spcAft>
                <a:spcPts val="600"/>
              </a:spcAft>
              <a:buClr>
                <a:srgbClr val="FF0000"/>
              </a:buClr>
            </a:pPr>
            <a:r>
              <a:rPr lang="en-US" sz="1400" dirty="0" smtClean="0">
                <a:solidFill>
                  <a:srgbClr val="44546A">
                    <a:lumMod val="50000"/>
                  </a:srgbClr>
                </a:solidFill>
                <a:latin typeface="Geometr415 Lt BT" panose="020B0502020204020303" pitchFamily="34" charset="0"/>
                <a:cs typeface="Arial" panose="020B0604020202020204" pitchFamily="34" charset="0"/>
              </a:rPr>
              <a:t>Use only this email for CASA business, please. </a:t>
            </a:r>
          </a:p>
          <a:p>
            <a:pPr>
              <a:buClr>
                <a:srgbClr val="FF0000"/>
              </a:buClr>
            </a:pPr>
            <a:r>
              <a:rPr lang="en-US" dirty="0" smtClean="0">
                <a:solidFill>
                  <a:srgbClr val="44546A">
                    <a:lumMod val="50000"/>
                  </a:srgbClr>
                </a:solidFill>
                <a:latin typeface="Geometr415 Lt BT" panose="020B0502020204020303" pitchFamily="34" charset="0"/>
                <a:cs typeface="Arial" panose="020B0604020202020204" pitchFamily="34" charset="0"/>
              </a:rPr>
              <a:t>12 </a:t>
            </a:r>
            <a:r>
              <a:rPr lang="en-US" dirty="0">
                <a:solidFill>
                  <a:srgbClr val="44546A">
                    <a:lumMod val="50000"/>
                  </a:srgbClr>
                </a:solidFill>
                <a:latin typeface="Geometr415 Lt BT" panose="020B0502020204020303" pitchFamily="34" charset="0"/>
                <a:cs typeface="Arial" panose="020B0604020202020204" pitchFamily="34" charset="0"/>
              </a:rPr>
              <a:t>Hours of Continuing </a:t>
            </a:r>
            <a:r>
              <a:rPr lang="en-US" dirty="0" smtClean="0">
                <a:solidFill>
                  <a:srgbClr val="44546A">
                    <a:lumMod val="50000"/>
                  </a:srgbClr>
                </a:solidFill>
                <a:latin typeface="Geometr415 Lt BT" panose="020B0502020204020303" pitchFamily="34" charset="0"/>
                <a:cs typeface="Arial" panose="020B0604020202020204" pitchFamily="34" charset="0"/>
              </a:rPr>
              <a:t>Education.</a:t>
            </a:r>
            <a:endParaRPr lang="en-US" dirty="0">
              <a:solidFill>
                <a:srgbClr val="44546A">
                  <a:lumMod val="50000"/>
                </a:srgbClr>
              </a:solidFill>
              <a:latin typeface="Geometr415 Lt BT" panose="020B0502020204020303" pitchFamily="34" charset="0"/>
              <a:cs typeface="Arial" panose="020B0604020202020204" pitchFamily="34" charset="0"/>
            </a:endParaRPr>
          </a:p>
          <a:p>
            <a:pPr lvl="1">
              <a:spcAft>
                <a:spcPts val="600"/>
              </a:spcAft>
              <a:buClr>
                <a:srgbClr val="FF0000"/>
              </a:buClr>
            </a:pPr>
            <a:r>
              <a:rPr lang="en-US" sz="1400" dirty="0" smtClean="0">
                <a:solidFill>
                  <a:srgbClr val="44546A">
                    <a:lumMod val="50000"/>
                  </a:srgbClr>
                </a:solidFill>
                <a:latin typeface="Geometr415 Lt BT" panose="020B0502020204020303" pitchFamily="34" charset="0"/>
                <a:cs typeface="Arial" panose="020B0604020202020204" pitchFamily="34" charset="0"/>
              </a:rPr>
              <a:t>(</a:t>
            </a:r>
            <a:r>
              <a:rPr lang="en-US" sz="1400" dirty="0">
                <a:solidFill>
                  <a:srgbClr val="44546A">
                    <a:lumMod val="50000"/>
                  </a:srgbClr>
                </a:solidFill>
                <a:latin typeface="Geometr415 Lt BT" panose="020B0502020204020303" pitchFamily="34" charset="0"/>
                <a:cs typeface="Arial" panose="020B0604020202020204" pitchFamily="34" charset="0"/>
              </a:rPr>
              <a:t>6</a:t>
            </a:r>
            <a:r>
              <a:rPr lang="en-US" sz="1400" dirty="0" smtClean="0">
                <a:solidFill>
                  <a:srgbClr val="44546A">
                    <a:lumMod val="50000"/>
                  </a:srgbClr>
                </a:solidFill>
                <a:latin typeface="Geometr415 Lt BT" panose="020B0502020204020303" pitchFamily="34" charset="0"/>
                <a:cs typeface="Arial" panose="020B0604020202020204" pitchFamily="34" charset="0"/>
              </a:rPr>
              <a:t> hours </a:t>
            </a:r>
            <a:r>
              <a:rPr lang="en-US" sz="1400" dirty="0">
                <a:solidFill>
                  <a:srgbClr val="44546A">
                    <a:lumMod val="50000"/>
                  </a:srgbClr>
                </a:solidFill>
                <a:latin typeface="Geometr415 Lt BT" panose="020B0502020204020303" pitchFamily="34" charset="0"/>
                <a:cs typeface="Arial" panose="020B0604020202020204" pitchFamily="34" charset="0"/>
              </a:rPr>
              <a:t>for you as </a:t>
            </a:r>
            <a:r>
              <a:rPr lang="en-US" sz="1400" dirty="0" smtClean="0">
                <a:solidFill>
                  <a:srgbClr val="44546A">
                    <a:lumMod val="50000"/>
                  </a:srgbClr>
                </a:solidFill>
                <a:latin typeface="Geometr415 Lt BT" panose="020B0502020204020303" pitchFamily="34" charset="0"/>
                <a:cs typeface="Arial" panose="020B0604020202020204" pitchFamily="34" charset="0"/>
              </a:rPr>
              <a:t>June </a:t>
            </a:r>
            <a:r>
              <a:rPr lang="en-US" sz="1400" dirty="0">
                <a:solidFill>
                  <a:srgbClr val="44546A">
                    <a:lumMod val="50000"/>
                  </a:srgbClr>
                </a:solidFill>
                <a:latin typeface="Geometr415 Lt BT" panose="020B0502020204020303" pitchFamily="34" charset="0"/>
                <a:cs typeface="Arial" panose="020B0604020202020204" pitchFamily="34" charset="0"/>
              </a:rPr>
              <a:t>is your first active month)</a:t>
            </a:r>
            <a:endParaRPr lang="en-US" dirty="0">
              <a:solidFill>
                <a:srgbClr val="44546A">
                  <a:lumMod val="50000"/>
                </a:srgbClr>
              </a:solidFill>
              <a:latin typeface="Geometr415 Lt BT" panose="020B0502020204020303" pitchFamily="34" charset="0"/>
              <a:cs typeface="Arial" panose="020B0604020202020204" pitchFamily="34" charset="0"/>
            </a:endParaRPr>
          </a:p>
          <a:p>
            <a:pPr>
              <a:spcAft>
                <a:spcPts val="600"/>
              </a:spcAft>
              <a:buClr>
                <a:srgbClr val="FF0000"/>
              </a:buClr>
            </a:pPr>
            <a:r>
              <a:rPr lang="en-US" dirty="0" smtClean="0">
                <a:solidFill>
                  <a:srgbClr val="00B0F0"/>
                </a:solidFill>
                <a:latin typeface="Geometr415 Lt BT" panose="020B0502020204020303" pitchFamily="34" charset="0"/>
                <a:cs typeface="Arial" panose="020B0604020202020204" pitchFamily="34" charset="0"/>
              </a:rPr>
              <a:t>SOS</a:t>
            </a:r>
            <a:r>
              <a:rPr lang="en-US" dirty="0" smtClean="0">
                <a:solidFill>
                  <a:srgbClr val="44546A">
                    <a:lumMod val="50000"/>
                  </a:srgbClr>
                </a:solidFill>
                <a:latin typeface="Geometr415 Lt BT" panose="020B0502020204020303" pitchFamily="34" charset="0"/>
                <a:cs typeface="Arial" panose="020B0604020202020204" pitchFamily="34" charset="0"/>
              </a:rPr>
              <a:t> </a:t>
            </a:r>
            <a:r>
              <a:rPr lang="en-US" dirty="0">
                <a:solidFill>
                  <a:srgbClr val="44546A">
                    <a:lumMod val="50000"/>
                  </a:srgbClr>
                </a:solidFill>
                <a:latin typeface="Geometr415 Lt BT" panose="020B0502020204020303" pitchFamily="34" charset="0"/>
                <a:cs typeface="Arial" panose="020B0604020202020204" pitchFamily="34" charset="0"/>
              </a:rPr>
              <a:t>and </a:t>
            </a:r>
            <a:r>
              <a:rPr lang="en-US" dirty="0">
                <a:solidFill>
                  <a:srgbClr val="00B0F0"/>
                </a:solidFill>
                <a:latin typeface="Geometr415 Lt BT" panose="020B0502020204020303" pitchFamily="34" charset="0"/>
                <a:cs typeface="Arial" panose="020B0604020202020204" pitchFamily="34" charset="0"/>
              </a:rPr>
              <a:t>Lunch </a:t>
            </a:r>
            <a:r>
              <a:rPr lang="en-US" dirty="0" smtClean="0">
                <a:solidFill>
                  <a:srgbClr val="00B0F0"/>
                </a:solidFill>
                <a:latin typeface="Geometr415 Lt BT" panose="020B0502020204020303" pitchFamily="34" charset="0"/>
                <a:cs typeface="Arial" panose="020B0604020202020204" pitchFamily="34" charset="0"/>
              </a:rPr>
              <a:t>‘n </a:t>
            </a:r>
            <a:r>
              <a:rPr lang="en-US" dirty="0">
                <a:solidFill>
                  <a:srgbClr val="00B0F0"/>
                </a:solidFill>
                <a:latin typeface="Geometr415 Lt BT" panose="020B0502020204020303" pitchFamily="34" charset="0"/>
                <a:cs typeface="Arial" panose="020B0604020202020204" pitchFamily="34" charset="0"/>
              </a:rPr>
              <a:t>Learn </a:t>
            </a:r>
            <a:r>
              <a:rPr lang="en-US" dirty="0">
                <a:solidFill>
                  <a:srgbClr val="44546A">
                    <a:lumMod val="50000"/>
                  </a:srgbClr>
                </a:solidFill>
                <a:latin typeface="Geometr415 Lt BT" panose="020B0502020204020303" pitchFamily="34" charset="0"/>
                <a:cs typeface="Arial" panose="020B0604020202020204" pitchFamily="34" charset="0"/>
              </a:rPr>
              <a:t>and RSVP for </a:t>
            </a:r>
            <a:r>
              <a:rPr lang="en-US" dirty="0" smtClean="0">
                <a:solidFill>
                  <a:srgbClr val="44546A">
                    <a:lumMod val="50000"/>
                  </a:srgbClr>
                </a:solidFill>
                <a:latin typeface="Geometr415 Lt BT" panose="020B0502020204020303" pitchFamily="34" charset="0"/>
                <a:cs typeface="Arial" panose="020B0604020202020204" pitchFamily="34" charset="0"/>
              </a:rPr>
              <a:t>EVERYTHING.</a:t>
            </a:r>
          </a:p>
          <a:p>
            <a:pPr>
              <a:spcAft>
                <a:spcPts val="600"/>
              </a:spcAft>
              <a:buClr>
                <a:srgbClr val="FF0000"/>
              </a:buClr>
            </a:pPr>
            <a:r>
              <a:rPr lang="en-US" dirty="0">
                <a:solidFill>
                  <a:srgbClr val="44546A">
                    <a:lumMod val="50000"/>
                  </a:srgbClr>
                </a:solidFill>
                <a:latin typeface="Geometr415 Lt BT" panose="020B0502020204020303" pitchFamily="34" charset="0"/>
                <a:cs typeface="Arial" panose="020B0604020202020204" pitchFamily="34" charset="0"/>
              </a:rPr>
              <a:t>	</a:t>
            </a:r>
            <a:r>
              <a:rPr lang="en-US" sz="1400" dirty="0" smtClean="0">
                <a:solidFill>
                  <a:srgbClr val="44546A">
                    <a:lumMod val="50000"/>
                  </a:srgbClr>
                </a:solidFill>
                <a:latin typeface="Geometr415 Lt BT" panose="020B0502020204020303" pitchFamily="34" charset="0"/>
                <a:cs typeface="Arial" panose="020B0604020202020204" pitchFamily="34" charset="0"/>
              </a:rPr>
              <a:t>Keep an eye out for Monthly Newsletters!</a:t>
            </a:r>
            <a:endParaRPr lang="en-US" sz="1400" dirty="0">
              <a:solidFill>
                <a:srgbClr val="44546A">
                  <a:lumMod val="50000"/>
                </a:srgbClr>
              </a:solidFill>
              <a:latin typeface="Geometr415 Lt BT" panose="020B0502020204020303" pitchFamily="34" charset="0"/>
              <a:cs typeface="Arial" panose="020B0604020202020204" pitchFamily="34" charset="0"/>
            </a:endParaRPr>
          </a:p>
          <a:p>
            <a:pPr>
              <a:spcAft>
                <a:spcPts val="600"/>
              </a:spcAft>
              <a:buClr>
                <a:srgbClr val="FF0000"/>
              </a:buClr>
            </a:pPr>
            <a:r>
              <a:rPr lang="en-US" dirty="0" smtClean="0">
                <a:solidFill>
                  <a:srgbClr val="44546A">
                    <a:lumMod val="50000"/>
                  </a:srgbClr>
                </a:solidFill>
                <a:latin typeface="Geometr415 Lt BT" panose="020B0502020204020303" pitchFamily="34" charset="0"/>
                <a:cs typeface="Arial" panose="020B0604020202020204" pitchFamily="34" charset="0"/>
              </a:rPr>
              <a:t>Hours </a:t>
            </a:r>
            <a:r>
              <a:rPr lang="en-US" dirty="0">
                <a:solidFill>
                  <a:srgbClr val="44546A">
                    <a:lumMod val="50000"/>
                  </a:srgbClr>
                </a:solidFill>
                <a:latin typeface="Geometr415 Lt BT" panose="020B0502020204020303" pitchFamily="34" charset="0"/>
                <a:cs typeface="Arial" panose="020B0604020202020204" pitchFamily="34" charset="0"/>
              </a:rPr>
              <a:t>and Miles must be turned in each </a:t>
            </a:r>
            <a:r>
              <a:rPr lang="en-US" dirty="0" smtClean="0">
                <a:solidFill>
                  <a:srgbClr val="44546A">
                    <a:lumMod val="50000"/>
                  </a:srgbClr>
                </a:solidFill>
                <a:latin typeface="Geometr415 Lt BT" panose="020B0502020204020303" pitchFamily="34" charset="0"/>
                <a:cs typeface="Arial" panose="020B0604020202020204" pitchFamily="34" charset="0"/>
              </a:rPr>
              <a:t>month.</a:t>
            </a:r>
            <a:endParaRPr lang="en-US" dirty="0">
              <a:solidFill>
                <a:srgbClr val="44546A">
                  <a:lumMod val="50000"/>
                </a:srgbClr>
              </a:solidFill>
              <a:latin typeface="Geometr415 Lt BT" panose="020B0502020204020303" pitchFamily="34" charset="0"/>
              <a:cs typeface="Arial" panose="020B0604020202020204" pitchFamily="34" charset="0"/>
            </a:endParaRPr>
          </a:p>
          <a:p>
            <a:pPr>
              <a:spcAft>
                <a:spcPts val="600"/>
              </a:spcAft>
              <a:buClr>
                <a:srgbClr val="FF0000"/>
              </a:buClr>
            </a:pPr>
            <a:r>
              <a:rPr lang="en-US" dirty="0" smtClean="0">
                <a:solidFill>
                  <a:srgbClr val="44546A">
                    <a:lumMod val="50000"/>
                  </a:srgbClr>
                </a:solidFill>
                <a:latin typeface="Geometr415 Lt BT" panose="020B0502020204020303" pitchFamily="34" charset="0"/>
                <a:cs typeface="Arial" panose="020B0604020202020204" pitchFamily="34" charset="0"/>
              </a:rPr>
              <a:t>Court </a:t>
            </a:r>
            <a:r>
              <a:rPr lang="en-US" dirty="0">
                <a:solidFill>
                  <a:srgbClr val="44546A">
                    <a:lumMod val="50000"/>
                  </a:srgbClr>
                </a:solidFill>
                <a:latin typeface="Geometr415 Lt BT" panose="020B0502020204020303" pitchFamily="34" charset="0"/>
                <a:cs typeface="Arial" panose="020B0604020202020204" pitchFamily="34" charset="0"/>
              </a:rPr>
              <a:t>Reports must be turned in for staff review </a:t>
            </a:r>
            <a:r>
              <a:rPr lang="en-US" dirty="0" smtClean="0">
                <a:solidFill>
                  <a:srgbClr val="44546A">
                    <a:lumMod val="50000"/>
                  </a:srgbClr>
                </a:solidFill>
                <a:latin typeface="Geometr415 Lt BT" panose="020B0502020204020303" pitchFamily="34" charset="0"/>
                <a:cs typeface="Arial" panose="020B0604020202020204" pitchFamily="34" charset="0"/>
              </a:rPr>
              <a:t>10 </a:t>
            </a:r>
            <a:r>
              <a:rPr lang="en-US" dirty="0" err="1" smtClean="0">
                <a:solidFill>
                  <a:srgbClr val="44546A">
                    <a:lumMod val="50000"/>
                  </a:srgbClr>
                </a:solidFill>
                <a:latin typeface="Geometr415 Lt BT" panose="020B0502020204020303" pitchFamily="34" charset="0"/>
                <a:cs typeface="Arial" panose="020B0604020202020204" pitchFamily="34" charset="0"/>
              </a:rPr>
              <a:t>buisness</a:t>
            </a:r>
            <a:r>
              <a:rPr lang="en-US" dirty="0" smtClean="0">
                <a:solidFill>
                  <a:srgbClr val="44546A">
                    <a:lumMod val="50000"/>
                  </a:srgbClr>
                </a:solidFill>
                <a:latin typeface="Geometr415 Lt BT" panose="020B0502020204020303" pitchFamily="34" charset="0"/>
                <a:cs typeface="Arial" panose="020B0604020202020204" pitchFamily="34" charset="0"/>
              </a:rPr>
              <a:t> </a:t>
            </a:r>
            <a:r>
              <a:rPr lang="en-US" dirty="0">
                <a:solidFill>
                  <a:srgbClr val="44546A">
                    <a:lumMod val="50000"/>
                  </a:srgbClr>
                </a:solidFill>
                <a:latin typeface="Geometr415 Lt BT" panose="020B0502020204020303" pitchFamily="34" charset="0"/>
                <a:cs typeface="Arial" panose="020B0604020202020204" pitchFamily="34" charset="0"/>
              </a:rPr>
              <a:t>days before your court </a:t>
            </a:r>
            <a:r>
              <a:rPr lang="en-US" dirty="0" smtClean="0">
                <a:solidFill>
                  <a:srgbClr val="44546A">
                    <a:lumMod val="50000"/>
                  </a:srgbClr>
                </a:solidFill>
                <a:latin typeface="Geometr415 Lt BT" panose="020B0502020204020303" pitchFamily="34" charset="0"/>
                <a:cs typeface="Arial" panose="020B0604020202020204" pitchFamily="34" charset="0"/>
              </a:rPr>
              <a:t>hearing.</a:t>
            </a:r>
            <a:endParaRPr lang="en-US" dirty="0">
              <a:solidFill>
                <a:srgbClr val="44546A">
                  <a:lumMod val="50000"/>
                </a:srgbClr>
              </a:solidFill>
              <a:latin typeface="Geometr415 Lt BT" panose="020B0502020204020303" pitchFamily="34" charset="0"/>
              <a:cs typeface="Arial" panose="020B0604020202020204" pitchFamily="34" charset="0"/>
            </a:endParaRPr>
          </a:p>
          <a:p>
            <a:pPr>
              <a:spcAft>
                <a:spcPts val="600"/>
              </a:spcAft>
              <a:buClr>
                <a:srgbClr val="FF0000"/>
              </a:buClr>
            </a:pPr>
            <a:r>
              <a:rPr lang="en-US" dirty="0" smtClean="0">
                <a:solidFill>
                  <a:srgbClr val="44546A">
                    <a:lumMod val="50000"/>
                  </a:srgbClr>
                </a:solidFill>
                <a:latin typeface="Geometr415 Lt BT" panose="020B0502020204020303" pitchFamily="34" charset="0"/>
                <a:cs typeface="Arial" panose="020B0604020202020204" pitchFamily="34" charset="0"/>
              </a:rPr>
              <a:t>Must </a:t>
            </a:r>
            <a:r>
              <a:rPr lang="en-US" dirty="0">
                <a:solidFill>
                  <a:srgbClr val="44546A">
                    <a:lumMod val="50000"/>
                  </a:srgbClr>
                </a:solidFill>
                <a:latin typeface="Geometr415 Lt BT" panose="020B0502020204020303" pitchFamily="34" charset="0"/>
                <a:cs typeface="Arial" panose="020B0604020202020204" pitchFamily="34" charset="0"/>
              </a:rPr>
              <a:t>see your </a:t>
            </a:r>
            <a:r>
              <a:rPr lang="en-US" dirty="0" smtClean="0">
                <a:solidFill>
                  <a:srgbClr val="44546A">
                    <a:lumMod val="50000"/>
                  </a:srgbClr>
                </a:solidFill>
                <a:latin typeface="Geometr415 Lt BT" panose="020B0502020204020303" pitchFamily="34" charset="0"/>
                <a:cs typeface="Arial" panose="020B0604020202020204" pitchFamily="34" charset="0"/>
              </a:rPr>
              <a:t>kids 1x/30 days, </a:t>
            </a:r>
            <a:r>
              <a:rPr lang="en-US" dirty="0">
                <a:solidFill>
                  <a:srgbClr val="44546A">
                    <a:lumMod val="50000"/>
                  </a:srgbClr>
                </a:solidFill>
                <a:latin typeface="Geometr415 Lt BT" panose="020B0502020204020303" pitchFamily="34" charset="0"/>
                <a:cs typeface="Arial" panose="020B0604020202020204" pitchFamily="34" charset="0"/>
              </a:rPr>
              <a:t>no “expensive” gifts and no </a:t>
            </a:r>
            <a:r>
              <a:rPr lang="en-US" dirty="0" smtClean="0">
                <a:solidFill>
                  <a:srgbClr val="44546A">
                    <a:lumMod val="50000"/>
                  </a:srgbClr>
                </a:solidFill>
                <a:latin typeface="Geometr415 Lt BT" panose="020B0502020204020303" pitchFamily="34" charset="0"/>
                <a:cs typeface="Arial" panose="020B0604020202020204" pitchFamily="34" charset="0"/>
              </a:rPr>
              <a:t>transporting.</a:t>
            </a:r>
            <a:endParaRPr lang="en-US" dirty="0">
              <a:solidFill>
                <a:srgbClr val="44546A">
                  <a:lumMod val="50000"/>
                </a:srgbClr>
              </a:solidFill>
              <a:latin typeface="Geometr415 Lt BT" panose="020B0502020204020303" pitchFamily="34" charset="0"/>
              <a:cs typeface="Arial" panose="020B0604020202020204" pitchFamily="34" charset="0"/>
            </a:endParaRPr>
          </a:p>
          <a:p>
            <a:pPr>
              <a:spcAft>
                <a:spcPts val="600"/>
              </a:spcAft>
              <a:buClr>
                <a:srgbClr val="FF0000"/>
              </a:buClr>
            </a:pPr>
            <a:r>
              <a:rPr lang="en-US" dirty="0" smtClean="0">
                <a:solidFill>
                  <a:srgbClr val="44546A">
                    <a:lumMod val="50000"/>
                  </a:srgbClr>
                </a:solidFill>
                <a:latin typeface="Geometr415 Lt BT" panose="020B0502020204020303" pitchFamily="34" charset="0"/>
                <a:cs typeface="Arial" panose="020B0604020202020204" pitchFamily="34" charset="0"/>
              </a:rPr>
              <a:t>Post </a:t>
            </a:r>
            <a:r>
              <a:rPr lang="en-US" dirty="0">
                <a:solidFill>
                  <a:srgbClr val="44546A">
                    <a:lumMod val="50000"/>
                  </a:srgbClr>
                </a:solidFill>
                <a:latin typeface="Geometr415 Lt BT" panose="020B0502020204020303" pitchFamily="34" charset="0"/>
                <a:cs typeface="Arial" panose="020B0604020202020204" pitchFamily="34" charset="0"/>
              </a:rPr>
              <a:t>Interview, Case Assignment, Case Closure and tell our office of court </a:t>
            </a:r>
            <a:r>
              <a:rPr lang="en-US" dirty="0" smtClean="0">
                <a:solidFill>
                  <a:srgbClr val="44546A">
                    <a:lumMod val="50000"/>
                  </a:srgbClr>
                </a:solidFill>
                <a:latin typeface="Geometr415 Lt BT" panose="020B0502020204020303" pitchFamily="34" charset="0"/>
                <a:cs typeface="Arial" panose="020B0604020202020204" pitchFamily="34" charset="0"/>
              </a:rPr>
              <a:t>hearings.</a:t>
            </a:r>
            <a:endParaRPr lang="en-US" dirty="0">
              <a:solidFill>
                <a:srgbClr val="44546A">
                  <a:lumMod val="50000"/>
                </a:srgbClr>
              </a:solidFill>
              <a:latin typeface="Geometr415 Lt BT" panose="020B0502020204020303" pitchFamily="34" charset="0"/>
              <a:cs typeface="Arial" panose="020B0604020202020204" pitchFamily="34" charset="0"/>
            </a:endParaRPr>
          </a:p>
          <a:p>
            <a:pPr>
              <a:spcAft>
                <a:spcPts val="600"/>
              </a:spcAft>
              <a:buClr>
                <a:srgbClr val="FF0000"/>
              </a:buClr>
            </a:pPr>
            <a:r>
              <a:rPr lang="en-US" dirty="0" smtClean="0">
                <a:solidFill>
                  <a:srgbClr val="44546A">
                    <a:lumMod val="50000"/>
                  </a:srgbClr>
                </a:solidFill>
                <a:latin typeface="Geometr415 Lt BT" panose="020B0502020204020303" pitchFamily="34" charset="0"/>
                <a:cs typeface="Arial" panose="020B0604020202020204" pitchFamily="34" charset="0"/>
              </a:rPr>
              <a:t>Monthly </a:t>
            </a:r>
            <a:r>
              <a:rPr lang="en-US" dirty="0">
                <a:solidFill>
                  <a:srgbClr val="44546A">
                    <a:lumMod val="50000"/>
                  </a:srgbClr>
                </a:solidFill>
                <a:latin typeface="Geometr415 Lt BT" panose="020B0502020204020303" pitchFamily="34" charset="0"/>
                <a:cs typeface="Arial" panose="020B0604020202020204" pitchFamily="34" charset="0"/>
              </a:rPr>
              <a:t>case </a:t>
            </a:r>
            <a:r>
              <a:rPr lang="en-US" dirty="0" smtClean="0">
                <a:solidFill>
                  <a:srgbClr val="44546A">
                    <a:lumMod val="50000"/>
                  </a:srgbClr>
                </a:solidFill>
                <a:latin typeface="Geometr415 Lt BT" panose="020B0502020204020303" pitchFamily="34" charset="0"/>
                <a:cs typeface="Arial" panose="020B0604020202020204" pitchFamily="34" charset="0"/>
              </a:rPr>
              <a:t>meetings.</a:t>
            </a:r>
          </a:p>
          <a:p>
            <a:pPr>
              <a:spcAft>
                <a:spcPts val="600"/>
              </a:spcAft>
              <a:buClr>
                <a:srgbClr val="FF0000"/>
              </a:buClr>
            </a:pPr>
            <a:r>
              <a:rPr lang="en-US" dirty="0" smtClean="0">
                <a:solidFill>
                  <a:srgbClr val="44546A">
                    <a:lumMod val="50000"/>
                  </a:srgbClr>
                </a:solidFill>
                <a:latin typeface="Geometr415 Lt BT" panose="020B0502020204020303" pitchFamily="34" charset="0"/>
                <a:cs typeface="Arial" panose="020B0604020202020204" pitchFamily="34" charset="0"/>
              </a:rPr>
              <a:t>Transport?</a:t>
            </a:r>
            <a:endParaRPr lang="en-US" dirty="0">
              <a:solidFill>
                <a:srgbClr val="44546A">
                  <a:lumMod val="50000"/>
                </a:srgbClr>
              </a:solidFill>
              <a:latin typeface="Geometr415 Lt BT" panose="020B0502020204020303" pitchFamily="34" charset="0"/>
              <a:cs typeface="Arial" panose="020B0604020202020204" pitchFamily="34" charset="0"/>
            </a:endParaRPr>
          </a:p>
        </p:txBody>
      </p:sp>
      <p:pic>
        <p:nvPicPr>
          <p:cNvPr id="12" name="Picture 11">
            <a:extLst>
              <a:ext uri="{FF2B5EF4-FFF2-40B4-BE49-F238E27FC236}">
                <a16:creationId xmlns:a16="http://schemas.microsoft.com/office/drawing/2014/main" id="{210532A9-5C32-48C5-A934-DBBF7FE0FD80}"/>
              </a:ext>
            </a:extLst>
          </p:cNvPr>
          <p:cNvPicPr>
            <a:picLocks noChangeAspect="1"/>
          </p:cNvPicPr>
          <p:nvPr/>
        </p:nvPicPr>
        <p:blipFill>
          <a:blip r:embed="rId4"/>
          <a:stretch>
            <a:fillRect/>
          </a:stretch>
        </p:blipFill>
        <p:spPr>
          <a:xfrm>
            <a:off x="7528559" y="873760"/>
            <a:ext cx="442439" cy="280226"/>
          </a:xfrm>
          <a:prstGeom prst="rect">
            <a:avLst/>
          </a:prstGeom>
        </p:spPr>
      </p:pic>
      <p:grpSp>
        <p:nvGrpSpPr>
          <p:cNvPr id="7" name="Group 6">
            <a:extLst>
              <a:ext uri="{FF2B5EF4-FFF2-40B4-BE49-F238E27FC236}">
                <a16:creationId xmlns:a16="http://schemas.microsoft.com/office/drawing/2014/main" id="{D7D6A75C-350D-46A0-A252-860D80A29CDE}"/>
              </a:ext>
            </a:extLst>
          </p:cNvPr>
          <p:cNvGrpSpPr/>
          <p:nvPr/>
        </p:nvGrpSpPr>
        <p:grpSpPr>
          <a:xfrm rot="660563">
            <a:off x="8060979" y="914649"/>
            <a:ext cx="586395" cy="294330"/>
            <a:chOff x="1387426" y="5176551"/>
            <a:chExt cx="586395" cy="294330"/>
          </a:xfrm>
        </p:grpSpPr>
        <p:sp>
          <p:nvSpPr>
            <p:cNvPr id="8" name="Freeform 78">
              <a:extLst>
                <a:ext uri="{FF2B5EF4-FFF2-40B4-BE49-F238E27FC236}">
                  <a16:creationId xmlns:a16="http://schemas.microsoft.com/office/drawing/2014/main" id="{E304D4C7-CE71-4BFE-A00B-902972E3F920}"/>
                </a:ext>
              </a:extLst>
            </p:cNvPr>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11" name="TextBox 10">
              <a:extLst>
                <a:ext uri="{FF2B5EF4-FFF2-40B4-BE49-F238E27FC236}">
                  <a16:creationId xmlns:a16="http://schemas.microsoft.com/office/drawing/2014/main" id="{C4EEAC5E-DEA8-4A87-93B8-31909242D646}"/>
                </a:ext>
              </a:extLst>
            </p:cNvPr>
            <p:cNvSpPr txBox="1"/>
            <p:nvPr/>
          </p:nvSpPr>
          <p:spPr>
            <a:xfrm rot="20939437">
              <a:off x="1640075" y="5176551"/>
              <a:ext cx="333746" cy="246221"/>
            </a:xfrm>
            <a:prstGeom prst="rect">
              <a:avLst/>
            </a:prstGeom>
            <a:noFill/>
          </p:spPr>
          <p:txBody>
            <a:bodyPr wrap="none" rtlCol="0">
              <a:spAutoFit/>
            </a:bodyPr>
            <a:lstStyle/>
            <a:p>
              <a:r>
                <a:rPr lang="en-US" sz="1000" b="1" dirty="0">
                  <a:solidFill>
                    <a:prstClr val="white"/>
                  </a:solidFill>
                  <a:latin typeface="Arial" pitchFamily="34" charset="0"/>
                  <a:cs typeface="Arial" pitchFamily="34" charset="0"/>
                </a:rPr>
                <a:t>8F</a:t>
              </a:r>
            </a:p>
          </p:txBody>
        </p:sp>
      </p:grpSp>
      <p:grpSp>
        <p:nvGrpSpPr>
          <p:cNvPr id="13" name="Group 12"/>
          <p:cNvGrpSpPr/>
          <p:nvPr/>
        </p:nvGrpSpPr>
        <p:grpSpPr>
          <a:xfrm>
            <a:off x="-12145" y="296268"/>
            <a:ext cx="9413319" cy="1010044"/>
            <a:chOff x="-2619" y="296268"/>
            <a:chExt cx="7569864" cy="1010044"/>
          </a:xfrm>
        </p:grpSpPr>
        <p:sp>
          <p:nvSpPr>
            <p:cNvPr id="14"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20" name="Picture 19">
            <a:extLst>
              <a:ext uri="{FF2B5EF4-FFF2-40B4-BE49-F238E27FC236}">
                <a16:creationId xmlns:a16="http://schemas.microsoft.com/office/drawing/2014/main" id="{274AC54B-947A-4964-975A-2DF738C6A814}"/>
              </a:ext>
            </a:extLst>
          </p:cNvPr>
          <p:cNvPicPr>
            <a:picLocks noChangeAspect="1"/>
          </p:cNvPicPr>
          <p:nvPr/>
        </p:nvPicPr>
        <p:blipFill>
          <a:blip r:embed="rId5"/>
          <a:stretch>
            <a:fillRect/>
          </a:stretch>
        </p:blipFill>
        <p:spPr>
          <a:xfrm>
            <a:off x="9737068" y="1843537"/>
            <a:ext cx="2400503" cy="5014463"/>
          </a:xfrm>
          <a:prstGeom prst="rect">
            <a:avLst/>
          </a:prstGeom>
        </p:spPr>
      </p:pic>
      <p:sp>
        <p:nvSpPr>
          <p:cNvPr id="16" name="Rectangle 15"/>
          <p:cNvSpPr/>
          <p:nvPr/>
        </p:nvSpPr>
        <p:spPr>
          <a:xfrm>
            <a:off x="104775" y="328792"/>
            <a:ext cx="6096000" cy="954107"/>
          </a:xfrm>
          <a:prstGeom prst="rect">
            <a:avLst/>
          </a:prstGeom>
        </p:spPr>
        <p:txBody>
          <a:bodyPr>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CASA Details</a:t>
            </a:r>
            <a:endParaRPr lang="en-US" sz="2800" dirty="0">
              <a:solidFill>
                <a:prstClr val="black"/>
              </a:solidFill>
              <a:latin typeface="Arial" panose="020B0604020202020204" pitchFamily="34" charset="0"/>
              <a:cs typeface="Arial" panose="020B0604020202020204" pitchFamily="34" charset="0"/>
            </a:endParaRPr>
          </a:p>
        </p:txBody>
      </p:sp>
      <p:grpSp>
        <p:nvGrpSpPr>
          <p:cNvPr id="19" name="Group 18"/>
          <p:cNvGrpSpPr/>
          <p:nvPr/>
        </p:nvGrpSpPr>
        <p:grpSpPr>
          <a:xfrm>
            <a:off x="2274540" y="1260314"/>
            <a:ext cx="6287912" cy="5495451"/>
            <a:chOff x="4120444" y="939215"/>
            <a:chExt cx="6287912" cy="5495451"/>
          </a:xfrm>
        </p:grpSpPr>
        <p:sp>
          <p:nvSpPr>
            <p:cNvPr id="5" name="Oval 4"/>
            <p:cNvSpPr/>
            <p:nvPr/>
          </p:nvSpPr>
          <p:spPr>
            <a:xfrm>
              <a:off x="4120444" y="939215"/>
              <a:ext cx="6287912" cy="5495451"/>
            </a:xfrm>
            <a:prstGeom prst="ellipse">
              <a:avLst/>
            </a:prstGeom>
            <a:blipFill>
              <a:blip r:embed="rId6"/>
              <a:stretch>
                <a:fillRect/>
              </a:stretch>
            </a:blipFill>
            <a:ln w="5715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8" name="Straight Connector 17"/>
            <p:cNvCxnSpPr>
              <a:stCxn id="5" idx="7"/>
              <a:endCxn id="5" idx="3"/>
            </p:cNvCxnSpPr>
            <p:nvPr/>
          </p:nvCxnSpPr>
          <p:spPr>
            <a:xfrm flipH="1">
              <a:off x="5041287" y="1744005"/>
              <a:ext cx="4446226" cy="3885871"/>
            </a:xfrm>
            <a:prstGeom prst="line">
              <a:avLst/>
            </a:prstGeom>
            <a:ln w="76200">
              <a:solidFill>
                <a:srgbClr val="D2232A"/>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380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 calcmode="lin" valueType="num">
                                      <p:cBhvr additive="base">
                                        <p:cTn id="3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anim calcmode="lin" valueType="num">
                                      <p:cBhvr additive="base">
                                        <p:cTn id="4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 calcmode="lin" valueType="num">
                                      <p:cBhvr additive="base">
                                        <p:cTn id="5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 calcmode="lin" valueType="num">
                                      <p:cBhvr additive="base">
                                        <p:cTn id="5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
                                            <p:txEl>
                                              <p:pRg st="10" end="10"/>
                                            </p:txEl>
                                          </p:spTgt>
                                        </p:tgtEl>
                                        <p:attrNameLst>
                                          <p:attrName>style.visibility</p:attrName>
                                        </p:attrNameLst>
                                      </p:cBhvr>
                                      <p:to>
                                        <p:strVal val="visible"/>
                                      </p:to>
                                    </p:set>
                                    <p:anim calcmode="lin" valueType="num">
                                      <p:cBhvr additive="base">
                                        <p:cTn id="63"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
                                            <p:txEl>
                                              <p:pRg st="11" end="11"/>
                                            </p:txEl>
                                          </p:spTgt>
                                        </p:tgtEl>
                                        <p:attrNameLst>
                                          <p:attrName>style.visibility</p:attrName>
                                        </p:attrNameLst>
                                      </p:cBhvr>
                                      <p:to>
                                        <p:strVal val="visible"/>
                                      </p:to>
                                    </p:set>
                                    <p:anim calcmode="lin" valueType="num">
                                      <p:cBhvr additive="base">
                                        <p:cTn id="69"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4">
                                            <p:txEl>
                                              <p:pRg st="12" end="12"/>
                                            </p:txEl>
                                          </p:spTgt>
                                        </p:tgtEl>
                                        <p:attrNameLst>
                                          <p:attrName>style.visibility</p:attrName>
                                        </p:attrNameLst>
                                      </p:cBhvr>
                                      <p:to>
                                        <p:strVal val="visible"/>
                                      </p:to>
                                    </p:set>
                                    <p:anim calcmode="lin" valueType="num">
                                      <p:cBhvr additive="base">
                                        <p:cTn id="75"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
                                            <p:txEl>
                                              <p:pRg st="13" end="13"/>
                                            </p:txEl>
                                          </p:spTgt>
                                        </p:tgtEl>
                                        <p:attrNameLst>
                                          <p:attrName>style.visibility</p:attrName>
                                        </p:attrNameLst>
                                      </p:cBhvr>
                                      <p:to>
                                        <p:strVal val="visible"/>
                                      </p:to>
                                    </p:set>
                                    <p:animEffect transition="in" filter="fade">
                                      <p:cBhvr>
                                        <p:cTn id="81" dur="1000"/>
                                        <p:tgtEl>
                                          <p:spTgt spid="4">
                                            <p:txEl>
                                              <p:pRg st="13" end="13"/>
                                            </p:txEl>
                                          </p:spTgt>
                                        </p:tgtEl>
                                      </p:cBhvr>
                                    </p:animEffect>
                                    <p:anim calcmode="lin" valueType="num">
                                      <p:cBhvr>
                                        <p:cTn id="82"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83" dur="1000" fill="hold"/>
                                        <p:tgtEl>
                                          <p:spTgt spid="4">
                                            <p:txEl>
                                              <p:pRg st="13" end="13"/>
                                            </p:txEl>
                                          </p:spTgt>
                                        </p:tgtEl>
                                        <p:attrNameLst>
                                          <p:attrName>ppt_y</p:attrName>
                                        </p:attrNameLst>
                                      </p:cBhvr>
                                      <p:tavLst>
                                        <p:tav tm="0">
                                          <p:val>
                                            <p:strVal val="#ppt_y+.1"/>
                                          </p:val>
                                        </p:tav>
                                        <p:tav tm="100000">
                                          <p:val>
                                            <p:strVal val="#ppt_y"/>
                                          </p:val>
                                        </p:tav>
                                      </p:tavLst>
                                    </p:anim>
                                  </p:childTnLst>
                                </p:cTn>
                              </p:par>
                            </p:childTnLst>
                          </p:cTn>
                        </p:par>
                        <p:par>
                          <p:cTn id="84" fill="hold">
                            <p:stCondLst>
                              <p:cond delay="1000"/>
                            </p:stCondLst>
                            <p:childTnLst>
                              <p:par>
                                <p:cTn id="85" presetID="31" presetClass="entr" presetSubtype="0" fill="hold" nodeType="after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1000" fill="hold"/>
                                        <p:tgtEl>
                                          <p:spTgt spid="19"/>
                                        </p:tgtEl>
                                        <p:attrNameLst>
                                          <p:attrName>ppt_w</p:attrName>
                                        </p:attrNameLst>
                                      </p:cBhvr>
                                      <p:tavLst>
                                        <p:tav tm="0">
                                          <p:val>
                                            <p:fltVal val="0"/>
                                          </p:val>
                                        </p:tav>
                                        <p:tav tm="100000">
                                          <p:val>
                                            <p:strVal val="#ppt_w"/>
                                          </p:val>
                                        </p:tav>
                                      </p:tavLst>
                                    </p:anim>
                                    <p:anim calcmode="lin" valueType="num">
                                      <p:cBhvr>
                                        <p:cTn id="88" dur="1000" fill="hold"/>
                                        <p:tgtEl>
                                          <p:spTgt spid="19"/>
                                        </p:tgtEl>
                                        <p:attrNameLst>
                                          <p:attrName>ppt_h</p:attrName>
                                        </p:attrNameLst>
                                      </p:cBhvr>
                                      <p:tavLst>
                                        <p:tav tm="0">
                                          <p:val>
                                            <p:fltVal val="0"/>
                                          </p:val>
                                        </p:tav>
                                        <p:tav tm="100000">
                                          <p:val>
                                            <p:strVal val="#ppt_h"/>
                                          </p:val>
                                        </p:tav>
                                      </p:tavLst>
                                    </p:anim>
                                    <p:anim calcmode="lin" valueType="num">
                                      <p:cBhvr>
                                        <p:cTn id="89" dur="1000" fill="hold"/>
                                        <p:tgtEl>
                                          <p:spTgt spid="19"/>
                                        </p:tgtEl>
                                        <p:attrNameLst>
                                          <p:attrName>style.rotation</p:attrName>
                                        </p:attrNameLst>
                                      </p:cBhvr>
                                      <p:tavLst>
                                        <p:tav tm="0">
                                          <p:val>
                                            <p:fltVal val="90"/>
                                          </p:val>
                                        </p:tav>
                                        <p:tav tm="100000">
                                          <p:val>
                                            <p:fltVal val="0"/>
                                          </p:val>
                                        </p:tav>
                                      </p:tavLst>
                                    </p:anim>
                                    <p:animEffect transition="in" filter="fade">
                                      <p:cBhvr>
                                        <p:cTn id="9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145" y="296268"/>
            <a:ext cx="9413319" cy="1010044"/>
            <a:chOff x="-2619" y="296268"/>
            <a:chExt cx="7569864" cy="1010044"/>
          </a:xfrm>
        </p:grpSpPr>
        <p:sp>
          <p:nvSpPr>
            <p:cNvPr id="3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25" name="Object 24"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58899"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Rectangle 28"/>
          <p:cNvSpPr/>
          <p:nvPr/>
        </p:nvSpPr>
        <p:spPr>
          <a:xfrm>
            <a:off x="104774" y="328792"/>
            <a:ext cx="5229226"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CASA Volunteer Assessment</a:t>
            </a:r>
            <a:endParaRPr lang="en-US" sz="2800" dirty="0">
              <a:solidFill>
                <a:prstClr val="white">
                  <a:lumMod val="95000"/>
                </a:prstClr>
              </a:solidFill>
              <a:latin typeface="Arial" panose="020B0604020202020204" pitchFamily="34" charset="0"/>
              <a:cs typeface="Arial" panose="020B0604020202020204" pitchFamily="34" charset="0"/>
            </a:endParaRPr>
          </a:p>
        </p:txBody>
      </p:sp>
      <p:pic>
        <p:nvPicPr>
          <p:cNvPr id="147491" name="Picture 35" descr="Image result for taking a te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4581" y="1444942"/>
            <a:ext cx="7819502" cy="523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521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63" name="Object 62"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82355" name="think-cell Slide" r:id="rId5" imgW="270" imgH="270" progId="TCLayout.ActiveDocument.1">
                  <p:embed/>
                </p:oleObj>
              </mc:Choice>
              <mc:Fallback>
                <p:oleObj name="think-cell Slide" r:id="rId5" imgW="270" imgH="270" progId="TCLayout.ActiveDocument.1">
                  <p:embed/>
                  <p:pic>
                    <p:nvPicPr>
                      <p:cNvPr id="63" name="Object 6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30"/>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Dilemmas</a:t>
            </a:r>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3" name="TextBox 2"/>
          <p:cNvSpPr txBox="1"/>
          <p:nvPr/>
        </p:nvSpPr>
        <p:spPr>
          <a:xfrm>
            <a:off x="104774" y="1315423"/>
            <a:ext cx="11668259" cy="5478423"/>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Dilemma #1</a:t>
            </a:r>
          </a:p>
          <a:p>
            <a:r>
              <a:rPr lang="en-US" sz="1600" dirty="0" smtClean="0">
                <a:latin typeface="Arial" panose="020B0604020202020204" pitchFamily="34" charset="0"/>
                <a:cs typeface="Arial" panose="020B0604020202020204" pitchFamily="34" charset="0"/>
              </a:rPr>
              <a:t>As </a:t>
            </a:r>
            <a:r>
              <a:rPr lang="en-US" sz="1600" dirty="0">
                <a:latin typeface="Arial" panose="020B0604020202020204" pitchFamily="34" charset="0"/>
                <a:cs typeface="Arial" panose="020B0604020202020204" pitchFamily="34" charset="0"/>
              </a:rPr>
              <a:t>a CASA/GAL volunteer, you are on your way to your very first visit with a 9-year-old girl named Susan. Right before you leave, you call the paternal grandfather, who is caring for Susan, and find out that she just had some teeth pulled and some other dental work done. </a:t>
            </a:r>
            <a:r>
              <a:rPr lang="en-US" sz="1600" dirty="0" smtClean="0">
                <a:latin typeface="Arial" panose="020B0604020202020204" pitchFamily="34" charset="0"/>
                <a:cs typeface="Arial" panose="020B0604020202020204" pitchFamily="34" charset="0"/>
              </a:rPr>
              <a:t>You ask the grandfather what type of milkshake Susan might like. He tells you that she prefers chocolate but also </a:t>
            </a:r>
            <a:r>
              <a:rPr lang="en-US" sz="1600" dirty="0">
                <a:latin typeface="Arial" panose="020B0604020202020204" pitchFamily="34" charset="0"/>
                <a:cs typeface="Arial" panose="020B0604020202020204" pitchFamily="34" charset="0"/>
              </a:rPr>
              <a:t>mentioned </a:t>
            </a:r>
            <a:r>
              <a:rPr lang="en-US" sz="1600" dirty="0" smtClean="0">
                <a:latin typeface="Arial" panose="020B0604020202020204" pitchFamily="34" charset="0"/>
                <a:cs typeface="Arial" panose="020B0604020202020204" pitchFamily="34" charset="0"/>
              </a:rPr>
              <a:t>that the </a:t>
            </a:r>
            <a:r>
              <a:rPr lang="en-US" sz="1600" dirty="0">
                <a:latin typeface="Arial" panose="020B0604020202020204" pitchFamily="34" charset="0"/>
                <a:cs typeface="Arial" panose="020B0604020202020204" pitchFamily="34" charset="0"/>
              </a:rPr>
              <a:t>dentist prescribed some mild painkillers and antibiotics. He already phoned them in to the </a:t>
            </a:r>
            <a:r>
              <a:rPr lang="en-US" sz="1600" dirty="0" smtClean="0">
                <a:latin typeface="Arial" panose="020B0604020202020204" pitchFamily="34" charset="0"/>
                <a:cs typeface="Arial" panose="020B0604020202020204" pitchFamily="34" charset="0"/>
              </a:rPr>
              <a:t>pharmacy which is right next to the local milkshake shop, </a:t>
            </a:r>
            <a:r>
              <a:rPr lang="en-US" sz="1600" dirty="0">
                <a:latin typeface="Arial" panose="020B0604020202020204" pitchFamily="34" charset="0"/>
                <a:cs typeface="Arial" panose="020B0604020202020204" pitchFamily="34" charset="0"/>
              </a:rPr>
              <a:t>but he doesn’t have a car to go get them. Since you pass the pharmacy on the </a:t>
            </a:r>
            <a:r>
              <a:rPr lang="en-US" sz="1600" dirty="0" smtClean="0">
                <a:latin typeface="Arial" panose="020B0604020202020204" pitchFamily="34" charset="0"/>
                <a:cs typeface="Arial" panose="020B0604020202020204" pitchFamily="34" charset="0"/>
              </a:rPr>
              <a:t>way and since it is right next to a milkshake shop, </a:t>
            </a:r>
            <a:r>
              <a:rPr lang="en-US" sz="1600" dirty="0">
                <a:latin typeface="Arial" panose="020B0604020202020204" pitchFamily="34" charset="0"/>
                <a:cs typeface="Arial" panose="020B0604020202020204" pitchFamily="34" charset="0"/>
              </a:rPr>
              <a:t>he was wondering if you could swing by and pick them up. </a:t>
            </a:r>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prescriptions are already paid </a:t>
            </a:r>
            <a:r>
              <a:rPr lang="en-US" sz="1600" dirty="0" smtClean="0">
                <a:latin typeface="Arial" panose="020B0604020202020204" pitchFamily="34" charset="0"/>
                <a:cs typeface="Arial" panose="020B0604020202020204" pitchFamily="34" charset="0"/>
              </a:rPr>
              <a:t>for. You are unsure of CASA’s policy in regards to medication </a:t>
            </a:r>
            <a:r>
              <a:rPr lang="en-US" sz="1600" dirty="0">
                <a:latin typeface="Arial" panose="020B0604020202020204" pitchFamily="34" charset="0"/>
                <a:cs typeface="Arial" panose="020B0604020202020204" pitchFamily="34" charset="0"/>
              </a:rPr>
              <a:t>handling but </a:t>
            </a:r>
            <a:r>
              <a:rPr lang="en-US" sz="1600" dirty="0" smtClean="0">
                <a:latin typeface="Arial" panose="020B0604020202020204" pitchFamily="34" charset="0"/>
                <a:cs typeface="Arial" panose="020B0604020202020204" pitchFamily="34" charset="0"/>
              </a:rPr>
              <a:t>Susan's </a:t>
            </a:r>
            <a:r>
              <a:rPr lang="en-US" sz="1600" dirty="0">
                <a:latin typeface="Arial" panose="020B0604020202020204" pitchFamily="34" charset="0"/>
                <a:cs typeface="Arial" panose="020B0604020202020204" pitchFamily="34" charset="0"/>
              </a:rPr>
              <a:t>mouth is going to be sore from all the dental work, and this would be a great way to start out your relationship as her volunteer </a:t>
            </a:r>
            <a:r>
              <a:rPr lang="en-US" sz="1600" dirty="0" smtClean="0">
                <a:latin typeface="Arial" panose="020B0604020202020204" pitchFamily="34" charset="0"/>
                <a:cs typeface="Arial" panose="020B0604020202020204" pitchFamily="34" charset="0"/>
              </a:rPr>
              <a:t>advocate… What do you do? </a:t>
            </a:r>
          </a:p>
          <a:p>
            <a:r>
              <a:rPr lang="en-US" sz="1600" b="1" dirty="0" smtClean="0">
                <a:latin typeface="Arial" panose="020B0604020202020204" pitchFamily="34" charset="0"/>
                <a:cs typeface="Arial" panose="020B0604020202020204" pitchFamily="34" charset="0"/>
              </a:rPr>
              <a:t>Prepare to discuss the crux </a:t>
            </a:r>
            <a:r>
              <a:rPr lang="en-US" sz="1600" b="1" dirty="0">
                <a:latin typeface="Arial" panose="020B0604020202020204" pitchFamily="34" charset="0"/>
                <a:cs typeface="Arial" panose="020B0604020202020204" pitchFamily="34" charset="0"/>
              </a:rPr>
              <a:t>of the </a:t>
            </a:r>
            <a:r>
              <a:rPr lang="en-US" sz="1600" b="1" dirty="0" smtClean="0">
                <a:latin typeface="Arial" panose="020B0604020202020204" pitchFamily="34" charset="0"/>
                <a:cs typeface="Arial" panose="020B0604020202020204" pitchFamily="34" charset="0"/>
              </a:rPr>
              <a:t>dilemma, potential consequences and one </a:t>
            </a:r>
            <a:r>
              <a:rPr lang="en-US" sz="1600" b="1" dirty="0">
                <a:latin typeface="Arial" panose="020B0604020202020204" pitchFamily="34" charset="0"/>
                <a:cs typeface="Arial" panose="020B0604020202020204" pitchFamily="34" charset="0"/>
              </a:rPr>
              <a:t>possible </a:t>
            </a:r>
            <a:r>
              <a:rPr lang="en-US" sz="1600" b="1" dirty="0" smtClean="0">
                <a:latin typeface="Arial" panose="020B0604020202020204" pitchFamily="34" charset="0"/>
                <a:cs typeface="Arial" panose="020B0604020202020204" pitchFamily="34" charset="0"/>
              </a:rPr>
              <a:t>solution.</a:t>
            </a:r>
          </a:p>
          <a:p>
            <a:endParaRPr lang="en-US" sz="1600" b="1" dirty="0" smtClean="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Dilemma </a:t>
            </a:r>
            <a:r>
              <a:rPr lang="en-US" sz="1600" b="1" dirty="0" smtClean="0">
                <a:latin typeface="Arial" panose="020B0604020202020204" pitchFamily="34" charset="0"/>
                <a:cs typeface="Arial" panose="020B0604020202020204" pitchFamily="34" charset="0"/>
              </a:rPr>
              <a:t>#2 </a:t>
            </a:r>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You have developed a great working relationship with Michele, the birth mother in your case. The case is going well, and there is talk of returning all four of her children home. At this time, the agency’s only concern is that Michele’s budget is very tight; she will have to maintain employment in order to make ends meet. She has an unsteady employment history and has previously disclosed that she is stressed about the idea of having all four children return home at once. One day you are meeting with Michele when she leans in close and says she has a secret. She asks you to “pinky swear” that you won’t tell anyone. You really want to find out what the secret is, but you also don’t want to break Michele’s trust. She leans in to tell you that she is expecting another child and will have to leave her job to prepare for the birth of the new baby... What do you do? </a:t>
            </a:r>
          </a:p>
          <a:p>
            <a:r>
              <a:rPr lang="en-US" sz="1600" b="1" dirty="0" smtClean="0">
                <a:latin typeface="Arial" panose="020B0604020202020204" pitchFamily="34" charset="0"/>
                <a:cs typeface="Arial" panose="020B0604020202020204" pitchFamily="34" charset="0"/>
              </a:rPr>
              <a:t>Prepare to discuss the crux of the dilemma, potential consequences and one possible solution.</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0974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62700" y="4071985"/>
            <a:ext cx="5829300" cy="3076575"/>
          </a:xfrm>
          <a:prstGeom prst="rect">
            <a:avLst/>
          </a:prstGeom>
        </p:spPr>
      </p:pic>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a:t>
            </a:r>
            <a:r>
              <a:rPr lang="en-US" sz="2800" b="1" dirty="0" smtClean="0">
                <a:solidFill>
                  <a:schemeClr val="tx2">
                    <a:lumMod val="60000"/>
                    <a:lumOff val="40000"/>
                  </a:schemeClr>
                </a:solidFill>
                <a:latin typeface="Arial" panose="020B0604020202020204" pitchFamily="34" charset="0"/>
                <a:cs typeface="Arial" panose="020B0604020202020204" pitchFamily="34" charset="0"/>
              </a:rPr>
              <a:t>2</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Wrap Up</a:t>
            </a:r>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8" name="Rectangle 7"/>
          <p:cNvSpPr/>
          <p:nvPr/>
        </p:nvSpPr>
        <p:spPr>
          <a:xfrm>
            <a:off x="1108710" y="1455289"/>
            <a:ext cx="9119225" cy="4570482"/>
          </a:xfrm>
          <a:prstGeom prst="rect">
            <a:avLst/>
          </a:prstGeom>
        </p:spPr>
        <p:txBody>
          <a:bodyPr wrap="square">
            <a:spAutoFit/>
          </a:bodyPr>
          <a:lstStyle/>
          <a:p>
            <a:pPr marL="342900" indent="-342900">
              <a:spcAft>
                <a:spcPts val="1200"/>
              </a:spcAft>
              <a:buFont typeface="Wingdings" panose="05000000000000000000" pitchFamily="2" charset="2"/>
              <a:buChar char="w"/>
            </a:pPr>
            <a:r>
              <a:rPr lang="en-US" sz="3200" dirty="0" smtClean="0">
                <a:solidFill>
                  <a:srgbClr val="153045"/>
                </a:solidFill>
                <a:latin typeface="Ebrima" panose="02000000000000000000" pitchFamily="2" charset="0"/>
                <a:ea typeface="Ebrima" panose="02000000000000000000" pitchFamily="2" charset="0"/>
                <a:cs typeface="Ebrima" panose="02000000000000000000" pitchFamily="2" charset="0"/>
                <a:sym typeface="Wingdings" panose="05000000000000000000" pitchFamily="2" charset="2"/>
              </a:rPr>
              <a:t>Stay tuned for post training interviews (CASA badge photos will be taken when you come in for the interview)</a:t>
            </a:r>
            <a:endParaRPr lang="en-US" sz="3200" dirty="0">
              <a:solidFill>
                <a:srgbClr val="153045"/>
              </a:solidFill>
              <a:latin typeface="Ebrima" panose="02000000000000000000" pitchFamily="2" charset="0"/>
              <a:ea typeface="Ebrima" panose="02000000000000000000" pitchFamily="2" charset="0"/>
              <a:cs typeface="Ebrima" panose="02000000000000000000" pitchFamily="2" charset="0"/>
              <a:sym typeface="Wingdings" panose="05000000000000000000" pitchFamily="2" charset="2"/>
            </a:endParaRPr>
          </a:p>
          <a:p>
            <a:pPr marL="342900" indent="-342900">
              <a:spcAft>
                <a:spcPts val="1200"/>
              </a:spcAft>
              <a:buFont typeface="Wingdings" panose="05000000000000000000" pitchFamily="2" charset="2"/>
              <a:buChar char="w"/>
            </a:pPr>
            <a:r>
              <a:rPr lang="en-US" sz="3200" dirty="0" smtClean="0">
                <a:solidFill>
                  <a:srgbClr val="153045"/>
                </a:solidFill>
                <a:latin typeface="Ebrima" panose="02000000000000000000" pitchFamily="2" charset="0"/>
                <a:ea typeface="Ebrima" panose="02000000000000000000" pitchFamily="2" charset="0"/>
                <a:cs typeface="Ebrima" panose="02000000000000000000" pitchFamily="2" charset="0"/>
                <a:sym typeface="Wingdings" panose="05000000000000000000" pitchFamily="2" charset="2"/>
              </a:rPr>
              <a:t>Swearing-In Ceremony (Please have 100% of the online training done by swearing in)</a:t>
            </a:r>
          </a:p>
          <a:p>
            <a:pPr marL="342900" indent="-342900">
              <a:spcAft>
                <a:spcPts val="1200"/>
              </a:spcAft>
              <a:buFont typeface="Wingdings" panose="05000000000000000000" pitchFamily="2" charset="2"/>
              <a:buChar char="w"/>
            </a:pPr>
            <a:r>
              <a:rPr lang="en-US" sz="3200" dirty="0" smtClean="0">
                <a:solidFill>
                  <a:srgbClr val="153045"/>
                </a:solidFill>
                <a:latin typeface="Ebrima" panose="02000000000000000000" pitchFamily="2" charset="0"/>
                <a:ea typeface="Ebrima" panose="02000000000000000000" pitchFamily="2" charset="0"/>
                <a:cs typeface="Ebrima" panose="02000000000000000000" pitchFamily="2" charset="0"/>
                <a:sym typeface="Wingdings" panose="05000000000000000000" pitchFamily="2" charset="2"/>
              </a:rPr>
              <a:t>Coordinator Assignment</a:t>
            </a:r>
          </a:p>
          <a:p>
            <a:pPr marL="342900" indent="-342900">
              <a:spcAft>
                <a:spcPts val="1200"/>
              </a:spcAft>
              <a:buFont typeface="Wingdings" panose="05000000000000000000" pitchFamily="2" charset="2"/>
              <a:buChar char="w"/>
            </a:pPr>
            <a:r>
              <a:rPr lang="en-US" sz="3200" dirty="0" smtClean="0">
                <a:solidFill>
                  <a:srgbClr val="153045"/>
                </a:solidFill>
                <a:latin typeface="Ebrima" panose="02000000000000000000" pitchFamily="2" charset="0"/>
                <a:ea typeface="Ebrima" panose="02000000000000000000" pitchFamily="2" charset="0"/>
                <a:cs typeface="Ebrima" panose="02000000000000000000" pitchFamily="2" charset="0"/>
                <a:sym typeface="Wingdings" panose="05000000000000000000" pitchFamily="2" charset="2"/>
              </a:rPr>
              <a:t>Case Pitch </a:t>
            </a:r>
          </a:p>
          <a:p>
            <a:pPr marL="342900" indent="-342900">
              <a:spcAft>
                <a:spcPts val="1200"/>
              </a:spcAft>
              <a:buFont typeface="Wingdings" panose="05000000000000000000" pitchFamily="2" charset="2"/>
              <a:buChar char="w"/>
            </a:pPr>
            <a:endParaRPr lang="en-US" sz="2700" dirty="0">
              <a:solidFill>
                <a:srgbClr val="153045"/>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81032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145" y="296268"/>
            <a:ext cx="9413319" cy="1010044"/>
            <a:chOff x="-2619" y="296268"/>
            <a:chExt cx="7569864" cy="1010044"/>
          </a:xfrm>
        </p:grpSpPr>
        <p:sp>
          <p:nvSpPr>
            <p:cNvPr id="3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25" name="Object 24"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16916"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Rectangle 28"/>
          <p:cNvSpPr/>
          <p:nvPr/>
        </p:nvSpPr>
        <p:spPr>
          <a:xfrm>
            <a:off x="104774" y="328792"/>
            <a:ext cx="5015866"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2 :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Wrap-up </a:t>
            </a:r>
            <a:endParaRPr lang="en-US" sz="2800" dirty="0">
              <a:solidFill>
                <a:prstClr val="white">
                  <a:lumMod val="95000"/>
                </a:prst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2147" y="2039374"/>
            <a:ext cx="5196348" cy="3464232"/>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custDataLst>
      <p:tags r:id="rId2"/>
    </p:custDataLst>
    <p:extLst>
      <p:ext uri="{BB962C8B-B14F-4D97-AF65-F5344CB8AC3E}">
        <p14:creationId xmlns:p14="http://schemas.microsoft.com/office/powerpoint/2010/main" val="211036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63" name="Object 62"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83379" name="think-cell Slide" r:id="rId5" imgW="270" imgH="270" progId="TCLayout.ActiveDocument.1">
                  <p:embed/>
                </p:oleObj>
              </mc:Choice>
              <mc:Fallback>
                <p:oleObj name="think-cell Slide" r:id="rId5" imgW="270" imgH="270" progId="TCLayout.ActiveDocument.1">
                  <p:embed/>
                  <p:pic>
                    <p:nvPicPr>
                      <p:cNvPr id="63" name="Object 6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30"/>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Dilemmas</a:t>
            </a:r>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3" name="TextBox 2"/>
          <p:cNvSpPr txBox="1"/>
          <p:nvPr/>
        </p:nvSpPr>
        <p:spPr>
          <a:xfrm>
            <a:off x="104774" y="1315423"/>
            <a:ext cx="11668259" cy="572464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Dilemma #3</a:t>
            </a:r>
          </a:p>
          <a:p>
            <a:r>
              <a:rPr lang="en-US" sz="1600" dirty="0">
                <a:latin typeface="Arial" panose="020B0604020202020204" pitchFamily="34" charset="0"/>
                <a:cs typeface="Arial" panose="020B0604020202020204" pitchFamily="34" charset="0"/>
              </a:rPr>
              <a:t>You have been appointed to the case of an 8-year-old boy who was </a:t>
            </a:r>
            <a:r>
              <a:rPr lang="en-US" sz="1600" dirty="0" smtClean="0">
                <a:latin typeface="Arial" panose="020B0604020202020204" pitchFamily="34" charset="0"/>
                <a:cs typeface="Arial" panose="020B0604020202020204" pitchFamily="34" charset="0"/>
              </a:rPr>
              <a:t>recently </a:t>
            </a:r>
            <a:r>
              <a:rPr lang="en-US" sz="1600" dirty="0">
                <a:latin typeface="Arial" panose="020B0604020202020204" pitchFamily="34" charset="0"/>
                <a:cs typeface="Arial" panose="020B0604020202020204" pitchFamily="34" charset="0"/>
              </a:rPr>
              <a:t>placed into a group home due to destructive behavior. The social worker advises you that he is in a three-week black-out period, during which he can neither have visitors nor participate in any outside activities. </a:t>
            </a:r>
            <a:r>
              <a:rPr lang="en-US" sz="1600" dirty="0" smtClean="0">
                <a:latin typeface="Arial" panose="020B0604020202020204" pitchFamily="34" charset="0"/>
                <a:cs typeface="Arial" panose="020B0604020202020204" pitchFamily="34" charset="0"/>
              </a:rPr>
              <a:t>You </a:t>
            </a:r>
            <a:r>
              <a:rPr lang="en-US" sz="1600" dirty="0">
                <a:latin typeface="Arial" panose="020B0604020202020204" pitchFamily="34" charset="0"/>
                <a:cs typeface="Arial" panose="020B0604020202020204" pitchFamily="34" charset="0"/>
              </a:rPr>
              <a:t>think this is grossly unfair to the child. You’ve addressed your concerns with the group-home staff, the caseworker, and the child’s attorney. You’ve even included it in your court report, to no avail. You tell the social worker how disappointed you are that they aren’t doing their job. The conversation </a:t>
            </a:r>
            <a:r>
              <a:rPr lang="en-US" sz="1600" dirty="0" smtClean="0">
                <a:latin typeface="Arial" panose="020B0604020202020204" pitchFamily="34" charset="0"/>
                <a:cs typeface="Arial" panose="020B0604020202020204" pitchFamily="34" charset="0"/>
              </a:rPr>
              <a:t>goes </a:t>
            </a:r>
            <a:r>
              <a:rPr lang="en-US" sz="1600" dirty="0">
                <a:latin typeface="Arial" panose="020B0604020202020204" pitchFamily="34" charset="0"/>
                <a:cs typeface="Arial" panose="020B0604020202020204" pitchFamily="34" charset="0"/>
              </a:rPr>
              <a:t>nowhere, and you are even more frustrated. You decide to go home to unwind. </a:t>
            </a:r>
          </a:p>
          <a:p>
            <a:r>
              <a:rPr lang="en-US" sz="1600" dirty="0">
                <a:latin typeface="Arial" panose="020B0604020202020204" pitchFamily="34" charset="0"/>
                <a:cs typeface="Arial" panose="020B0604020202020204" pitchFamily="34" charset="0"/>
              </a:rPr>
              <a:t>While searching the Internet, you come across a Facebook page for child advocates. </a:t>
            </a:r>
            <a:r>
              <a:rPr lang="en-US" sz="1600" dirty="0" smtClean="0">
                <a:latin typeface="Arial" panose="020B0604020202020204" pitchFamily="34" charset="0"/>
                <a:cs typeface="Arial" panose="020B0604020202020204" pitchFamily="34" charset="0"/>
              </a:rPr>
              <a:t>You </a:t>
            </a:r>
            <a:r>
              <a:rPr lang="en-US" sz="1600" dirty="0">
                <a:latin typeface="Arial" panose="020B0604020202020204" pitchFamily="34" charset="0"/>
                <a:cs typeface="Arial" panose="020B0604020202020204" pitchFamily="34" charset="0"/>
              </a:rPr>
              <a:t>think to yourself that this would be a great opportunity to voice your frustrations to other like-minded individuals, but you know you can’t provide any information that would compromise confidentiality... What do you do</a:t>
            </a:r>
            <a:r>
              <a:rPr lang="en-US" sz="1600" dirty="0" smtClean="0">
                <a:latin typeface="Arial" panose="020B0604020202020204" pitchFamily="34" charset="0"/>
                <a:cs typeface="Arial" panose="020B0604020202020204" pitchFamily="34" charset="0"/>
              </a:rPr>
              <a:t>?</a:t>
            </a:r>
          </a:p>
          <a:p>
            <a:r>
              <a:rPr lang="en-US" sz="1600" b="1" dirty="0" smtClean="0">
                <a:latin typeface="Arial" panose="020B0604020202020204" pitchFamily="34" charset="0"/>
                <a:cs typeface="Arial" panose="020B0604020202020204" pitchFamily="34" charset="0"/>
              </a:rPr>
              <a:t>Prepare to discuss the crux of the dilemma, potential consequences and one possible solution.</a:t>
            </a:r>
          </a:p>
          <a:p>
            <a:endParaRPr lang="en-US" sz="1600" b="1" dirty="0" smtClean="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Dilemma </a:t>
            </a:r>
            <a:r>
              <a:rPr lang="en-US" sz="1600" b="1" dirty="0" smtClean="0">
                <a:latin typeface="Arial" panose="020B0604020202020204" pitchFamily="34" charset="0"/>
                <a:cs typeface="Arial" panose="020B0604020202020204" pitchFamily="34" charset="0"/>
              </a:rPr>
              <a:t>#4 </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You have been working with a teenage sibling group for almost a year. Yolanda, the youngest of the four siblings, is at a local youth shelter after running away from her former placement to see her sisters, who are all placed in another county. You are at the shelter for a visit and a team meeting with the shelter staff to discuss Yolanda’s case. During the meeting, Yolanda becomes so upset that she runs out of the shelter and </a:t>
            </a:r>
            <a:r>
              <a:rPr lang="en-US" sz="1600" dirty="0" smtClean="0">
                <a:latin typeface="Arial" panose="020B0604020202020204" pitchFamily="34" charset="0"/>
                <a:cs typeface="Arial" panose="020B0604020202020204" pitchFamily="34" charset="0"/>
              </a:rPr>
              <a:t>goes </a:t>
            </a:r>
            <a:r>
              <a:rPr lang="en-US" sz="1600" dirty="0">
                <a:latin typeface="Arial" panose="020B0604020202020204" pitchFamily="34" charset="0"/>
                <a:cs typeface="Arial" panose="020B0604020202020204" pitchFamily="34" charset="0"/>
              </a:rPr>
              <a:t>to her sister’s </a:t>
            </a:r>
            <a:r>
              <a:rPr lang="en-US" sz="1600" dirty="0" smtClean="0">
                <a:latin typeface="Arial" panose="020B0604020202020204" pitchFamily="34" charset="0"/>
                <a:cs typeface="Arial" panose="020B0604020202020204" pitchFamily="34" charset="0"/>
              </a:rPr>
              <a:t>resource </a:t>
            </a:r>
            <a:r>
              <a:rPr lang="en-US" sz="1600" dirty="0">
                <a:latin typeface="Arial" panose="020B0604020202020204" pitchFamily="34" charset="0"/>
                <a:cs typeface="Arial" panose="020B0604020202020204" pitchFamily="34" charset="0"/>
              </a:rPr>
              <a:t>home nearby. You accompany staff to the </a:t>
            </a:r>
            <a:r>
              <a:rPr lang="en-US" sz="1600" dirty="0" smtClean="0">
                <a:latin typeface="Arial" panose="020B0604020202020204" pitchFamily="34" charset="0"/>
                <a:cs typeface="Arial" panose="020B0604020202020204" pitchFamily="34" charset="0"/>
              </a:rPr>
              <a:t>resource </a:t>
            </a:r>
            <a:r>
              <a:rPr lang="en-US" sz="1600" dirty="0">
                <a:latin typeface="Arial" panose="020B0604020202020204" pitchFamily="34" charset="0"/>
                <a:cs typeface="Arial" panose="020B0604020202020204" pitchFamily="34" charset="0"/>
              </a:rPr>
              <a:t>home in an effort to persuade Yolanda to return voluntarily to the shelter. Yolanda agrees to cooperate with the staff, but upon her return, she confides in you that she is lonely and doesn’t have anyone to talk to. She isn’t allowed to use the phone after a certain hour, and she’d like to have a cell phone to stay in contact with her sisters. She asks you to purchase one for her. What do you do? </a:t>
            </a:r>
            <a:endParaRPr lang="en-US" sz="1600" dirty="0" smtClean="0">
              <a:latin typeface="Arial" panose="020B0604020202020204" pitchFamily="34" charset="0"/>
              <a:cs typeface="Arial" panose="020B0604020202020204" pitchFamily="34" charset="0"/>
            </a:endParaRPr>
          </a:p>
          <a:p>
            <a:r>
              <a:rPr lang="en-US" sz="1600" b="1" dirty="0" smtClean="0">
                <a:latin typeface="Arial" panose="020B0604020202020204" pitchFamily="34" charset="0"/>
                <a:cs typeface="Arial" panose="020B0604020202020204" pitchFamily="34" charset="0"/>
              </a:rPr>
              <a:t>Prepare to discuss the crux of the dilemma, potential consequences and one possible solution.</a:t>
            </a:r>
          </a:p>
          <a:p>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7552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0065" cy="1010044"/>
            <a:chOff x="-2619" y="296268"/>
            <a:chExt cx="7567247"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1"/>
            <p:cNvSpPr/>
            <p:nvPr/>
          </p:nvSpPr>
          <p:spPr>
            <a:xfrm flipH="1">
              <a:off x="-2619"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1" name="Rectangle 30"/>
          <p:cNvSpPr/>
          <p:nvPr/>
        </p:nvSpPr>
        <p:spPr>
          <a:xfrm>
            <a:off x="104774" y="328792"/>
            <a:ext cx="7882169" cy="1107996"/>
          </a:xfrm>
          <a:prstGeom prst="rect">
            <a:avLst/>
          </a:prstGeom>
        </p:spPr>
        <p:txBody>
          <a:bodyPr wrap="square">
            <a:spAutoFit/>
          </a:bodyPr>
          <a:lstStyle/>
          <a:p>
            <a:r>
              <a:rPr lang="en-US" sz="24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400" b="1" dirty="0" smtClean="0">
                <a:solidFill>
                  <a:srgbClr val="44546A">
                    <a:lumMod val="60000"/>
                    <a:lumOff val="40000"/>
                  </a:srgbClr>
                </a:solidFill>
                <a:latin typeface="Arial" panose="020B0604020202020204" pitchFamily="34" charset="0"/>
                <a:cs typeface="Arial" panose="020B0604020202020204" pitchFamily="34" charset="0"/>
              </a:rPr>
              <a:t>1</a:t>
            </a:r>
            <a:r>
              <a:rPr lang="en-US" sz="2400" b="1" dirty="0" smtClean="0">
                <a:solidFill>
                  <a:srgbClr val="113044"/>
                </a:solidFill>
                <a:latin typeface="Arial" panose="020B0604020202020204" pitchFamily="34" charset="0"/>
                <a:cs typeface="Arial" panose="020B0604020202020204" pitchFamily="34" charset="0"/>
              </a:rPr>
              <a:t>nderstanding </a:t>
            </a:r>
            <a:r>
              <a:rPr lang="en-US" sz="2400" b="1" dirty="0">
                <a:solidFill>
                  <a:srgbClr val="113044"/>
                </a:solidFill>
                <a:latin typeface="Arial" panose="020B0604020202020204" pitchFamily="34" charset="0"/>
                <a:cs typeface="Arial" panose="020B0604020202020204" pitchFamily="34" charset="0"/>
              </a:rPr>
              <a:t>Abuse and </a:t>
            </a:r>
            <a:r>
              <a:rPr lang="en-US" sz="2400" dirty="0" smtClean="0">
                <a:solidFill>
                  <a:prstClr val="white">
                    <a:lumMod val="95000"/>
                  </a:prstClr>
                </a:solidFill>
                <a:latin typeface="Arial" panose="020B0604020202020204" pitchFamily="34" charset="0"/>
                <a:cs typeface="Arial" panose="020B0604020202020204" pitchFamily="34" charset="0"/>
              </a:rPr>
              <a:t>Child </a:t>
            </a:r>
            <a:r>
              <a:rPr lang="en-US" sz="2400" dirty="0">
                <a:solidFill>
                  <a:prstClr val="white">
                    <a:lumMod val="95000"/>
                  </a:prstClr>
                </a:solidFill>
                <a:latin typeface="Arial" panose="020B0604020202020204" pitchFamily="34" charset="0"/>
                <a:cs typeface="Arial" panose="020B0604020202020204" pitchFamily="34" charset="0"/>
              </a:rPr>
              <a:t>Welfare: Understanding Abuse and Neglect </a:t>
            </a:r>
          </a:p>
          <a:p>
            <a:endParaRPr lang="en-US" dirty="0">
              <a:solidFill>
                <a:prstClr val="white">
                  <a:lumMod val="95000"/>
                </a:prstClr>
              </a:solidFill>
              <a:latin typeface="Arial" panose="020B0604020202020204" pitchFamily="34" charset="0"/>
              <a:cs typeface="Arial" panose="020B0604020202020204" pitchFamily="34" charset="0"/>
            </a:endParaRPr>
          </a:p>
        </p:txBody>
      </p:sp>
      <p:sp>
        <p:nvSpPr>
          <p:cNvPr id="19" name="Freeform 18"/>
          <p:cNvSpPr>
            <a:spLocks noEditPoints="1"/>
          </p:cNvSpPr>
          <p:nvPr/>
        </p:nvSpPr>
        <p:spPr bwMode="auto">
          <a:xfrm rot="14808680">
            <a:off x="3361898" y="3684748"/>
            <a:ext cx="823516" cy="73837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20" name="Freeform 5">
            <a:extLst>
              <a:ext uri="{FF2B5EF4-FFF2-40B4-BE49-F238E27FC236}">
                <a16:creationId xmlns:a16="http://schemas.microsoft.com/office/drawing/2014/main" id="{DDC7122D-86E7-452C-9A63-681C3E281946}"/>
              </a:ext>
            </a:extLst>
          </p:cNvPr>
          <p:cNvSpPr>
            <a:spLocks/>
          </p:cNvSpPr>
          <p:nvPr/>
        </p:nvSpPr>
        <p:spPr bwMode="auto">
          <a:xfrm rot="20861670">
            <a:off x="7962407" y="4831173"/>
            <a:ext cx="355785" cy="252427"/>
          </a:xfrm>
          <a:custGeom>
            <a:avLst/>
            <a:gdLst>
              <a:gd name="T0" fmla="*/ 320 w 358"/>
              <a:gd name="T1" fmla="*/ 38 h 327"/>
              <a:gd name="T2" fmla="*/ 185 w 358"/>
              <a:gd name="T3" fmla="*/ 38 h 327"/>
              <a:gd name="T4" fmla="*/ 29 w 358"/>
              <a:gd name="T5" fmla="*/ 192 h 327"/>
              <a:gd name="T6" fmla="*/ 29 w 358"/>
              <a:gd name="T7" fmla="*/ 297 h 327"/>
              <a:gd name="T8" fmla="*/ 134 w 358"/>
              <a:gd name="T9" fmla="*/ 297 h 327"/>
              <a:gd name="T10" fmla="*/ 290 w 358"/>
              <a:gd name="T11" fmla="*/ 143 h 327"/>
              <a:gd name="T12" fmla="*/ 290 w 358"/>
              <a:gd name="T13" fmla="*/ 68 h 327"/>
              <a:gd name="T14" fmla="*/ 215 w 358"/>
              <a:gd name="T15" fmla="*/ 68 h 327"/>
              <a:gd name="T16" fmla="*/ 98 w 358"/>
              <a:gd name="T17" fmla="*/ 185 h 327"/>
              <a:gd name="T18" fmla="*/ 98 w 358"/>
              <a:gd name="T19" fmla="*/ 200 h 327"/>
              <a:gd name="T20" fmla="*/ 113 w 358"/>
              <a:gd name="T21" fmla="*/ 200 h 327"/>
              <a:gd name="T22" fmla="*/ 230 w 358"/>
              <a:gd name="T23" fmla="*/ 83 h 327"/>
              <a:gd name="T24" fmla="*/ 275 w 358"/>
              <a:gd name="T25" fmla="*/ 83 h 327"/>
              <a:gd name="T26" fmla="*/ 275 w 358"/>
              <a:gd name="T27" fmla="*/ 128 h 327"/>
              <a:gd name="T28" fmla="*/ 119 w 358"/>
              <a:gd name="T29" fmla="*/ 282 h 327"/>
              <a:gd name="T30" fmla="*/ 44 w 358"/>
              <a:gd name="T31" fmla="*/ 282 h 327"/>
              <a:gd name="T32" fmla="*/ 44 w 358"/>
              <a:gd name="T33" fmla="*/ 207 h 327"/>
              <a:gd name="T34" fmla="*/ 198 w 358"/>
              <a:gd name="T35" fmla="*/ 54 h 327"/>
              <a:gd name="T36" fmla="*/ 304 w 358"/>
              <a:gd name="T37" fmla="*/ 54 h 327"/>
              <a:gd name="T38" fmla="*/ 304 w 358"/>
              <a:gd name="T39" fmla="*/ 160 h 327"/>
              <a:gd name="T40" fmla="*/ 188 w 358"/>
              <a:gd name="T41" fmla="*/ 276 h 327"/>
              <a:gd name="T42" fmla="*/ 188 w 358"/>
              <a:gd name="T43" fmla="*/ 291 h 327"/>
              <a:gd name="T44" fmla="*/ 203 w 358"/>
              <a:gd name="T45" fmla="*/ 291 h 327"/>
              <a:gd name="T46" fmla="*/ 320 w 358"/>
              <a:gd name="T47" fmla="*/ 174 h 327"/>
              <a:gd name="T48" fmla="*/ 320 w 358"/>
              <a:gd name="T49" fmla="*/ 3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8" h="327">
                <a:moveTo>
                  <a:pt x="320" y="38"/>
                </a:moveTo>
                <a:cubicBezTo>
                  <a:pt x="283" y="0"/>
                  <a:pt x="222" y="0"/>
                  <a:pt x="185" y="38"/>
                </a:cubicBezTo>
                <a:cubicBezTo>
                  <a:pt x="29" y="192"/>
                  <a:pt x="29" y="192"/>
                  <a:pt x="29" y="192"/>
                </a:cubicBezTo>
                <a:cubicBezTo>
                  <a:pt x="0" y="221"/>
                  <a:pt x="0" y="268"/>
                  <a:pt x="29" y="297"/>
                </a:cubicBezTo>
                <a:cubicBezTo>
                  <a:pt x="58" y="327"/>
                  <a:pt x="105" y="327"/>
                  <a:pt x="134" y="297"/>
                </a:cubicBezTo>
                <a:cubicBezTo>
                  <a:pt x="290" y="143"/>
                  <a:pt x="290" y="143"/>
                  <a:pt x="290" y="143"/>
                </a:cubicBezTo>
                <a:cubicBezTo>
                  <a:pt x="311" y="123"/>
                  <a:pt x="311" y="89"/>
                  <a:pt x="290" y="68"/>
                </a:cubicBezTo>
                <a:cubicBezTo>
                  <a:pt x="269" y="47"/>
                  <a:pt x="236" y="47"/>
                  <a:pt x="215" y="68"/>
                </a:cubicBezTo>
                <a:cubicBezTo>
                  <a:pt x="98" y="185"/>
                  <a:pt x="98" y="185"/>
                  <a:pt x="98" y="185"/>
                </a:cubicBezTo>
                <a:cubicBezTo>
                  <a:pt x="93" y="189"/>
                  <a:pt x="93" y="196"/>
                  <a:pt x="98" y="200"/>
                </a:cubicBezTo>
                <a:cubicBezTo>
                  <a:pt x="102" y="204"/>
                  <a:pt x="109" y="204"/>
                  <a:pt x="113" y="200"/>
                </a:cubicBezTo>
                <a:cubicBezTo>
                  <a:pt x="230" y="83"/>
                  <a:pt x="230" y="83"/>
                  <a:pt x="230" y="83"/>
                </a:cubicBezTo>
                <a:cubicBezTo>
                  <a:pt x="242" y="70"/>
                  <a:pt x="263" y="70"/>
                  <a:pt x="275" y="83"/>
                </a:cubicBezTo>
                <a:cubicBezTo>
                  <a:pt x="288" y="95"/>
                  <a:pt x="288" y="116"/>
                  <a:pt x="275" y="128"/>
                </a:cubicBezTo>
                <a:cubicBezTo>
                  <a:pt x="119" y="282"/>
                  <a:pt x="119" y="282"/>
                  <a:pt x="119" y="282"/>
                </a:cubicBezTo>
                <a:cubicBezTo>
                  <a:pt x="98" y="303"/>
                  <a:pt x="65" y="303"/>
                  <a:pt x="44" y="282"/>
                </a:cubicBezTo>
                <a:cubicBezTo>
                  <a:pt x="23" y="261"/>
                  <a:pt x="23" y="228"/>
                  <a:pt x="44" y="207"/>
                </a:cubicBezTo>
                <a:cubicBezTo>
                  <a:pt x="198" y="54"/>
                  <a:pt x="198" y="54"/>
                  <a:pt x="198" y="54"/>
                </a:cubicBezTo>
                <a:cubicBezTo>
                  <a:pt x="227" y="25"/>
                  <a:pt x="275" y="25"/>
                  <a:pt x="304" y="54"/>
                </a:cubicBezTo>
                <a:cubicBezTo>
                  <a:pt x="333" y="83"/>
                  <a:pt x="333" y="131"/>
                  <a:pt x="304" y="160"/>
                </a:cubicBezTo>
                <a:cubicBezTo>
                  <a:pt x="188" y="276"/>
                  <a:pt x="188" y="276"/>
                  <a:pt x="188" y="276"/>
                </a:cubicBezTo>
                <a:cubicBezTo>
                  <a:pt x="184" y="280"/>
                  <a:pt x="184" y="287"/>
                  <a:pt x="188" y="291"/>
                </a:cubicBezTo>
                <a:cubicBezTo>
                  <a:pt x="192" y="295"/>
                  <a:pt x="199" y="295"/>
                  <a:pt x="203" y="291"/>
                </a:cubicBezTo>
                <a:cubicBezTo>
                  <a:pt x="320" y="174"/>
                  <a:pt x="320" y="174"/>
                  <a:pt x="320" y="174"/>
                </a:cubicBezTo>
                <a:cubicBezTo>
                  <a:pt x="358" y="136"/>
                  <a:pt x="358" y="75"/>
                  <a:pt x="320" y="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
        <p:nvSpPr>
          <p:cNvPr id="3" name="Rectangle 1"/>
          <p:cNvSpPr>
            <a:spLocks noChangeArrowheads="1"/>
          </p:cNvSpPr>
          <p:nvPr/>
        </p:nvSpPr>
        <p:spPr bwMode="auto">
          <a:xfrm>
            <a:off x="598827" y="1522184"/>
            <a:ext cx="9748819" cy="33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endParaRPr>
          </a:p>
        </p:txBody>
      </p:sp>
      <p:pic>
        <p:nvPicPr>
          <p:cNvPr id="5" name="Picture 4"/>
          <p:cNvPicPr>
            <a:picLocks noChangeAspect="1"/>
          </p:cNvPicPr>
          <p:nvPr/>
        </p:nvPicPr>
        <p:blipFill>
          <a:blip r:embed="rId5"/>
          <a:stretch>
            <a:fillRect/>
          </a:stretch>
        </p:blipFill>
        <p:spPr>
          <a:xfrm>
            <a:off x="1650810" y="1315423"/>
            <a:ext cx="8696836" cy="5542577"/>
          </a:xfrm>
          <a:prstGeom prst="rect">
            <a:avLst/>
          </a:prstGeom>
        </p:spPr>
      </p:pic>
      <p:pic>
        <p:nvPicPr>
          <p:cNvPr id="2" name="Picture 1"/>
          <p:cNvPicPr>
            <a:picLocks noChangeAspect="1"/>
          </p:cNvPicPr>
          <p:nvPr/>
        </p:nvPicPr>
        <p:blipFill>
          <a:blip r:embed="rId6"/>
          <a:stretch>
            <a:fillRect/>
          </a:stretch>
        </p:blipFill>
        <p:spPr>
          <a:xfrm>
            <a:off x="1506828" y="1315423"/>
            <a:ext cx="8578625" cy="5542577"/>
          </a:xfrm>
          <a:prstGeom prst="rect">
            <a:avLst/>
          </a:prstGeom>
        </p:spPr>
      </p:pic>
    </p:spTree>
    <p:custDataLst>
      <p:tags r:id="rId1"/>
    </p:custDataLst>
    <p:extLst>
      <p:ext uri="{BB962C8B-B14F-4D97-AF65-F5344CB8AC3E}">
        <p14:creationId xmlns:p14="http://schemas.microsoft.com/office/powerpoint/2010/main" val="2153453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0" y="226494"/>
            <a:ext cx="9410065" cy="1019027"/>
            <a:chOff x="-2619" y="296268"/>
            <a:chExt cx="7567247"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p:nvSpPr>
          <p:spPr>
            <a:xfrm flipH="1">
              <a:off x="-2619"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Rectangle 30"/>
          <p:cNvSpPr/>
          <p:nvPr/>
        </p:nvSpPr>
        <p:spPr>
          <a:xfrm>
            <a:off x="104774" y="328792"/>
            <a:ext cx="7882169" cy="1107996"/>
          </a:xfrm>
          <a:prstGeom prst="rect">
            <a:avLst/>
          </a:prstGeom>
        </p:spPr>
        <p:txBody>
          <a:bodyPr wrap="square">
            <a:spAutoFit/>
          </a:bodyPr>
          <a:lstStyle/>
          <a:p>
            <a:r>
              <a:rPr lang="en-US" sz="2400" b="1" dirty="0">
                <a:solidFill>
                  <a:schemeClr val="tx2">
                    <a:lumMod val="60000"/>
                    <a:lumOff val="40000"/>
                  </a:schemeClr>
                </a:solidFill>
                <a:latin typeface="Arial" panose="020B0604020202020204" pitchFamily="34" charset="0"/>
                <a:cs typeface="Arial" panose="020B0604020202020204" pitchFamily="34" charset="0"/>
              </a:rPr>
              <a:t>Pre-Service Training: Day </a:t>
            </a:r>
            <a:r>
              <a:rPr lang="en-US" sz="2400" b="1" dirty="0" smtClean="0">
                <a:solidFill>
                  <a:schemeClr val="tx2">
                    <a:lumMod val="60000"/>
                    <a:lumOff val="40000"/>
                  </a:schemeClr>
                </a:solidFill>
                <a:latin typeface="Arial" panose="020B0604020202020204" pitchFamily="34" charset="0"/>
                <a:cs typeface="Arial" panose="020B0604020202020204" pitchFamily="34" charset="0"/>
              </a:rPr>
              <a:t>1</a:t>
            </a:r>
            <a:r>
              <a:rPr lang="en-US" sz="2400" b="1" dirty="0" smtClean="0">
                <a:solidFill>
                  <a:srgbClr val="113044"/>
                </a:solidFill>
                <a:latin typeface="Arial" panose="020B0604020202020204" pitchFamily="34" charset="0"/>
                <a:cs typeface="Arial" panose="020B0604020202020204" pitchFamily="34" charset="0"/>
              </a:rPr>
              <a:t>nderstanding </a:t>
            </a:r>
            <a:r>
              <a:rPr lang="en-US" sz="2400" b="1" dirty="0">
                <a:solidFill>
                  <a:srgbClr val="113044"/>
                </a:solidFill>
                <a:latin typeface="Arial" panose="020B0604020202020204" pitchFamily="34" charset="0"/>
                <a:cs typeface="Arial" panose="020B0604020202020204" pitchFamily="34" charset="0"/>
              </a:rPr>
              <a:t>Abuse and </a:t>
            </a:r>
            <a:r>
              <a:rPr lang="en-US" sz="2400" dirty="0" smtClean="0">
                <a:solidFill>
                  <a:schemeClr val="bg1">
                    <a:lumMod val="95000"/>
                  </a:schemeClr>
                </a:solidFill>
                <a:latin typeface="Arial" panose="020B0604020202020204" pitchFamily="34" charset="0"/>
                <a:cs typeface="Arial" panose="020B0604020202020204" pitchFamily="34" charset="0"/>
              </a:rPr>
              <a:t>ODHS Child Welfare Child Abuse and Neglect for 2020</a:t>
            </a:r>
            <a:endParaRPr lang="en-US" sz="2400" dirty="0">
              <a:solidFill>
                <a:schemeClr val="bg1">
                  <a:lumMod val="95000"/>
                </a:schemeClr>
              </a:solidFill>
              <a:latin typeface="Arial" panose="020B0604020202020204" pitchFamily="34" charset="0"/>
              <a:cs typeface="Arial" panose="020B0604020202020204" pitchFamily="34" charset="0"/>
            </a:endParaRPr>
          </a:p>
          <a:p>
            <a:endParaRPr lang="en-US" dirty="0">
              <a:solidFill>
                <a:schemeClr val="bg1">
                  <a:lumMod val="95000"/>
                </a:schemeClr>
              </a:solidFill>
              <a:latin typeface="Arial" panose="020B0604020202020204" pitchFamily="34" charset="0"/>
              <a:cs typeface="Arial" panose="020B0604020202020204" pitchFamily="34" charset="0"/>
            </a:endParaRPr>
          </a:p>
        </p:txBody>
      </p:sp>
      <p:sp>
        <p:nvSpPr>
          <p:cNvPr id="19" name="Freeform 18"/>
          <p:cNvSpPr>
            <a:spLocks noEditPoints="1"/>
          </p:cNvSpPr>
          <p:nvPr/>
        </p:nvSpPr>
        <p:spPr bwMode="auto">
          <a:xfrm rot="14808680">
            <a:off x="3361898" y="3684748"/>
            <a:ext cx="823516" cy="73837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
        <p:nvSpPr>
          <p:cNvPr id="3" name="Rectangle 1"/>
          <p:cNvSpPr>
            <a:spLocks noChangeArrowheads="1"/>
          </p:cNvSpPr>
          <p:nvPr/>
        </p:nvSpPr>
        <p:spPr bwMode="auto">
          <a:xfrm>
            <a:off x="598827" y="1522184"/>
            <a:ext cx="9748819" cy="33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p:cNvPicPr>
            <a:picLocks noChangeAspect="1"/>
          </p:cNvPicPr>
          <p:nvPr/>
        </p:nvPicPr>
        <p:blipFill>
          <a:blip r:embed="rId5"/>
          <a:stretch>
            <a:fillRect/>
          </a:stretch>
        </p:blipFill>
        <p:spPr>
          <a:xfrm>
            <a:off x="7796463" y="3673642"/>
            <a:ext cx="4386837" cy="321164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497" y="1429920"/>
            <a:ext cx="6954220" cy="493463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066" y="1412188"/>
            <a:ext cx="7419651" cy="509801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760" y="1545805"/>
            <a:ext cx="7074043" cy="4818754"/>
          </a:xfrm>
          <a:prstGeom prst="rect">
            <a:avLst/>
          </a:prstGeom>
        </p:spPr>
      </p:pic>
    </p:spTree>
    <p:custDataLst>
      <p:tags r:id="rId1"/>
    </p:custDataLst>
    <p:extLst>
      <p:ext uri="{BB962C8B-B14F-4D97-AF65-F5344CB8AC3E}">
        <p14:creationId xmlns:p14="http://schemas.microsoft.com/office/powerpoint/2010/main" val="846469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0065" cy="1010044"/>
            <a:chOff x="-2619" y="296268"/>
            <a:chExt cx="7567247"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1"/>
            <p:cNvSpPr/>
            <p:nvPr/>
          </p:nvSpPr>
          <p:spPr>
            <a:xfrm flipH="1">
              <a:off x="-2619"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8" name="Rectangle 1"/>
          <p:cNvSpPr/>
          <p:nvPr/>
        </p:nvSpPr>
        <p:spPr>
          <a:xfrm rot="10800000" flipH="1">
            <a:off x="3959086" y="5871369"/>
            <a:ext cx="8224213"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
        <p:nvSpPr>
          <p:cNvPr id="30" name="Rectangle 29"/>
          <p:cNvSpPr/>
          <p:nvPr/>
        </p:nvSpPr>
        <p:spPr>
          <a:xfrm>
            <a:off x="6176243" y="5975289"/>
            <a:ext cx="4772417" cy="77661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Arial" pitchFamily="34" charset="0"/>
                <a:cs typeface="Arial" pitchFamily="34" charset="0"/>
              </a:rPr>
              <a:t>Child </a:t>
            </a:r>
            <a:r>
              <a:rPr lang="en-US" sz="2400" dirty="0" smtClean="0">
                <a:solidFill>
                  <a:prstClr val="white"/>
                </a:solidFill>
                <a:latin typeface="Arial" pitchFamily="34" charset="0"/>
                <a:cs typeface="Arial" pitchFamily="34" charset="0"/>
              </a:rPr>
              <a:t>Welfare- DHS Caseworker Types</a:t>
            </a:r>
            <a:endParaRPr lang="en-US" sz="2400" dirty="0">
              <a:solidFill>
                <a:prstClr val="white"/>
              </a:solidFill>
              <a:latin typeface="Arial" pitchFamily="34" charset="0"/>
              <a:cs typeface="Arial" pitchFamily="34" charset="0"/>
            </a:endParaRPr>
          </a:p>
        </p:txBody>
      </p:sp>
      <p:sp>
        <p:nvSpPr>
          <p:cNvPr id="31" name="Rectangle 30"/>
          <p:cNvSpPr/>
          <p:nvPr/>
        </p:nvSpPr>
        <p:spPr>
          <a:xfrm>
            <a:off x="104774" y="328792"/>
            <a:ext cx="7882169" cy="1107996"/>
          </a:xfrm>
          <a:prstGeom prst="rect">
            <a:avLst/>
          </a:prstGeom>
        </p:spPr>
        <p:txBody>
          <a:bodyPr wrap="square">
            <a:spAutoFit/>
          </a:bodyPr>
          <a:lstStyle/>
          <a:p>
            <a:r>
              <a:rPr lang="en-US" sz="24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400" b="1" dirty="0" smtClean="0">
                <a:solidFill>
                  <a:srgbClr val="44546A">
                    <a:lumMod val="60000"/>
                    <a:lumOff val="40000"/>
                  </a:srgbClr>
                </a:solidFill>
                <a:latin typeface="Arial" panose="020B0604020202020204" pitchFamily="34" charset="0"/>
                <a:cs typeface="Arial" panose="020B0604020202020204" pitchFamily="34" charset="0"/>
              </a:rPr>
              <a:t>1</a:t>
            </a:r>
            <a:r>
              <a:rPr lang="en-US" sz="2400" b="1" dirty="0" smtClean="0">
                <a:solidFill>
                  <a:srgbClr val="113044"/>
                </a:solidFill>
                <a:latin typeface="Arial" panose="020B0604020202020204" pitchFamily="34" charset="0"/>
                <a:cs typeface="Arial" panose="020B0604020202020204" pitchFamily="34" charset="0"/>
              </a:rPr>
              <a:t>nderstanding </a:t>
            </a:r>
            <a:r>
              <a:rPr lang="en-US" sz="2400" b="1" dirty="0">
                <a:solidFill>
                  <a:srgbClr val="113044"/>
                </a:solidFill>
                <a:latin typeface="Arial" panose="020B0604020202020204" pitchFamily="34" charset="0"/>
                <a:cs typeface="Arial" panose="020B0604020202020204" pitchFamily="34" charset="0"/>
              </a:rPr>
              <a:t>Abuse and </a:t>
            </a:r>
            <a:r>
              <a:rPr lang="en-US" sz="2400" dirty="0" smtClean="0">
                <a:solidFill>
                  <a:prstClr val="white">
                    <a:lumMod val="95000"/>
                  </a:prstClr>
                </a:solidFill>
                <a:latin typeface="Arial" panose="020B0604020202020204" pitchFamily="34" charset="0"/>
                <a:cs typeface="Arial" panose="020B0604020202020204" pitchFamily="34" charset="0"/>
              </a:rPr>
              <a:t>Child </a:t>
            </a:r>
            <a:r>
              <a:rPr lang="en-US" sz="2400" dirty="0">
                <a:solidFill>
                  <a:prstClr val="white">
                    <a:lumMod val="95000"/>
                  </a:prstClr>
                </a:solidFill>
                <a:latin typeface="Arial" panose="020B0604020202020204" pitchFamily="34" charset="0"/>
                <a:cs typeface="Arial" panose="020B0604020202020204" pitchFamily="34" charset="0"/>
              </a:rPr>
              <a:t>Welfare: Understanding Abuse and Neglect </a:t>
            </a:r>
          </a:p>
          <a:p>
            <a:endParaRPr lang="en-US" dirty="0">
              <a:solidFill>
                <a:prstClr val="white">
                  <a:lumMod val="95000"/>
                </a:prstClr>
              </a:solidFill>
              <a:latin typeface="Arial" panose="020B0604020202020204" pitchFamily="34" charset="0"/>
              <a:cs typeface="Arial" panose="020B0604020202020204" pitchFamily="34" charset="0"/>
            </a:endParaRPr>
          </a:p>
        </p:txBody>
      </p:sp>
      <p:sp>
        <p:nvSpPr>
          <p:cNvPr id="19" name="Freeform 18"/>
          <p:cNvSpPr>
            <a:spLocks noEditPoints="1"/>
          </p:cNvSpPr>
          <p:nvPr/>
        </p:nvSpPr>
        <p:spPr bwMode="auto">
          <a:xfrm rot="14808680">
            <a:off x="3361898" y="3684748"/>
            <a:ext cx="823516" cy="73837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solidFill>
                <a:prstClr val="black"/>
              </a:solidFill>
            </a:endParaRPr>
          </a:p>
        </p:txBody>
      </p:sp>
      <p:sp>
        <p:nvSpPr>
          <p:cNvPr id="20" name="Freeform 5">
            <a:extLst>
              <a:ext uri="{FF2B5EF4-FFF2-40B4-BE49-F238E27FC236}">
                <a16:creationId xmlns:a16="http://schemas.microsoft.com/office/drawing/2014/main" id="{DDC7122D-86E7-452C-9A63-681C3E281946}"/>
              </a:ext>
            </a:extLst>
          </p:cNvPr>
          <p:cNvSpPr>
            <a:spLocks/>
          </p:cNvSpPr>
          <p:nvPr/>
        </p:nvSpPr>
        <p:spPr bwMode="auto">
          <a:xfrm rot="20861670">
            <a:off x="7962407" y="4831173"/>
            <a:ext cx="355785" cy="252427"/>
          </a:xfrm>
          <a:custGeom>
            <a:avLst/>
            <a:gdLst>
              <a:gd name="T0" fmla="*/ 320 w 358"/>
              <a:gd name="T1" fmla="*/ 38 h 327"/>
              <a:gd name="T2" fmla="*/ 185 w 358"/>
              <a:gd name="T3" fmla="*/ 38 h 327"/>
              <a:gd name="T4" fmla="*/ 29 w 358"/>
              <a:gd name="T5" fmla="*/ 192 h 327"/>
              <a:gd name="T6" fmla="*/ 29 w 358"/>
              <a:gd name="T7" fmla="*/ 297 h 327"/>
              <a:gd name="T8" fmla="*/ 134 w 358"/>
              <a:gd name="T9" fmla="*/ 297 h 327"/>
              <a:gd name="T10" fmla="*/ 290 w 358"/>
              <a:gd name="T11" fmla="*/ 143 h 327"/>
              <a:gd name="T12" fmla="*/ 290 w 358"/>
              <a:gd name="T13" fmla="*/ 68 h 327"/>
              <a:gd name="T14" fmla="*/ 215 w 358"/>
              <a:gd name="T15" fmla="*/ 68 h 327"/>
              <a:gd name="T16" fmla="*/ 98 w 358"/>
              <a:gd name="T17" fmla="*/ 185 h 327"/>
              <a:gd name="T18" fmla="*/ 98 w 358"/>
              <a:gd name="T19" fmla="*/ 200 h 327"/>
              <a:gd name="T20" fmla="*/ 113 w 358"/>
              <a:gd name="T21" fmla="*/ 200 h 327"/>
              <a:gd name="T22" fmla="*/ 230 w 358"/>
              <a:gd name="T23" fmla="*/ 83 h 327"/>
              <a:gd name="T24" fmla="*/ 275 w 358"/>
              <a:gd name="T25" fmla="*/ 83 h 327"/>
              <a:gd name="T26" fmla="*/ 275 w 358"/>
              <a:gd name="T27" fmla="*/ 128 h 327"/>
              <a:gd name="T28" fmla="*/ 119 w 358"/>
              <a:gd name="T29" fmla="*/ 282 h 327"/>
              <a:gd name="T30" fmla="*/ 44 w 358"/>
              <a:gd name="T31" fmla="*/ 282 h 327"/>
              <a:gd name="T32" fmla="*/ 44 w 358"/>
              <a:gd name="T33" fmla="*/ 207 h 327"/>
              <a:gd name="T34" fmla="*/ 198 w 358"/>
              <a:gd name="T35" fmla="*/ 54 h 327"/>
              <a:gd name="T36" fmla="*/ 304 w 358"/>
              <a:gd name="T37" fmla="*/ 54 h 327"/>
              <a:gd name="T38" fmla="*/ 304 w 358"/>
              <a:gd name="T39" fmla="*/ 160 h 327"/>
              <a:gd name="T40" fmla="*/ 188 w 358"/>
              <a:gd name="T41" fmla="*/ 276 h 327"/>
              <a:gd name="T42" fmla="*/ 188 w 358"/>
              <a:gd name="T43" fmla="*/ 291 h 327"/>
              <a:gd name="T44" fmla="*/ 203 w 358"/>
              <a:gd name="T45" fmla="*/ 291 h 327"/>
              <a:gd name="T46" fmla="*/ 320 w 358"/>
              <a:gd name="T47" fmla="*/ 174 h 327"/>
              <a:gd name="T48" fmla="*/ 320 w 358"/>
              <a:gd name="T49" fmla="*/ 3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8" h="327">
                <a:moveTo>
                  <a:pt x="320" y="38"/>
                </a:moveTo>
                <a:cubicBezTo>
                  <a:pt x="283" y="0"/>
                  <a:pt x="222" y="0"/>
                  <a:pt x="185" y="38"/>
                </a:cubicBezTo>
                <a:cubicBezTo>
                  <a:pt x="29" y="192"/>
                  <a:pt x="29" y="192"/>
                  <a:pt x="29" y="192"/>
                </a:cubicBezTo>
                <a:cubicBezTo>
                  <a:pt x="0" y="221"/>
                  <a:pt x="0" y="268"/>
                  <a:pt x="29" y="297"/>
                </a:cubicBezTo>
                <a:cubicBezTo>
                  <a:pt x="58" y="327"/>
                  <a:pt x="105" y="327"/>
                  <a:pt x="134" y="297"/>
                </a:cubicBezTo>
                <a:cubicBezTo>
                  <a:pt x="290" y="143"/>
                  <a:pt x="290" y="143"/>
                  <a:pt x="290" y="143"/>
                </a:cubicBezTo>
                <a:cubicBezTo>
                  <a:pt x="311" y="123"/>
                  <a:pt x="311" y="89"/>
                  <a:pt x="290" y="68"/>
                </a:cubicBezTo>
                <a:cubicBezTo>
                  <a:pt x="269" y="47"/>
                  <a:pt x="236" y="47"/>
                  <a:pt x="215" y="68"/>
                </a:cubicBezTo>
                <a:cubicBezTo>
                  <a:pt x="98" y="185"/>
                  <a:pt x="98" y="185"/>
                  <a:pt x="98" y="185"/>
                </a:cubicBezTo>
                <a:cubicBezTo>
                  <a:pt x="93" y="189"/>
                  <a:pt x="93" y="196"/>
                  <a:pt x="98" y="200"/>
                </a:cubicBezTo>
                <a:cubicBezTo>
                  <a:pt x="102" y="204"/>
                  <a:pt x="109" y="204"/>
                  <a:pt x="113" y="200"/>
                </a:cubicBezTo>
                <a:cubicBezTo>
                  <a:pt x="230" y="83"/>
                  <a:pt x="230" y="83"/>
                  <a:pt x="230" y="83"/>
                </a:cubicBezTo>
                <a:cubicBezTo>
                  <a:pt x="242" y="70"/>
                  <a:pt x="263" y="70"/>
                  <a:pt x="275" y="83"/>
                </a:cubicBezTo>
                <a:cubicBezTo>
                  <a:pt x="288" y="95"/>
                  <a:pt x="288" y="116"/>
                  <a:pt x="275" y="128"/>
                </a:cubicBezTo>
                <a:cubicBezTo>
                  <a:pt x="119" y="282"/>
                  <a:pt x="119" y="282"/>
                  <a:pt x="119" y="282"/>
                </a:cubicBezTo>
                <a:cubicBezTo>
                  <a:pt x="98" y="303"/>
                  <a:pt x="65" y="303"/>
                  <a:pt x="44" y="282"/>
                </a:cubicBezTo>
                <a:cubicBezTo>
                  <a:pt x="23" y="261"/>
                  <a:pt x="23" y="228"/>
                  <a:pt x="44" y="207"/>
                </a:cubicBezTo>
                <a:cubicBezTo>
                  <a:pt x="198" y="54"/>
                  <a:pt x="198" y="54"/>
                  <a:pt x="198" y="54"/>
                </a:cubicBezTo>
                <a:cubicBezTo>
                  <a:pt x="227" y="25"/>
                  <a:pt x="275" y="25"/>
                  <a:pt x="304" y="54"/>
                </a:cubicBezTo>
                <a:cubicBezTo>
                  <a:pt x="333" y="83"/>
                  <a:pt x="333" y="131"/>
                  <a:pt x="304" y="160"/>
                </a:cubicBezTo>
                <a:cubicBezTo>
                  <a:pt x="188" y="276"/>
                  <a:pt x="188" y="276"/>
                  <a:pt x="188" y="276"/>
                </a:cubicBezTo>
                <a:cubicBezTo>
                  <a:pt x="184" y="280"/>
                  <a:pt x="184" y="287"/>
                  <a:pt x="188" y="291"/>
                </a:cubicBezTo>
                <a:cubicBezTo>
                  <a:pt x="192" y="295"/>
                  <a:pt x="199" y="295"/>
                  <a:pt x="203" y="291"/>
                </a:cubicBezTo>
                <a:cubicBezTo>
                  <a:pt x="320" y="174"/>
                  <a:pt x="320" y="174"/>
                  <a:pt x="320" y="174"/>
                </a:cubicBezTo>
                <a:cubicBezTo>
                  <a:pt x="358" y="136"/>
                  <a:pt x="358" y="75"/>
                  <a:pt x="320" y="3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
        <p:nvSpPr>
          <p:cNvPr id="3" name="Rectangle 1"/>
          <p:cNvSpPr>
            <a:spLocks noChangeArrowheads="1"/>
          </p:cNvSpPr>
          <p:nvPr/>
        </p:nvSpPr>
        <p:spPr bwMode="auto">
          <a:xfrm>
            <a:off x="598827" y="1522184"/>
            <a:ext cx="9748819" cy="33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endParaRPr>
          </a:p>
        </p:txBody>
      </p:sp>
      <p:pic>
        <p:nvPicPr>
          <p:cNvPr id="4" name="Picture 3"/>
          <p:cNvPicPr>
            <a:picLocks noChangeAspect="1"/>
          </p:cNvPicPr>
          <p:nvPr/>
        </p:nvPicPr>
        <p:blipFill>
          <a:blip r:embed="rId5"/>
          <a:stretch>
            <a:fillRect/>
          </a:stretch>
        </p:blipFill>
        <p:spPr>
          <a:xfrm>
            <a:off x="1254081" y="1589215"/>
            <a:ext cx="9451660" cy="3801372"/>
          </a:xfrm>
          <a:prstGeom prst="rect">
            <a:avLst/>
          </a:prstGeom>
        </p:spPr>
      </p:pic>
    </p:spTree>
    <p:custDataLst>
      <p:tags r:id="rId1"/>
    </p:custDataLst>
    <p:extLst>
      <p:ext uri="{BB962C8B-B14F-4D97-AF65-F5344CB8AC3E}">
        <p14:creationId xmlns:p14="http://schemas.microsoft.com/office/powerpoint/2010/main" val="3767279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2079097" y="4478503"/>
            <a:ext cx="7404997" cy="2380746"/>
          </a:xfrm>
          <a:prstGeom prst="rect">
            <a:avLst/>
          </a:prstGeom>
        </p:spPr>
      </p:pic>
      <p:grpSp>
        <p:nvGrpSpPr>
          <p:cNvPr id="4" name="Group 3"/>
          <p:cNvGrpSpPr/>
          <p:nvPr/>
        </p:nvGrpSpPr>
        <p:grpSpPr>
          <a:xfrm>
            <a:off x="-2618" y="296268"/>
            <a:ext cx="8316038" cy="1010044"/>
            <a:chOff x="-2618" y="296268"/>
            <a:chExt cx="5677248" cy="1010044"/>
          </a:xfrm>
        </p:grpSpPr>
        <p:sp>
          <p:nvSpPr>
            <p:cNvPr id="5" name="Rectangle 8"/>
            <p:cNvSpPr/>
            <p:nvPr/>
          </p:nvSpPr>
          <p:spPr>
            <a:xfrm>
              <a:off x="-2618" y="1260593"/>
              <a:ext cx="5170811"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
            <p:cNvSpPr/>
            <p:nvPr/>
          </p:nvSpPr>
          <p:spPr>
            <a:xfrm flipH="1">
              <a:off x="0" y="296268"/>
              <a:ext cx="5674630"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p:cNvSpPr/>
          <p:nvPr/>
        </p:nvSpPr>
        <p:spPr>
          <a:xfrm>
            <a:off x="104774" y="328792"/>
            <a:ext cx="7576185" cy="1384995"/>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 </a:t>
            </a:r>
          </a:p>
          <a:p>
            <a:r>
              <a:rPr lang="en-US" sz="2800" dirty="0" smtClean="0">
                <a:solidFill>
                  <a:schemeClr val="bg1">
                    <a:lumMod val="95000"/>
                  </a:schemeClr>
                </a:solidFill>
                <a:latin typeface="Arial" panose="020B0604020202020204" pitchFamily="34" charset="0"/>
                <a:cs typeface="Arial" panose="020B0604020202020204" pitchFamily="34" charset="0"/>
              </a:rPr>
              <a:t>Recognizing </a:t>
            </a:r>
            <a:r>
              <a:rPr lang="en-US" sz="2800" dirty="0">
                <a:solidFill>
                  <a:schemeClr val="bg1">
                    <a:lumMod val="95000"/>
                  </a:schemeClr>
                </a:solidFill>
                <a:latin typeface="Arial" panose="020B0604020202020204" pitchFamily="34" charset="0"/>
                <a:cs typeface="Arial" panose="020B0604020202020204" pitchFamily="34" charset="0"/>
              </a:rPr>
              <a:t>Child Abuse and Neglect</a:t>
            </a:r>
          </a:p>
          <a:p>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9" name="Content Placeholder 1"/>
          <p:cNvSpPr>
            <a:spLocks noGrp="1"/>
          </p:cNvSpPr>
          <p:nvPr>
            <p:ph idx="1"/>
          </p:nvPr>
        </p:nvSpPr>
        <p:spPr>
          <a:xfrm>
            <a:off x="311727" y="1639362"/>
            <a:ext cx="11880273" cy="4351338"/>
          </a:xfrm>
        </p:spPr>
        <p:txBody>
          <a:bodyPr/>
          <a:lstStyle/>
          <a:p>
            <a:r>
              <a:rPr lang="en-US" dirty="0">
                <a:solidFill>
                  <a:schemeClr val="tx2">
                    <a:lumMod val="50000"/>
                  </a:schemeClr>
                </a:solidFill>
              </a:rPr>
              <a:t>CASA/GAL volunteer can’t determine child abuse or neglect; the court will </a:t>
            </a:r>
            <a:r>
              <a:rPr lang="en-US" dirty="0" smtClean="0">
                <a:solidFill>
                  <a:schemeClr val="tx2">
                    <a:lumMod val="50000"/>
                  </a:schemeClr>
                </a:solidFill>
              </a:rPr>
              <a:t>decide</a:t>
            </a:r>
          </a:p>
          <a:p>
            <a:r>
              <a:rPr lang="en-US" dirty="0" smtClean="0">
                <a:solidFill>
                  <a:schemeClr val="tx2">
                    <a:lumMod val="50000"/>
                  </a:schemeClr>
                </a:solidFill>
              </a:rPr>
              <a:t>CASA/GAL </a:t>
            </a:r>
            <a:r>
              <a:rPr lang="en-US" dirty="0">
                <a:solidFill>
                  <a:schemeClr val="tx2">
                    <a:lumMod val="50000"/>
                  </a:schemeClr>
                </a:solidFill>
              </a:rPr>
              <a:t>volunteers should recognize signs of abuse and neglect and advocate for a safe home for a </a:t>
            </a:r>
            <a:r>
              <a:rPr lang="en-US" dirty="0" smtClean="0">
                <a:solidFill>
                  <a:schemeClr val="tx2">
                    <a:lumMod val="50000"/>
                  </a:schemeClr>
                </a:solidFill>
              </a:rPr>
              <a:t>child</a:t>
            </a:r>
          </a:p>
          <a:p>
            <a:r>
              <a:rPr lang="en-US" dirty="0" smtClean="0">
                <a:solidFill>
                  <a:schemeClr val="tx2">
                    <a:lumMod val="50000"/>
                  </a:schemeClr>
                </a:solidFill>
              </a:rPr>
              <a:t>Child </a:t>
            </a:r>
            <a:r>
              <a:rPr lang="en-US" dirty="0">
                <a:solidFill>
                  <a:schemeClr val="tx2">
                    <a:lumMod val="50000"/>
                  </a:schemeClr>
                </a:solidFill>
              </a:rPr>
              <a:t>abuse can be physical, sexual, emotional or neglect</a:t>
            </a:r>
          </a:p>
        </p:txBody>
      </p:sp>
      <p:sp>
        <p:nvSpPr>
          <p:cNvPr id="10" name="Rectangle 9"/>
          <p:cNvSpPr/>
          <p:nvPr/>
        </p:nvSpPr>
        <p:spPr>
          <a:xfrm>
            <a:off x="7850653" y="5649639"/>
            <a:ext cx="925253" cy="338554"/>
          </a:xfrm>
          <a:prstGeom prst="rect">
            <a:avLst/>
          </a:prstGeom>
        </p:spPr>
        <p:txBody>
          <a:bodyPr wrap="none">
            <a:spAutoFit/>
          </a:bodyPr>
          <a:lstStyle/>
          <a:p>
            <a:r>
              <a:rPr lang="en-US" sz="1600" b="1" dirty="0">
                <a:solidFill>
                  <a:schemeClr val="tx2">
                    <a:lumMod val="50000"/>
                  </a:schemeClr>
                </a:solidFill>
                <a:latin typeface="Arial" panose="020B0604020202020204" pitchFamily="34" charset="0"/>
                <a:cs typeface="Arial" panose="020B0604020202020204" pitchFamily="34" charset="0"/>
              </a:rPr>
              <a:t>Neglect</a:t>
            </a:r>
          </a:p>
        </p:txBody>
      </p:sp>
      <p:sp>
        <p:nvSpPr>
          <p:cNvPr id="11" name="Rectangle 10"/>
          <p:cNvSpPr/>
          <p:nvPr/>
        </p:nvSpPr>
        <p:spPr>
          <a:xfrm>
            <a:off x="5995898" y="5651292"/>
            <a:ext cx="1176925" cy="338554"/>
          </a:xfrm>
          <a:prstGeom prst="rect">
            <a:avLst/>
          </a:prstGeom>
        </p:spPr>
        <p:txBody>
          <a:bodyPr wrap="none">
            <a:spAutoFit/>
          </a:bodyPr>
          <a:lstStyle/>
          <a:p>
            <a:r>
              <a:rPr lang="en-US" sz="1600" b="1" dirty="0">
                <a:solidFill>
                  <a:srgbClr val="FF0000"/>
                </a:solidFill>
                <a:latin typeface="Arial" panose="020B0604020202020204" pitchFamily="34" charset="0"/>
                <a:cs typeface="Arial" panose="020B0604020202020204" pitchFamily="34" charset="0"/>
              </a:rPr>
              <a:t>Emotional</a:t>
            </a:r>
          </a:p>
        </p:txBody>
      </p:sp>
      <p:sp>
        <p:nvSpPr>
          <p:cNvPr id="12" name="Rectangle 11"/>
          <p:cNvSpPr/>
          <p:nvPr/>
        </p:nvSpPr>
        <p:spPr>
          <a:xfrm>
            <a:off x="4437797" y="5668876"/>
            <a:ext cx="845103" cy="338554"/>
          </a:xfrm>
          <a:prstGeom prst="rect">
            <a:avLst/>
          </a:prstGeom>
        </p:spPr>
        <p:txBody>
          <a:bodyPr wrap="none">
            <a:spAutoFit/>
          </a:bodyPr>
          <a:lstStyle/>
          <a:p>
            <a:r>
              <a:rPr lang="en-US" sz="1600" b="1" dirty="0">
                <a:solidFill>
                  <a:schemeClr val="tx2">
                    <a:lumMod val="50000"/>
                  </a:schemeClr>
                </a:solidFill>
                <a:latin typeface="Arial" panose="020B0604020202020204" pitchFamily="34" charset="0"/>
                <a:cs typeface="Arial" panose="020B0604020202020204" pitchFamily="34" charset="0"/>
              </a:rPr>
              <a:t>Sexual</a:t>
            </a:r>
          </a:p>
        </p:txBody>
      </p:sp>
      <p:sp>
        <p:nvSpPr>
          <p:cNvPr id="13" name="Rectangle 12"/>
          <p:cNvSpPr/>
          <p:nvPr/>
        </p:nvSpPr>
        <p:spPr>
          <a:xfrm>
            <a:off x="2630639" y="5658431"/>
            <a:ext cx="1016625" cy="338554"/>
          </a:xfrm>
          <a:prstGeom prst="rect">
            <a:avLst/>
          </a:prstGeom>
        </p:spPr>
        <p:txBody>
          <a:bodyPr wrap="none">
            <a:spAutoFit/>
          </a:bodyPr>
          <a:lstStyle/>
          <a:p>
            <a:r>
              <a:rPr lang="en-US" sz="1600" b="1" dirty="0">
                <a:solidFill>
                  <a:srgbClr val="ED1B2E"/>
                </a:solidFill>
                <a:latin typeface="Arial" panose="020B0604020202020204" pitchFamily="34" charset="0"/>
                <a:cs typeface="Arial" panose="020B0604020202020204" pitchFamily="34" charset="0"/>
              </a:rPr>
              <a:t>Physical</a:t>
            </a:r>
            <a:endParaRPr lang="en-US" sz="1600" b="1" dirty="0">
              <a:solidFill>
                <a:srgbClr val="ED1B2E"/>
              </a:solidFill>
            </a:endParaRPr>
          </a:p>
        </p:txBody>
      </p:sp>
      <p:pic>
        <p:nvPicPr>
          <p:cNvPr id="16" name="Picture 15"/>
          <p:cNvPicPr>
            <a:picLocks noChangeAspect="1"/>
          </p:cNvPicPr>
          <p:nvPr/>
        </p:nvPicPr>
        <p:blipFill>
          <a:blip r:embed="rId5"/>
          <a:stretch>
            <a:fillRect/>
          </a:stretch>
        </p:blipFill>
        <p:spPr>
          <a:xfrm>
            <a:off x="4693176" y="5043222"/>
            <a:ext cx="464053" cy="599529"/>
          </a:xfrm>
          <a:prstGeom prst="rect">
            <a:avLst/>
          </a:prstGeom>
        </p:spPr>
      </p:pic>
      <p:pic>
        <p:nvPicPr>
          <p:cNvPr id="19" name="Picture 18"/>
          <p:cNvPicPr>
            <a:picLocks noChangeAspect="1"/>
          </p:cNvPicPr>
          <p:nvPr/>
        </p:nvPicPr>
        <p:blipFill>
          <a:blip r:embed="rId6"/>
          <a:stretch>
            <a:fillRect/>
          </a:stretch>
        </p:blipFill>
        <p:spPr>
          <a:xfrm>
            <a:off x="6117090" y="5147160"/>
            <a:ext cx="934540" cy="487043"/>
          </a:xfrm>
          <a:prstGeom prst="rect">
            <a:avLst/>
          </a:prstGeom>
        </p:spPr>
      </p:pic>
      <p:pic>
        <p:nvPicPr>
          <p:cNvPr id="20" name="Picture 19"/>
          <p:cNvPicPr>
            <a:picLocks noChangeAspect="1"/>
          </p:cNvPicPr>
          <p:nvPr/>
        </p:nvPicPr>
        <p:blipFill>
          <a:blip r:embed="rId7"/>
          <a:stretch>
            <a:fillRect/>
          </a:stretch>
        </p:blipFill>
        <p:spPr>
          <a:xfrm>
            <a:off x="7866359" y="5138368"/>
            <a:ext cx="893840" cy="472468"/>
          </a:xfrm>
          <a:prstGeom prst="rect">
            <a:avLst/>
          </a:prstGeom>
        </p:spPr>
      </p:pic>
      <p:pic>
        <p:nvPicPr>
          <p:cNvPr id="21" name="Picture 20"/>
          <p:cNvPicPr>
            <a:picLocks noChangeAspect="1"/>
          </p:cNvPicPr>
          <p:nvPr/>
        </p:nvPicPr>
        <p:blipFill>
          <a:blip r:embed="rId8"/>
          <a:stretch>
            <a:fillRect/>
          </a:stretch>
        </p:blipFill>
        <p:spPr>
          <a:xfrm>
            <a:off x="2751251" y="5081407"/>
            <a:ext cx="767608" cy="587469"/>
          </a:xfrm>
          <a:prstGeom prst="rect">
            <a:avLst/>
          </a:prstGeom>
        </p:spPr>
      </p:pic>
    </p:spTree>
    <p:custDataLst>
      <p:tags r:id="rId1"/>
    </p:custDataLst>
    <p:extLst>
      <p:ext uri="{BB962C8B-B14F-4D97-AF65-F5344CB8AC3E}">
        <p14:creationId xmlns:p14="http://schemas.microsoft.com/office/powerpoint/2010/main" val="3453047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stretch>
            <a:fillRect/>
          </a:stretch>
        </p:blipFill>
        <p:spPr>
          <a:xfrm>
            <a:off x="2918485" y="2588495"/>
            <a:ext cx="1814245" cy="1815939"/>
          </a:xfrm>
          <a:prstGeom prst="rect">
            <a:avLst/>
          </a:prstGeom>
        </p:spPr>
      </p:pic>
      <p:pic>
        <p:nvPicPr>
          <p:cNvPr id="16" name="Picture 15"/>
          <p:cNvPicPr>
            <a:picLocks noChangeAspect="1"/>
          </p:cNvPicPr>
          <p:nvPr/>
        </p:nvPicPr>
        <p:blipFill>
          <a:blip r:embed="rId4"/>
          <a:stretch>
            <a:fillRect/>
          </a:stretch>
        </p:blipFill>
        <p:spPr>
          <a:xfrm>
            <a:off x="594385" y="2590359"/>
            <a:ext cx="1814245" cy="1815939"/>
          </a:xfrm>
          <a:prstGeom prst="rect">
            <a:avLst/>
          </a:prstGeom>
        </p:spPr>
      </p:pic>
      <p:grpSp>
        <p:nvGrpSpPr>
          <p:cNvPr id="4" name="Group 3"/>
          <p:cNvGrpSpPr/>
          <p:nvPr/>
        </p:nvGrpSpPr>
        <p:grpSpPr>
          <a:xfrm>
            <a:off x="-2618" y="296268"/>
            <a:ext cx="8316038" cy="1010044"/>
            <a:chOff x="-2618" y="296268"/>
            <a:chExt cx="5677248" cy="1010044"/>
          </a:xfrm>
        </p:grpSpPr>
        <p:sp>
          <p:nvSpPr>
            <p:cNvPr id="5" name="Rectangle 8"/>
            <p:cNvSpPr/>
            <p:nvPr/>
          </p:nvSpPr>
          <p:spPr>
            <a:xfrm>
              <a:off x="-2618" y="1260593"/>
              <a:ext cx="5170811"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
            <p:cNvSpPr/>
            <p:nvPr/>
          </p:nvSpPr>
          <p:spPr>
            <a:xfrm flipH="1">
              <a:off x="0" y="296268"/>
              <a:ext cx="5674630"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p:cNvSpPr/>
          <p:nvPr/>
        </p:nvSpPr>
        <p:spPr>
          <a:xfrm>
            <a:off x="104774" y="328792"/>
            <a:ext cx="7576185" cy="1384995"/>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 </a:t>
            </a:r>
          </a:p>
          <a:p>
            <a:r>
              <a:rPr lang="en-US" sz="2800" dirty="0" smtClean="0">
                <a:solidFill>
                  <a:schemeClr val="bg1">
                    <a:lumMod val="95000"/>
                  </a:schemeClr>
                </a:solidFill>
                <a:latin typeface="Arial" panose="020B0604020202020204" pitchFamily="34" charset="0"/>
                <a:cs typeface="Arial" panose="020B0604020202020204" pitchFamily="34" charset="0"/>
              </a:rPr>
              <a:t>Risk </a:t>
            </a:r>
            <a:r>
              <a:rPr lang="en-US" sz="2800" dirty="0">
                <a:solidFill>
                  <a:schemeClr val="bg1">
                    <a:lumMod val="95000"/>
                  </a:schemeClr>
                </a:solidFill>
                <a:latin typeface="Arial" panose="020B0604020202020204" pitchFamily="34" charset="0"/>
                <a:cs typeface="Arial" panose="020B0604020202020204" pitchFamily="34" charset="0"/>
              </a:rPr>
              <a:t>Factors - Child Abuse and Neglect</a:t>
            </a:r>
          </a:p>
          <a:p>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11" name="Rectangle 10"/>
          <p:cNvSpPr/>
          <p:nvPr/>
        </p:nvSpPr>
        <p:spPr>
          <a:xfrm>
            <a:off x="398201" y="4545291"/>
            <a:ext cx="2106299" cy="830997"/>
          </a:xfrm>
          <a:prstGeom prst="rect">
            <a:avLst/>
          </a:prstGeom>
        </p:spPr>
        <p:txBody>
          <a:bodyPr wrap="square">
            <a:spAutoFit/>
          </a:bodyPr>
          <a:lstStyle/>
          <a:p>
            <a:pPr algn="ctr">
              <a:spcAft>
                <a:spcPts val="1200"/>
              </a:spcAft>
            </a:pPr>
            <a:r>
              <a:rPr lang="en-US" sz="2400" dirty="0">
                <a:solidFill>
                  <a:schemeClr val="tx2">
                    <a:lumMod val="50000"/>
                  </a:schemeClr>
                </a:solidFill>
                <a:latin typeface="Arial" panose="020B0604020202020204" pitchFamily="34" charset="0"/>
                <a:cs typeface="Arial" panose="020B0604020202020204" pitchFamily="34" charset="0"/>
              </a:rPr>
              <a:t>Child related factors</a:t>
            </a:r>
          </a:p>
        </p:txBody>
      </p:sp>
      <p:sp>
        <p:nvSpPr>
          <p:cNvPr id="12" name="Rectangle 11"/>
          <p:cNvSpPr/>
          <p:nvPr/>
        </p:nvSpPr>
        <p:spPr>
          <a:xfrm>
            <a:off x="2458163" y="4539649"/>
            <a:ext cx="2652645" cy="830997"/>
          </a:xfrm>
          <a:prstGeom prst="rect">
            <a:avLst/>
          </a:prstGeom>
        </p:spPr>
        <p:txBody>
          <a:bodyPr wrap="square">
            <a:spAutoFit/>
          </a:bodyPr>
          <a:lstStyle/>
          <a:p>
            <a:pPr algn="ctr">
              <a:spcAft>
                <a:spcPts val="1200"/>
              </a:spcAft>
            </a:pPr>
            <a:r>
              <a:rPr lang="en-US" sz="2400" dirty="0">
                <a:solidFill>
                  <a:schemeClr val="tx2">
                    <a:lumMod val="50000"/>
                  </a:schemeClr>
                </a:solidFill>
                <a:latin typeface="Arial" panose="020B0604020202020204" pitchFamily="34" charset="0"/>
                <a:cs typeface="Arial" panose="020B0604020202020204" pitchFamily="34" charset="0"/>
              </a:rPr>
              <a:t>Parent/caretaker related factors</a:t>
            </a:r>
          </a:p>
        </p:txBody>
      </p:sp>
      <p:sp>
        <p:nvSpPr>
          <p:cNvPr id="13" name="Rectangle 12"/>
          <p:cNvSpPr/>
          <p:nvPr/>
        </p:nvSpPr>
        <p:spPr>
          <a:xfrm>
            <a:off x="5334159" y="4544499"/>
            <a:ext cx="1587269" cy="1200329"/>
          </a:xfrm>
          <a:prstGeom prst="rect">
            <a:avLst/>
          </a:prstGeom>
        </p:spPr>
        <p:txBody>
          <a:bodyPr wrap="square">
            <a:spAutoFit/>
          </a:bodyPr>
          <a:lstStyle/>
          <a:p>
            <a:pPr algn="ctr">
              <a:spcAft>
                <a:spcPts val="1200"/>
              </a:spcAft>
            </a:pPr>
            <a:r>
              <a:rPr lang="en-US" sz="2400" dirty="0">
                <a:solidFill>
                  <a:schemeClr val="tx2">
                    <a:lumMod val="50000"/>
                  </a:schemeClr>
                </a:solidFill>
                <a:latin typeface="Arial" panose="020B0604020202020204" pitchFamily="34" charset="0"/>
                <a:cs typeface="Arial" panose="020B0604020202020204" pitchFamily="34" charset="0"/>
              </a:rPr>
              <a:t>Social situational factors</a:t>
            </a:r>
          </a:p>
        </p:txBody>
      </p:sp>
      <p:sp>
        <p:nvSpPr>
          <p:cNvPr id="14" name="Rectangle 13"/>
          <p:cNvSpPr/>
          <p:nvPr/>
        </p:nvSpPr>
        <p:spPr>
          <a:xfrm>
            <a:off x="7825440" y="4562757"/>
            <a:ext cx="1106122" cy="830997"/>
          </a:xfrm>
          <a:prstGeom prst="rect">
            <a:avLst/>
          </a:prstGeom>
        </p:spPr>
        <p:txBody>
          <a:bodyPr wrap="square">
            <a:spAutoFit/>
          </a:bodyPr>
          <a:lstStyle/>
          <a:p>
            <a:pPr algn="ctr">
              <a:spcAft>
                <a:spcPts val="1200"/>
              </a:spcAft>
            </a:pPr>
            <a:r>
              <a:rPr lang="en-US" sz="2400" dirty="0">
                <a:solidFill>
                  <a:schemeClr val="tx2">
                    <a:lumMod val="50000"/>
                  </a:schemeClr>
                </a:solidFill>
                <a:latin typeface="Arial" panose="020B0604020202020204" pitchFamily="34" charset="0"/>
                <a:cs typeface="Arial" panose="020B0604020202020204" pitchFamily="34" charset="0"/>
              </a:rPr>
              <a:t>Family factors</a:t>
            </a:r>
          </a:p>
        </p:txBody>
      </p:sp>
      <p:sp>
        <p:nvSpPr>
          <p:cNvPr id="15" name="Rectangle 14"/>
          <p:cNvSpPr/>
          <p:nvPr/>
        </p:nvSpPr>
        <p:spPr>
          <a:xfrm>
            <a:off x="9838056" y="4544920"/>
            <a:ext cx="1598313" cy="830997"/>
          </a:xfrm>
          <a:prstGeom prst="rect">
            <a:avLst/>
          </a:prstGeom>
        </p:spPr>
        <p:txBody>
          <a:bodyPr wrap="square">
            <a:spAutoFit/>
          </a:bodyPr>
          <a:lstStyle/>
          <a:p>
            <a:pPr algn="ctr">
              <a:spcAft>
                <a:spcPts val="1200"/>
              </a:spcAft>
            </a:pPr>
            <a:r>
              <a:rPr lang="en-US" sz="2400" dirty="0">
                <a:solidFill>
                  <a:schemeClr val="tx2">
                    <a:lumMod val="50000"/>
                  </a:schemeClr>
                </a:solidFill>
                <a:latin typeface="Arial" panose="020B0604020202020204" pitchFamily="34" charset="0"/>
                <a:cs typeface="Arial" panose="020B0604020202020204" pitchFamily="34" charset="0"/>
              </a:rPr>
              <a:t>Triggering situations</a:t>
            </a:r>
          </a:p>
        </p:txBody>
      </p:sp>
      <p:pic>
        <p:nvPicPr>
          <p:cNvPr id="2" name="Picture 1"/>
          <p:cNvPicPr>
            <a:picLocks noChangeAspect="1"/>
          </p:cNvPicPr>
          <p:nvPr/>
        </p:nvPicPr>
        <p:blipFill>
          <a:blip r:embed="rId5"/>
          <a:stretch>
            <a:fillRect/>
          </a:stretch>
        </p:blipFill>
        <p:spPr>
          <a:xfrm>
            <a:off x="922936" y="3123719"/>
            <a:ext cx="1056831" cy="906701"/>
          </a:xfrm>
          <a:prstGeom prst="rect">
            <a:avLst/>
          </a:prstGeom>
        </p:spPr>
      </p:pic>
      <p:pic>
        <p:nvPicPr>
          <p:cNvPr id="3" name="Picture 2"/>
          <p:cNvPicPr>
            <a:picLocks noChangeAspect="1"/>
          </p:cNvPicPr>
          <p:nvPr/>
        </p:nvPicPr>
        <p:blipFill>
          <a:blip r:embed="rId6"/>
          <a:stretch>
            <a:fillRect/>
          </a:stretch>
        </p:blipFill>
        <p:spPr>
          <a:xfrm>
            <a:off x="7787340" y="3187076"/>
            <a:ext cx="1181119" cy="900494"/>
          </a:xfrm>
          <a:prstGeom prst="rect">
            <a:avLst/>
          </a:prstGeom>
        </p:spPr>
      </p:pic>
      <p:pic>
        <p:nvPicPr>
          <p:cNvPr id="18" name="Picture 17"/>
          <p:cNvPicPr>
            <a:picLocks noChangeAspect="1"/>
          </p:cNvPicPr>
          <p:nvPr/>
        </p:nvPicPr>
        <p:blipFill>
          <a:blip r:embed="rId4"/>
          <a:stretch>
            <a:fillRect/>
          </a:stretch>
        </p:blipFill>
        <p:spPr>
          <a:xfrm>
            <a:off x="5213258" y="2596002"/>
            <a:ext cx="1814245" cy="1815939"/>
          </a:xfrm>
          <a:prstGeom prst="rect">
            <a:avLst/>
          </a:prstGeom>
        </p:spPr>
      </p:pic>
      <p:pic>
        <p:nvPicPr>
          <p:cNvPr id="19" name="Picture 18"/>
          <p:cNvPicPr>
            <a:picLocks noChangeAspect="1"/>
          </p:cNvPicPr>
          <p:nvPr/>
        </p:nvPicPr>
        <p:blipFill>
          <a:blip r:embed="rId4"/>
          <a:stretch>
            <a:fillRect/>
          </a:stretch>
        </p:blipFill>
        <p:spPr>
          <a:xfrm>
            <a:off x="7433523" y="2596002"/>
            <a:ext cx="1814245" cy="1815939"/>
          </a:xfrm>
          <a:prstGeom prst="rect">
            <a:avLst/>
          </a:prstGeom>
        </p:spPr>
      </p:pic>
      <p:pic>
        <p:nvPicPr>
          <p:cNvPr id="20" name="Picture 19"/>
          <p:cNvPicPr>
            <a:picLocks noChangeAspect="1"/>
          </p:cNvPicPr>
          <p:nvPr/>
        </p:nvPicPr>
        <p:blipFill>
          <a:blip r:embed="rId4"/>
          <a:stretch>
            <a:fillRect/>
          </a:stretch>
        </p:blipFill>
        <p:spPr>
          <a:xfrm>
            <a:off x="9717785" y="2588494"/>
            <a:ext cx="1814245" cy="1815939"/>
          </a:xfrm>
          <a:prstGeom prst="rect">
            <a:avLst/>
          </a:prstGeom>
        </p:spPr>
      </p:pic>
      <p:pic>
        <p:nvPicPr>
          <p:cNvPr id="21" name="Picture 20"/>
          <p:cNvPicPr>
            <a:picLocks noChangeAspect="1"/>
          </p:cNvPicPr>
          <p:nvPr/>
        </p:nvPicPr>
        <p:blipFill>
          <a:blip r:embed="rId7"/>
          <a:stretch>
            <a:fillRect/>
          </a:stretch>
        </p:blipFill>
        <p:spPr>
          <a:xfrm>
            <a:off x="3363177" y="2957814"/>
            <a:ext cx="842618" cy="1157229"/>
          </a:xfrm>
          <a:prstGeom prst="rect">
            <a:avLst/>
          </a:prstGeom>
        </p:spPr>
      </p:pic>
      <p:pic>
        <p:nvPicPr>
          <p:cNvPr id="23" name="Picture 22"/>
          <p:cNvPicPr>
            <a:picLocks noChangeAspect="1"/>
          </p:cNvPicPr>
          <p:nvPr/>
        </p:nvPicPr>
        <p:blipFill>
          <a:blip r:embed="rId8"/>
          <a:stretch>
            <a:fillRect/>
          </a:stretch>
        </p:blipFill>
        <p:spPr>
          <a:xfrm>
            <a:off x="5545158" y="3202368"/>
            <a:ext cx="1165273" cy="892995"/>
          </a:xfrm>
          <a:prstGeom prst="rect">
            <a:avLst/>
          </a:prstGeom>
        </p:spPr>
      </p:pic>
      <p:pic>
        <p:nvPicPr>
          <p:cNvPr id="24" name="Picture 23"/>
          <p:cNvPicPr>
            <a:picLocks noChangeAspect="1"/>
          </p:cNvPicPr>
          <p:nvPr/>
        </p:nvPicPr>
        <p:blipFill>
          <a:blip r:embed="rId9"/>
          <a:stretch>
            <a:fillRect/>
          </a:stretch>
        </p:blipFill>
        <p:spPr>
          <a:xfrm>
            <a:off x="10266788" y="2967228"/>
            <a:ext cx="927118" cy="923544"/>
          </a:xfrm>
          <a:prstGeom prst="rect">
            <a:avLst/>
          </a:prstGeom>
        </p:spPr>
      </p:pic>
    </p:spTree>
    <p:custDataLst>
      <p:tags r:id="rId1"/>
    </p:custDataLst>
    <p:extLst>
      <p:ext uri="{BB962C8B-B14F-4D97-AF65-F5344CB8AC3E}">
        <p14:creationId xmlns:p14="http://schemas.microsoft.com/office/powerpoint/2010/main" val="211665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right)">
                                      <p:cBhvr>
                                        <p:cTn id="11" dur="500"/>
                                        <p:tgtEl>
                                          <p:spTgt spid="1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Cluttered Home</a:t>
            </a:r>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217" y="1458686"/>
            <a:ext cx="6399446" cy="5173660"/>
          </a:xfrm>
          <a:prstGeom prst="rect">
            <a:avLst/>
          </a:prstGeom>
        </p:spPr>
      </p:pic>
    </p:spTree>
    <p:extLst>
      <p:ext uri="{BB962C8B-B14F-4D97-AF65-F5344CB8AC3E}">
        <p14:creationId xmlns:p14="http://schemas.microsoft.com/office/powerpoint/2010/main" val="8979023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18" y="296268"/>
            <a:ext cx="8316038" cy="1010044"/>
            <a:chOff x="-2618" y="296268"/>
            <a:chExt cx="5677248" cy="1010044"/>
          </a:xfrm>
        </p:grpSpPr>
        <p:sp>
          <p:nvSpPr>
            <p:cNvPr id="5" name="Rectangle 8"/>
            <p:cNvSpPr/>
            <p:nvPr/>
          </p:nvSpPr>
          <p:spPr>
            <a:xfrm>
              <a:off x="-2618" y="1260593"/>
              <a:ext cx="5170811"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
            <p:cNvSpPr/>
            <p:nvPr/>
          </p:nvSpPr>
          <p:spPr>
            <a:xfrm flipH="1">
              <a:off x="0" y="296268"/>
              <a:ext cx="5674630"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p:cNvSpPr/>
          <p:nvPr/>
        </p:nvSpPr>
        <p:spPr>
          <a:xfrm>
            <a:off x="104774" y="328792"/>
            <a:ext cx="7576185" cy="1815882"/>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 </a:t>
            </a:r>
            <a:endParaRPr lang="en-US" sz="2800" b="1" dirty="0" smtClean="0">
              <a:solidFill>
                <a:schemeClr val="tx2">
                  <a:lumMod val="60000"/>
                  <a:lumOff val="40000"/>
                </a:schemeClr>
              </a:solidFill>
              <a:latin typeface="Arial" panose="020B0604020202020204" pitchFamily="34" charset="0"/>
              <a:cs typeface="Arial" panose="020B0604020202020204" pitchFamily="34" charset="0"/>
            </a:endParaRPr>
          </a:p>
          <a:p>
            <a:r>
              <a:rPr lang="en-US" sz="2800" dirty="0" smtClean="0">
                <a:solidFill>
                  <a:schemeClr val="bg1">
                    <a:lumMod val="95000"/>
                  </a:schemeClr>
                </a:solidFill>
                <a:latin typeface="Arial" panose="020B0604020202020204" pitchFamily="34" charset="0"/>
                <a:cs typeface="Arial" panose="020B0604020202020204" pitchFamily="34" charset="0"/>
              </a:rPr>
              <a:t>Family </a:t>
            </a:r>
            <a:r>
              <a:rPr lang="en-US" sz="2800" dirty="0">
                <a:solidFill>
                  <a:schemeClr val="bg1">
                    <a:lumMod val="95000"/>
                  </a:schemeClr>
                </a:solidFill>
                <a:latin typeface="Arial" panose="020B0604020202020204" pitchFamily="34" charset="0"/>
                <a:cs typeface="Arial" panose="020B0604020202020204" pitchFamily="34" charset="0"/>
              </a:rPr>
              <a:t>Strengths and Weaknesses</a:t>
            </a:r>
          </a:p>
          <a:p>
            <a:endParaRPr lang="en-US" sz="2800" dirty="0">
              <a:solidFill>
                <a:schemeClr val="bg1">
                  <a:lumMod val="95000"/>
                </a:schemeClr>
              </a:solidFill>
              <a:latin typeface="Arial" panose="020B0604020202020204" pitchFamily="34" charset="0"/>
              <a:cs typeface="Arial" panose="020B0604020202020204" pitchFamily="34" charset="0"/>
            </a:endParaRPr>
          </a:p>
          <a:p>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10" name="Content Placeholder 1"/>
          <p:cNvSpPr>
            <a:spLocks noGrp="1"/>
          </p:cNvSpPr>
          <p:nvPr>
            <p:ph idx="1"/>
          </p:nvPr>
        </p:nvSpPr>
        <p:spPr/>
        <p:txBody>
          <a:bodyPr/>
          <a:lstStyle/>
          <a:p>
            <a:pPr marL="0" indent="0">
              <a:buNone/>
            </a:pPr>
            <a:r>
              <a:rPr lang="en-US" dirty="0">
                <a:solidFill>
                  <a:schemeClr val="tx2">
                    <a:lumMod val="50000"/>
                  </a:schemeClr>
                </a:solidFill>
                <a:latin typeface="Geometr415 Lt BT" panose="020B0502020204020303" pitchFamily="34" charset="0"/>
              </a:rPr>
              <a:t>Your ability to identify strengths in families depends on which lens you use in your advocacy work:</a:t>
            </a:r>
          </a:p>
        </p:txBody>
      </p:sp>
      <p:sp>
        <p:nvSpPr>
          <p:cNvPr id="2" name="Rectangle 1"/>
          <p:cNvSpPr/>
          <p:nvPr/>
        </p:nvSpPr>
        <p:spPr>
          <a:xfrm>
            <a:off x="2626951" y="4603711"/>
            <a:ext cx="9134856" cy="830997"/>
          </a:xfrm>
          <a:prstGeom prst="rect">
            <a:avLst/>
          </a:prstGeom>
        </p:spPr>
        <p:txBody>
          <a:bodyPr wrap="square">
            <a:spAutoFit/>
          </a:bodyPr>
          <a:lstStyle/>
          <a:p>
            <a:pPr marL="365737" lvl="1">
              <a:spcAft>
                <a:spcPts val="1200"/>
              </a:spcAft>
              <a:buClr>
                <a:srgbClr val="ED1B2E"/>
              </a:buClr>
            </a:pPr>
            <a:r>
              <a:rPr lang="en-US" sz="2400" dirty="0">
                <a:solidFill>
                  <a:schemeClr val="tx2">
                    <a:lumMod val="50000"/>
                  </a:schemeClr>
                </a:solidFill>
                <a:latin typeface="Geometr415 Lt BT" panose="020B0502020204020303" pitchFamily="34" charset="0"/>
                <a:cs typeface="Arial" panose="020B0604020202020204" pitchFamily="34" charset="0"/>
              </a:rPr>
              <a:t>If you see through a resources lens, you focus on identifying family </a:t>
            </a:r>
            <a:r>
              <a:rPr lang="en-US" sz="2400" dirty="0" smtClean="0">
                <a:solidFill>
                  <a:schemeClr val="tx2">
                    <a:lumMod val="50000"/>
                  </a:schemeClr>
                </a:solidFill>
                <a:latin typeface="Geometr415 Lt BT" panose="020B0502020204020303" pitchFamily="34" charset="0"/>
                <a:cs typeface="Arial" panose="020B0604020202020204" pitchFamily="34" charset="0"/>
              </a:rPr>
              <a:t>strengths.</a:t>
            </a:r>
            <a:endParaRPr lang="en-US" sz="2400" dirty="0">
              <a:solidFill>
                <a:schemeClr val="tx2">
                  <a:lumMod val="50000"/>
                </a:schemeClr>
              </a:solidFill>
              <a:latin typeface="Geometr415 Lt BT" panose="020B0502020204020303" pitchFamily="34" charset="0"/>
              <a:cs typeface="Arial" panose="020B0604020202020204" pitchFamily="34" charset="0"/>
            </a:endParaRPr>
          </a:p>
        </p:txBody>
      </p:sp>
      <p:sp>
        <p:nvSpPr>
          <p:cNvPr id="3" name="Rectangle 2"/>
          <p:cNvSpPr/>
          <p:nvPr/>
        </p:nvSpPr>
        <p:spPr>
          <a:xfrm>
            <a:off x="2626951" y="3296252"/>
            <a:ext cx="7682134" cy="830997"/>
          </a:xfrm>
          <a:prstGeom prst="rect">
            <a:avLst/>
          </a:prstGeom>
        </p:spPr>
        <p:txBody>
          <a:bodyPr wrap="square">
            <a:spAutoFit/>
          </a:bodyPr>
          <a:lstStyle/>
          <a:p>
            <a:pPr marL="365737" lvl="1">
              <a:spcAft>
                <a:spcPts val="1200"/>
              </a:spcAft>
              <a:buClr>
                <a:srgbClr val="ED1B2E"/>
              </a:buClr>
            </a:pPr>
            <a:r>
              <a:rPr lang="en-US" sz="2400" dirty="0">
                <a:solidFill>
                  <a:schemeClr val="tx2">
                    <a:lumMod val="50000"/>
                  </a:schemeClr>
                </a:solidFill>
                <a:latin typeface="Geometr415 Lt BT" panose="020B0502020204020303" pitchFamily="34" charset="0"/>
                <a:cs typeface="Arial" panose="020B0604020202020204" pitchFamily="34" charset="0"/>
              </a:rPr>
              <a:t>If you see through a deficit lens, you focus on family </a:t>
            </a:r>
            <a:r>
              <a:rPr lang="en-US" sz="2400" dirty="0" smtClean="0">
                <a:solidFill>
                  <a:schemeClr val="tx2">
                    <a:lumMod val="50000"/>
                  </a:schemeClr>
                </a:solidFill>
                <a:latin typeface="Geometr415 Lt BT" panose="020B0502020204020303" pitchFamily="34" charset="0"/>
                <a:cs typeface="Arial" panose="020B0604020202020204" pitchFamily="34" charset="0"/>
              </a:rPr>
              <a:t>problems.</a:t>
            </a:r>
            <a:endParaRPr lang="en-US" sz="2400" dirty="0">
              <a:solidFill>
                <a:schemeClr val="tx2">
                  <a:lumMod val="50000"/>
                </a:schemeClr>
              </a:solidFill>
              <a:latin typeface="Geometr415 Lt BT" panose="020B0502020204020303"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1849325" y="2981003"/>
            <a:ext cx="1126672" cy="2750117"/>
          </a:xfrm>
          <a:prstGeom prst="rect">
            <a:avLst/>
          </a:prstGeom>
        </p:spPr>
      </p:pic>
      <p:pic>
        <p:nvPicPr>
          <p:cNvPr id="12" name="Picture 11"/>
          <p:cNvPicPr>
            <a:picLocks noChangeAspect="1"/>
          </p:cNvPicPr>
          <p:nvPr/>
        </p:nvPicPr>
        <p:blipFill>
          <a:blip r:embed="rId5"/>
          <a:stretch>
            <a:fillRect/>
          </a:stretch>
        </p:blipFill>
        <p:spPr>
          <a:xfrm>
            <a:off x="2229027" y="4877041"/>
            <a:ext cx="564065" cy="429015"/>
          </a:xfrm>
          <a:prstGeom prst="rect">
            <a:avLst/>
          </a:prstGeom>
        </p:spPr>
      </p:pic>
      <p:pic>
        <p:nvPicPr>
          <p:cNvPr id="13" name="Picture 12"/>
          <p:cNvPicPr>
            <a:picLocks noChangeAspect="1"/>
          </p:cNvPicPr>
          <p:nvPr/>
        </p:nvPicPr>
        <p:blipFill>
          <a:blip r:embed="rId6"/>
          <a:stretch>
            <a:fillRect/>
          </a:stretch>
        </p:blipFill>
        <p:spPr>
          <a:xfrm>
            <a:off x="2262119" y="3345600"/>
            <a:ext cx="579161" cy="576928"/>
          </a:xfrm>
          <a:prstGeom prst="rect">
            <a:avLst/>
          </a:prstGeom>
        </p:spPr>
      </p:pic>
    </p:spTree>
    <p:custDataLst>
      <p:tags r:id="rId1"/>
    </p:custDataLst>
    <p:extLst>
      <p:ext uri="{BB962C8B-B14F-4D97-AF65-F5344CB8AC3E}">
        <p14:creationId xmlns:p14="http://schemas.microsoft.com/office/powerpoint/2010/main" val="18530269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31" name="Object 30"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22042"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5" y="328792"/>
            <a:ext cx="6096000" cy="954107"/>
          </a:xfrm>
          <a:prstGeom prst="rect">
            <a:avLst/>
          </a:prstGeom>
        </p:spPr>
        <p:txBody>
          <a:bodyPr>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Putting a Face with the Name</a:t>
            </a:r>
            <a:endParaRPr lang="en-US" sz="2800" dirty="0">
              <a:solidFill>
                <a:prstClr val="black"/>
              </a:solidFill>
              <a:latin typeface="Arial" panose="020B0604020202020204" pitchFamily="34" charset="0"/>
              <a:cs typeface="Arial" panose="020B0604020202020204" pitchFamily="34" charset="0"/>
            </a:endParaRPr>
          </a:p>
        </p:txBody>
      </p:sp>
      <p:sp>
        <p:nvSpPr>
          <p:cNvPr id="30" name="Rectangle 29"/>
          <p:cNvSpPr/>
          <p:nvPr/>
        </p:nvSpPr>
        <p:spPr>
          <a:xfrm>
            <a:off x="534300" y="1792181"/>
            <a:ext cx="11332949" cy="4724370"/>
          </a:xfrm>
          <a:prstGeom prst="rect">
            <a:avLst/>
          </a:prstGeom>
        </p:spPr>
        <p:txBody>
          <a:bodyPr wrap="square">
            <a:spAutoFit/>
          </a:bodyPr>
          <a:lstStyle/>
          <a:p>
            <a:pPr marL="342900" indent="-342900">
              <a:spcAft>
                <a:spcPts val="1200"/>
              </a:spcAft>
              <a:buFont typeface="Wingdings" panose="05000000000000000000" pitchFamily="2" charset="2"/>
              <a:buChar char="w"/>
            </a:pPr>
            <a:r>
              <a:rPr lang="en-US" sz="3200" b="1" dirty="0" smtClean="0">
                <a:solidFill>
                  <a:srgbClr val="153045"/>
                </a:solidFill>
                <a:latin typeface="Geometr415 Lt BT" panose="020B0502020204020303" pitchFamily="34" charset="0"/>
                <a:sym typeface="Wingdings" panose="05000000000000000000" pitchFamily="2" charset="2"/>
              </a:rPr>
              <a:t>Your name.</a:t>
            </a:r>
          </a:p>
          <a:p>
            <a:pPr marL="342900" indent="-342900">
              <a:spcAft>
                <a:spcPts val="1200"/>
              </a:spcAft>
              <a:buFont typeface="Wingdings" panose="05000000000000000000" pitchFamily="2" charset="2"/>
              <a:buChar char="w"/>
            </a:pPr>
            <a:r>
              <a:rPr lang="en-US" sz="3200" b="1" dirty="0" smtClean="0">
                <a:solidFill>
                  <a:srgbClr val="153045"/>
                </a:solidFill>
                <a:latin typeface="Geometr415 Lt BT" panose="020B0502020204020303" pitchFamily="34" charset="0"/>
                <a:sym typeface="Wingdings" panose="05000000000000000000" pitchFamily="2" charset="2"/>
              </a:rPr>
              <a:t>One reason for volunteering.</a:t>
            </a:r>
          </a:p>
          <a:p>
            <a:pPr marL="342900" indent="-342900">
              <a:spcAft>
                <a:spcPts val="1200"/>
              </a:spcAft>
              <a:buFont typeface="Wingdings" panose="05000000000000000000" pitchFamily="2" charset="2"/>
              <a:buChar char="w"/>
            </a:pPr>
            <a:r>
              <a:rPr lang="en-US" sz="3200" b="1" dirty="0" smtClean="0">
                <a:solidFill>
                  <a:srgbClr val="153045"/>
                </a:solidFill>
                <a:latin typeface="Geometr415 Lt BT" panose="020B0502020204020303" pitchFamily="34" charset="0"/>
                <a:sym typeface="Wingdings" panose="05000000000000000000" pitchFamily="2" charset="2"/>
              </a:rPr>
              <a:t>Choose </a:t>
            </a:r>
            <a:r>
              <a:rPr lang="en-US" sz="3200" b="1" u="sng" dirty="0" smtClean="0">
                <a:solidFill>
                  <a:srgbClr val="153045"/>
                </a:solidFill>
                <a:latin typeface="Geometr415 Lt BT" panose="020B0502020204020303" pitchFamily="34" charset="0"/>
                <a:sym typeface="Wingdings" panose="05000000000000000000" pitchFamily="2" charset="2"/>
              </a:rPr>
              <a:t>ONE</a:t>
            </a:r>
            <a:r>
              <a:rPr lang="en-US" sz="3200" b="1" dirty="0" smtClean="0">
                <a:solidFill>
                  <a:srgbClr val="153045"/>
                </a:solidFill>
                <a:latin typeface="Geometr415 Lt BT" panose="020B0502020204020303" pitchFamily="34" charset="0"/>
                <a:sym typeface="Wingdings" panose="05000000000000000000" pitchFamily="2" charset="2"/>
              </a:rPr>
              <a:t> to answer:</a:t>
            </a:r>
          </a:p>
          <a:p>
            <a:pPr marL="800100" lvl="1" indent="-342900">
              <a:spcAft>
                <a:spcPts val="1200"/>
              </a:spcAft>
              <a:buFont typeface="Wingdings" panose="05000000000000000000" pitchFamily="2" charset="2"/>
              <a:buChar char="w"/>
            </a:pPr>
            <a:r>
              <a:rPr lang="en-US" sz="2700" dirty="0" smtClean="0">
                <a:solidFill>
                  <a:srgbClr val="153045"/>
                </a:solidFill>
                <a:latin typeface="Geometr415 Lt BT" panose="020B0502020204020303" pitchFamily="34" charset="0"/>
              </a:rPr>
              <a:t>What’s your hidden talen</a:t>
            </a:r>
            <a:r>
              <a:rPr lang="en-US" sz="2700" dirty="0" smtClean="0">
                <a:solidFill>
                  <a:srgbClr val="153045"/>
                </a:solidFill>
                <a:latin typeface="Geometr415 Lt BT" panose="020B0502020204020303" pitchFamily="34" charset="0"/>
              </a:rPr>
              <a:t>t or fun fact</a:t>
            </a:r>
            <a:r>
              <a:rPr lang="en-US" sz="2700" dirty="0" smtClean="0">
                <a:solidFill>
                  <a:srgbClr val="153045"/>
                </a:solidFill>
                <a:latin typeface="Geometr415 Lt BT" panose="020B0502020204020303" pitchFamily="34" charset="0"/>
              </a:rPr>
              <a:t>?</a:t>
            </a:r>
            <a:endParaRPr lang="en-US" sz="2700" dirty="0" smtClean="0">
              <a:solidFill>
                <a:srgbClr val="153045"/>
              </a:solidFill>
              <a:latin typeface="Geometr415 Lt BT" panose="020B0502020204020303" pitchFamily="34" charset="0"/>
            </a:endParaRPr>
          </a:p>
          <a:p>
            <a:pPr marL="800100" lvl="1" indent="-342900">
              <a:spcAft>
                <a:spcPts val="1200"/>
              </a:spcAft>
              <a:buFont typeface="Wingdings" panose="05000000000000000000" pitchFamily="2" charset="2"/>
              <a:buChar char="w"/>
            </a:pPr>
            <a:r>
              <a:rPr lang="en-US" sz="2700" dirty="0" smtClean="0">
                <a:solidFill>
                  <a:srgbClr val="153045"/>
                </a:solidFill>
                <a:latin typeface="Geometr415 Lt BT" panose="020B0502020204020303" pitchFamily="34" charset="0"/>
              </a:rPr>
              <a:t>What was your first concert and what do you </a:t>
            </a:r>
            <a:r>
              <a:rPr lang="en-US" sz="2700" i="1" dirty="0" smtClean="0">
                <a:solidFill>
                  <a:srgbClr val="153045"/>
                </a:solidFill>
                <a:latin typeface="Geometr415 Lt BT" panose="020B0502020204020303" pitchFamily="34" charset="0"/>
              </a:rPr>
              <a:t>wish</a:t>
            </a:r>
            <a:r>
              <a:rPr lang="en-US" sz="2700" dirty="0" smtClean="0">
                <a:solidFill>
                  <a:srgbClr val="153045"/>
                </a:solidFill>
                <a:latin typeface="Geometr415 Lt BT" panose="020B0502020204020303" pitchFamily="34" charset="0"/>
              </a:rPr>
              <a:t> it had been?</a:t>
            </a:r>
          </a:p>
          <a:p>
            <a:pPr marL="800100" lvl="1" indent="-342900">
              <a:spcAft>
                <a:spcPts val="1200"/>
              </a:spcAft>
              <a:buFont typeface="Wingdings" panose="05000000000000000000" pitchFamily="2" charset="2"/>
              <a:buChar char="w"/>
            </a:pPr>
            <a:r>
              <a:rPr lang="en-US" sz="2700" dirty="0" smtClean="0">
                <a:solidFill>
                  <a:srgbClr val="153045"/>
                </a:solidFill>
                <a:latin typeface="Geometr415 Lt BT" panose="020B0502020204020303" pitchFamily="34" charset="0"/>
              </a:rPr>
              <a:t>If you could be in any movie or TV show, what would it be and why?</a:t>
            </a:r>
            <a:endParaRPr lang="en-US" sz="2700" dirty="0">
              <a:solidFill>
                <a:srgbClr val="153045"/>
              </a:solidFill>
              <a:latin typeface="Geometr415 Lt BT" panose="020B0502020204020303" pitchFamily="34" charset="0"/>
            </a:endParaRPr>
          </a:p>
          <a:p>
            <a:pPr marL="800100" lvl="1" indent="-342900">
              <a:spcAft>
                <a:spcPts val="1200"/>
              </a:spcAft>
              <a:buFont typeface="Wingdings" panose="05000000000000000000" pitchFamily="2" charset="2"/>
              <a:buChar char="w"/>
            </a:pPr>
            <a:r>
              <a:rPr lang="en-US" sz="2700" dirty="0">
                <a:solidFill>
                  <a:srgbClr val="153045"/>
                </a:solidFill>
                <a:latin typeface="Geometr415 Lt BT" panose="020B0502020204020303" pitchFamily="34" charset="0"/>
              </a:rPr>
              <a:t>Which person from history would you most like to meet?</a:t>
            </a:r>
            <a:endParaRPr lang="en-US" sz="2700" dirty="0" smtClean="0">
              <a:solidFill>
                <a:srgbClr val="153045"/>
              </a:solidFill>
              <a:latin typeface="Geometr415 Lt BT" panose="020B0502020204020303" pitchFamily="34" charset="0"/>
            </a:endParaRPr>
          </a:p>
          <a:p>
            <a:pPr marL="800100" lvl="1" indent="-342900">
              <a:spcAft>
                <a:spcPts val="1200"/>
              </a:spcAft>
              <a:buFont typeface="Wingdings" panose="05000000000000000000" pitchFamily="2" charset="2"/>
              <a:buChar char="w"/>
            </a:pPr>
            <a:endParaRPr lang="en-US" sz="2700" dirty="0">
              <a:solidFill>
                <a:srgbClr val="153045"/>
              </a:solidFill>
              <a:latin typeface="Geometr415 Lt BT" panose="020B0502020204020303" pitchFamily="34" charset="0"/>
            </a:endParaRPr>
          </a:p>
        </p:txBody>
      </p:sp>
    </p:spTree>
    <p:extLst>
      <p:ext uri="{BB962C8B-B14F-4D97-AF65-F5344CB8AC3E}">
        <p14:creationId xmlns:p14="http://schemas.microsoft.com/office/powerpoint/2010/main" val="29328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618" y="296268"/>
            <a:ext cx="8316038" cy="1010044"/>
            <a:chOff x="-2618" y="296268"/>
            <a:chExt cx="5677248" cy="1010044"/>
          </a:xfrm>
        </p:grpSpPr>
        <p:sp>
          <p:nvSpPr>
            <p:cNvPr id="12" name="Rectangle 8"/>
            <p:cNvSpPr/>
            <p:nvPr/>
          </p:nvSpPr>
          <p:spPr>
            <a:xfrm>
              <a:off x="-2618" y="1260593"/>
              <a:ext cx="5170811"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p:nvSpPr>
          <p:spPr>
            <a:xfrm flipH="1">
              <a:off x="0" y="296268"/>
              <a:ext cx="5674630"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p:cNvSpPr/>
          <p:nvPr/>
        </p:nvSpPr>
        <p:spPr>
          <a:xfrm>
            <a:off x="104774" y="328792"/>
            <a:ext cx="7576185" cy="1815882"/>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 </a:t>
            </a:r>
            <a:endParaRPr lang="en-US" sz="2800" b="1" dirty="0" smtClean="0">
              <a:solidFill>
                <a:schemeClr val="tx2">
                  <a:lumMod val="60000"/>
                  <a:lumOff val="40000"/>
                </a:schemeClr>
              </a:solidFill>
              <a:latin typeface="Arial" panose="020B0604020202020204" pitchFamily="34" charset="0"/>
              <a:cs typeface="Arial" panose="020B0604020202020204" pitchFamily="34" charset="0"/>
            </a:endParaRPr>
          </a:p>
          <a:p>
            <a:r>
              <a:rPr lang="en-US" sz="2800" dirty="0" smtClean="0">
                <a:solidFill>
                  <a:schemeClr val="bg1">
                    <a:lumMod val="95000"/>
                  </a:schemeClr>
                </a:solidFill>
                <a:latin typeface="Arial" panose="020B0604020202020204" pitchFamily="34" charset="0"/>
                <a:cs typeface="Arial" panose="020B0604020202020204" pitchFamily="34" charset="0"/>
              </a:rPr>
              <a:t>Family </a:t>
            </a:r>
            <a:r>
              <a:rPr lang="en-US" sz="2800" dirty="0">
                <a:solidFill>
                  <a:schemeClr val="bg1">
                    <a:lumMod val="95000"/>
                  </a:schemeClr>
                </a:solidFill>
                <a:latin typeface="Arial" panose="020B0604020202020204" pitchFamily="34" charset="0"/>
                <a:cs typeface="Arial" panose="020B0604020202020204" pitchFamily="34" charset="0"/>
              </a:rPr>
              <a:t>Strengths and Weaknesses</a:t>
            </a:r>
          </a:p>
          <a:p>
            <a:endParaRPr lang="en-US" sz="2800" dirty="0">
              <a:solidFill>
                <a:schemeClr val="bg1">
                  <a:lumMod val="95000"/>
                </a:schemeClr>
              </a:solidFill>
              <a:latin typeface="Arial" panose="020B0604020202020204" pitchFamily="34" charset="0"/>
              <a:cs typeface="Arial" panose="020B0604020202020204" pitchFamily="34" charset="0"/>
            </a:endParaRPr>
          </a:p>
          <a:p>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6146" name="Picture 2" descr="C:\Users\Ryan\AppData\Local\Microsoft\Windows\INetCache\IE\UA5EICL8\ethics-scale[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4407"/>
          <a:stretch/>
        </p:blipFill>
        <p:spPr bwMode="auto">
          <a:xfrm>
            <a:off x="104774" y="2292651"/>
            <a:ext cx="4052544" cy="321279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
          <p:cNvSpPr>
            <a:spLocks noGrp="1"/>
          </p:cNvSpPr>
          <p:nvPr>
            <p:ph idx="1"/>
          </p:nvPr>
        </p:nvSpPr>
        <p:spPr>
          <a:xfrm>
            <a:off x="3885111" y="1315423"/>
            <a:ext cx="8224157" cy="5083627"/>
          </a:xfrm>
        </p:spPr>
        <p:txBody>
          <a:bodyPr>
            <a:normAutofit fontScale="92500"/>
          </a:bodyPr>
          <a:lstStyle/>
          <a:p>
            <a:pPr marL="0" indent="0">
              <a:spcAft>
                <a:spcPts val="2500"/>
              </a:spcAft>
              <a:buNone/>
            </a:pPr>
            <a:r>
              <a:rPr lang="en-US" sz="3200" dirty="0">
                <a:solidFill>
                  <a:schemeClr val="tx2">
                    <a:lumMod val="50000"/>
                  </a:schemeClr>
                </a:solidFill>
                <a:latin typeface="Geometr415 Lt BT" panose="020B0502020204020303" pitchFamily="34" charset="0"/>
              </a:rPr>
              <a:t>Questions to ask when using a resources lens:</a:t>
            </a:r>
          </a:p>
          <a:p>
            <a:pPr lvl="1">
              <a:spcAft>
                <a:spcPts val="2500"/>
              </a:spcAft>
              <a:buClr>
                <a:srgbClr val="ED1B2E"/>
              </a:buClr>
              <a:buFont typeface="Wingdings" panose="05000000000000000000" pitchFamily="2" charset="2"/>
              <a:buChar char="ü"/>
            </a:pPr>
            <a:r>
              <a:rPr lang="en-US" sz="2800" dirty="0">
                <a:solidFill>
                  <a:schemeClr val="tx2">
                    <a:lumMod val="50000"/>
                  </a:schemeClr>
                </a:solidFill>
                <a:latin typeface="Geometr415 Lt BT" panose="020B0502020204020303" pitchFamily="34" charset="0"/>
              </a:rPr>
              <a:t>How has this family solved problems in the past?</a:t>
            </a:r>
          </a:p>
          <a:p>
            <a:pPr lvl="1">
              <a:spcAft>
                <a:spcPts val="2500"/>
              </a:spcAft>
              <a:buClr>
                <a:srgbClr val="ED1B2E"/>
              </a:buClr>
              <a:buFont typeface="Wingdings" panose="05000000000000000000" pitchFamily="2" charset="2"/>
              <a:buChar char="ü"/>
            </a:pPr>
            <a:r>
              <a:rPr lang="en-US" sz="2800" dirty="0">
                <a:solidFill>
                  <a:schemeClr val="tx2">
                    <a:lumMod val="50000"/>
                  </a:schemeClr>
                </a:solidFill>
                <a:latin typeface="Geometr415 Lt BT" panose="020B0502020204020303" pitchFamily="34" charset="0"/>
              </a:rPr>
              <a:t>What court-ordered activities have family members completed?</a:t>
            </a:r>
          </a:p>
          <a:p>
            <a:pPr lvl="1">
              <a:spcAft>
                <a:spcPts val="2500"/>
              </a:spcAft>
              <a:buClr>
                <a:srgbClr val="ED1B2E"/>
              </a:buClr>
              <a:buFont typeface="Wingdings" panose="05000000000000000000" pitchFamily="2" charset="2"/>
              <a:buChar char="ü"/>
            </a:pPr>
            <a:r>
              <a:rPr lang="en-US" sz="2800" dirty="0">
                <a:solidFill>
                  <a:schemeClr val="tx2">
                    <a:lumMod val="50000"/>
                  </a:schemeClr>
                </a:solidFill>
                <a:latin typeface="Geometr415 Lt BT" panose="020B0502020204020303" pitchFamily="34" charset="0"/>
              </a:rPr>
              <a:t>Does the family have extended family or non-relative kin who could be a resource?</a:t>
            </a:r>
          </a:p>
          <a:p>
            <a:pPr lvl="1">
              <a:spcAft>
                <a:spcPts val="2500"/>
              </a:spcAft>
              <a:buClr>
                <a:srgbClr val="ED1B2E"/>
              </a:buClr>
              <a:buFont typeface="Wingdings" panose="05000000000000000000" pitchFamily="2" charset="2"/>
              <a:buChar char="ü"/>
            </a:pPr>
            <a:r>
              <a:rPr lang="en-US" sz="2800" dirty="0">
                <a:solidFill>
                  <a:schemeClr val="tx2">
                    <a:lumMod val="50000"/>
                  </a:schemeClr>
                </a:solidFill>
                <a:latin typeface="Geometr415 Lt BT" panose="020B0502020204020303" pitchFamily="34" charset="0"/>
              </a:rPr>
              <a:t>How are family members coping with their present circumstances?</a:t>
            </a:r>
          </a:p>
        </p:txBody>
      </p:sp>
    </p:spTree>
    <p:custDataLst>
      <p:tags r:id="rId1"/>
    </p:custDataLst>
    <p:extLst>
      <p:ext uri="{BB962C8B-B14F-4D97-AF65-F5344CB8AC3E}">
        <p14:creationId xmlns:p14="http://schemas.microsoft.com/office/powerpoint/2010/main" val="10613803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b="13987"/>
          <a:stretch/>
        </p:blipFill>
        <p:spPr>
          <a:xfrm>
            <a:off x="3416711" y="1639135"/>
            <a:ext cx="5145741" cy="3540807"/>
          </a:xfrm>
          <a:prstGeom prst="rect">
            <a:avLst/>
          </a:prstGeom>
        </p:spPr>
      </p:pic>
      <p:grpSp>
        <p:nvGrpSpPr>
          <p:cNvPr id="25" name="Group 24"/>
          <p:cNvGrpSpPr/>
          <p:nvPr/>
        </p:nvGrpSpPr>
        <p:grpSpPr>
          <a:xfrm>
            <a:off x="-12145" y="296268"/>
            <a:ext cx="9413319" cy="1010044"/>
            <a:chOff x="-2619" y="296268"/>
            <a:chExt cx="7569864" cy="1010044"/>
          </a:xfrm>
        </p:grpSpPr>
        <p:sp>
          <p:nvSpPr>
            <p:cNvPr id="39"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8" name="Rectangle 37"/>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Training Day 1 </a:t>
            </a:r>
            <a:r>
              <a:rPr lang="en-US" sz="2800" b="1" dirty="0">
                <a:solidFill>
                  <a:srgbClr val="44546A">
                    <a:lumMod val="60000"/>
                    <a:lumOff val="40000"/>
                  </a:srgbClr>
                </a:solidFill>
                <a:latin typeface="Arial" panose="020B0604020202020204" pitchFamily="34" charset="0"/>
                <a:cs typeface="Arial" panose="020B0604020202020204" pitchFamily="34" charset="0"/>
              </a:rPr>
              <a:t>: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National CASA Guiding Principles</a:t>
            </a:r>
            <a:endParaRPr lang="en-US" sz="2800" dirty="0">
              <a:solidFill>
                <a:prstClr val="white">
                  <a:lumMod val="95000"/>
                </a:prst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
        <p:nvSpPr>
          <p:cNvPr id="5" name="TextBox 4"/>
          <p:cNvSpPr txBox="1"/>
          <p:nvPr/>
        </p:nvSpPr>
        <p:spPr>
          <a:xfrm>
            <a:off x="97314" y="1628909"/>
            <a:ext cx="12004005" cy="3785652"/>
          </a:xfrm>
          <a:prstGeom prst="rect">
            <a:avLst/>
          </a:prstGeom>
          <a:solidFill>
            <a:schemeClr val="bg1">
              <a:lumMod val="95000"/>
              <a:alpha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000" b="1" dirty="0">
                <a:solidFill>
                  <a:prstClr val="black"/>
                </a:solidFill>
                <a:latin typeface="Arial" panose="020B0604020202020204" pitchFamily="34" charset="0"/>
                <a:cs typeface="Arial" panose="020B0604020202020204" pitchFamily="34" charset="0"/>
              </a:rPr>
              <a:t>National CASA Vision Statement and Guiding </a:t>
            </a:r>
            <a:r>
              <a:rPr lang="en-US" sz="2000" b="1" dirty="0" smtClean="0">
                <a:solidFill>
                  <a:prstClr val="black"/>
                </a:solidFill>
                <a:latin typeface="Arial" panose="020B0604020202020204" pitchFamily="34" charset="0"/>
                <a:cs typeface="Arial" panose="020B0604020202020204" pitchFamily="34" charset="0"/>
              </a:rPr>
              <a:t>Principles</a:t>
            </a:r>
          </a:p>
          <a:p>
            <a:r>
              <a:rPr lang="en-US" sz="2000" b="1" dirty="0" smtClean="0">
                <a:solidFill>
                  <a:prstClr val="black"/>
                </a:solidFill>
                <a:latin typeface="Arial" panose="020B0604020202020204" pitchFamily="34" charset="0"/>
                <a:cs typeface="Arial" panose="020B0604020202020204" pitchFamily="34" charset="0"/>
              </a:rPr>
              <a:t> </a:t>
            </a:r>
            <a:endParaRPr lang="en-US" sz="2000" dirty="0">
              <a:solidFill>
                <a:prstClr val="black"/>
              </a:solidFill>
              <a:latin typeface="Arial" panose="020B0604020202020204" pitchFamily="34" charset="0"/>
              <a:cs typeface="Arial" panose="020B0604020202020204" pitchFamily="34" charset="0"/>
            </a:endParaRPr>
          </a:p>
          <a:p>
            <a:r>
              <a:rPr lang="en-US" sz="2000" dirty="0">
                <a:solidFill>
                  <a:prstClr val="black"/>
                </a:solidFill>
                <a:latin typeface="Arial" panose="020B0604020202020204" pitchFamily="34" charset="0"/>
                <a:cs typeface="Arial" panose="020B0604020202020204" pitchFamily="34" charset="0"/>
              </a:rPr>
              <a:t>As a general term “diversity” refers to difference or variety. In the context of </a:t>
            </a:r>
            <a:r>
              <a:rPr lang="en-US" sz="2000" dirty="0" smtClean="0">
                <a:solidFill>
                  <a:srgbClr val="C00000"/>
                </a:solidFill>
                <a:latin typeface="Arial" panose="020B0604020202020204" pitchFamily="34" charset="0"/>
                <a:cs typeface="Arial" panose="020B0604020202020204" pitchFamily="34" charset="0"/>
              </a:rPr>
              <a:t>CASA/GAL </a:t>
            </a:r>
            <a:r>
              <a:rPr lang="en-US" sz="2000" dirty="0">
                <a:solidFill>
                  <a:srgbClr val="C00000"/>
                </a:solidFill>
                <a:latin typeface="Arial" panose="020B0604020202020204" pitchFamily="34" charset="0"/>
                <a:cs typeface="Arial" panose="020B0604020202020204" pitchFamily="34" charset="0"/>
              </a:rPr>
              <a:t>volunteer</a:t>
            </a:r>
            <a:r>
              <a:rPr lang="en-US" sz="2000" dirty="0">
                <a:solidFill>
                  <a:prstClr val="black"/>
                </a:solidFill>
                <a:latin typeface="Arial" panose="020B0604020202020204" pitchFamily="34" charset="0"/>
                <a:cs typeface="Arial" panose="020B0604020202020204" pitchFamily="34" charset="0"/>
              </a:rPr>
              <a:t> work, “diversity” refers to </a:t>
            </a:r>
            <a:r>
              <a:rPr lang="en-US" sz="2000" dirty="0">
                <a:solidFill>
                  <a:srgbClr val="C00000"/>
                </a:solidFill>
                <a:latin typeface="Arial" panose="020B0604020202020204" pitchFamily="34" charset="0"/>
                <a:cs typeface="Arial" panose="020B0604020202020204" pitchFamily="34" charset="0"/>
              </a:rPr>
              <a:t>differences</a:t>
            </a:r>
            <a:r>
              <a:rPr lang="en-US" sz="2000" dirty="0">
                <a:solidFill>
                  <a:prstClr val="black"/>
                </a:solidFill>
                <a:latin typeface="Arial" panose="020B0604020202020204" pitchFamily="34" charset="0"/>
                <a:cs typeface="Arial" panose="020B0604020202020204" pitchFamily="34" charset="0"/>
              </a:rPr>
              <a:t> or </a:t>
            </a:r>
            <a:r>
              <a:rPr lang="en-US" sz="2000" dirty="0">
                <a:solidFill>
                  <a:srgbClr val="C00000"/>
                </a:solidFill>
                <a:latin typeface="Arial" panose="020B0604020202020204" pitchFamily="34" charset="0"/>
                <a:cs typeface="Arial" panose="020B0604020202020204" pitchFamily="34" charset="0"/>
              </a:rPr>
              <a:t>variety</a:t>
            </a:r>
            <a:r>
              <a:rPr lang="en-US" sz="2000" dirty="0">
                <a:solidFill>
                  <a:prstClr val="black"/>
                </a:solidFill>
                <a:latin typeface="Arial" panose="020B0604020202020204" pitchFamily="34" charset="0"/>
                <a:cs typeface="Arial" panose="020B0604020202020204" pitchFamily="34" charset="0"/>
              </a:rPr>
              <a:t> in people’s </a:t>
            </a:r>
            <a:r>
              <a:rPr lang="en-US" sz="2000" dirty="0">
                <a:solidFill>
                  <a:srgbClr val="C00000"/>
                </a:solidFill>
                <a:latin typeface="Arial" panose="020B0604020202020204" pitchFamily="34" charset="0"/>
                <a:cs typeface="Arial" panose="020B0604020202020204" pitchFamily="34" charset="0"/>
              </a:rPr>
              <a:t>identities</a:t>
            </a:r>
            <a:r>
              <a:rPr lang="en-US" sz="2000" dirty="0">
                <a:solidFill>
                  <a:prstClr val="black"/>
                </a:solidFill>
                <a:latin typeface="Arial" panose="020B0604020202020204" pitchFamily="34" charset="0"/>
                <a:cs typeface="Arial" panose="020B0604020202020204" pitchFamily="34" charset="0"/>
              </a:rPr>
              <a:t> or </a:t>
            </a:r>
            <a:r>
              <a:rPr lang="en-US" sz="2000" dirty="0">
                <a:solidFill>
                  <a:srgbClr val="C00000"/>
                </a:solidFill>
                <a:latin typeface="Arial" panose="020B0604020202020204" pitchFamily="34" charset="0"/>
                <a:cs typeface="Arial" panose="020B0604020202020204" pitchFamily="34" charset="0"/>
              </a:rPr>
              <a:t>experiences</a:t>
            </a:r>
            <a:r>
              <a:rPr lang="en-US" sz="2000" dirty="0">
                <a:solidFill>
                  <a:prstClr val="black"/>
                </a:solidFill>
                <a:latin typeface="Arial" panose="020B0604020202020204" pitchFamily="34" charset="0"/>
                <a:cs typeface="Arial" panose="020B0604020202020204" pitchFamily="34" charset="0"/>
              </a:rPr>
              <a:t>: ethnicity, race, national origin, language, gender, religion, ability, sexual orientation, socioeconomic class and so on. </a:t>
            </a:r>
            <a:endParaRPr lang="en-US" sz="2000" dirty="0" smtClean="0">
              <a:solidFill>
                <a:prstClr val="black"/>
              </a:solidFill>
              <a:latin typeface="Arial" panose="020B0604020202020204" pitchFamily="34" charset="0"/>
              <a:cs typeface="Arial" panose="020B0604020202020204" pitchFamily="34" charset="0"/>
            </a:endParaRPr>
          </a:p>
          <a:p>
            <a:endParaRPr lang="en-US" sz="2000" dirty="0">
              <a:solidFill>
                <a:prstClr val="black"/>
              </a:solidFill>
              <a:latin typeface="Arial" panose="020B0604020202020204" pitchFamily="34" charset="0"/>
              <a:cs typeface="Arial" panose="020B0604020202020204" pitchFamily="34" charset="0"/>
            </a:endParaRPr>
          </a:p>
          <a:p>
            <a:r>
              <a:rPr lang="en-US" sz="2000" dirty="0">
                <a:solidFill>
                  <a:prstClr val="black"/>
                </a:solidFill>
                <a:latin typeface="Arial" panose="020B0604020202020204" pitchFamily="34" charset="0"/>
                <a:cs typeface="Arial" panose="020B0604020202020204" pitchFamily="34" charset="0"/>
              </a:rPr>
              <a:t>The term “</a:t>
            </a:r>
            <a:r>
              <a:rPr lang="en-US" sz="2000" dirty="0">
                <a:solidFill>
                  <a:srgbClr val="C00000"/>
                </a:solidFill>
                <a:latin typeface="Arial" panose="020B0604020202020204" pitchFamily="34" charset="0"/>
                <a:cs typeface="Arial" panose="020B0604020202020204" pitchFamily="34" charset="0"/>
              </a:rPr>
              <a:t>cultural competence</a:t>
            </a:r>
            <a:r>
              <a:rPr lang="en-US" sz="2000" dirty="0">
                <a:solidFill>
                  <a:prstClr val="black"/>
                </a:solidFill>
                <a:latin typeface="Arial" panose="020B0604020202020204" pitchFamily="34" charset="0"/>
                <a:cs typeface="Arial" panose="020B0604020202020204" pitchFamily="34" charset="0"/>
              </a:rPr>
              <a:t>” refers to the </a:t>
            </a:r>
            <a:r>
              <a:rPr lang="en-US" sz="2000" dirty="0">
                <a:solidFill>
                  <a:srgbClr val="C00000"/>
                </a:solidFill>
                <a:latin typeface="Arial" panose="020B0604020202020204" pitchFamily="34" charset="0"/>
                <a:cs typeface="Arial" panose="020B0604020202020204" pitchFamily="34" charset="0"/>
              </a:rPr>
              <a:t>ability to work effectively</a:t>
            </a:r>
            <a:r>
              <a:rPr lang="en-US" sz="2000" dirty="0">
                <a:solidFill>
                  <a:prstClr val="black"/>
                </a:solidFill>
                <a:latin typeface="Arial" panose="020B0604020202020204" pitchFamily="34" charset="0"/>
                <a:cs typeface="Arial" panose="020B0604020202020204" pitchFamily="34" charset="0"/>
              </a:rPr>
              <a:t> with people from a </a:t>
            </a:r>
            <a:r>
              <a:rPr lang="en-US" sz="2000" dirty="0">
                <a:solidFill>
                  <a:srgbClr val="C00000"/>
                </a:solidFill>
                <a:latin typeface="Arial" panose="020B0604020202020204" pitchFamily="34" charset="0"/>
                <a:cs typeface="Arial" panose="020B0604020202020204" pitchFamily="34" charset="0"/>
              </a:rPr>
              <a:t>broad range </a:t>
            </a:r>
            <a:r>
              <a:rPr lang="en-US" sz="2000" dirty="0">
                <a:solidFill>
                  <a:prstClr val="black"/>
                </a:solidFill>
                <a:latin typeface="Arial" panose="020B0604020202020204" pitchFamily="34" charset="0"/>
                <a:cs typeface="Arial" panose="020B0604020202020204" pitchFamily="34" charset="0"/>
              </a:rPr>
              <a:t>of backgrounds, experiences and viewpoints. The United States is becoming increasingly multicultural</a:t>
            </a:r>
            <a:r>
              <a:rPr lang="en-US" sz="2000" dirty="0" smtClean="0">
                <a:solidFill>
                  <a:prstClr val="black"/>
                </a:solidFill>
                <a:latin typeface="Arial" panose="020B0604020202020204" pitchFamily="34" charset="0"/>
                <a:cs typeface="Arial" panose="020B0604020202020204" pitchFamily="34" charset="0"/>
              </a:rPr>
              <a:t>.</a:t>
            </a:r>
          </a:p>
          <a:p>
            <a:r>
              <a:rPr lang="en-US" sz="2000" dirty="0" smtClean="0">
                <a:solidFill>
                  <a:prstClr val="black"/>
                </a:solidFill>
                <a:latin typeface="Arial" panose="020B0604020202020204" pitchFamily="34" charset="0"/>
                <a:cs typeface="Arial" panose="020B0604020202020204" pitchFamily="34" charset="0"/>
              </a:rPr>
              <a:t> </a:t>
            </a:r>
            <a:endParaRPr lang="en-US" sz="2000" dirty="0">
              <a:solidFill>
                <a:prstClr val="black"/>
              </a:solidFill>
              <a:latin typeface="Arial" panose="020B0604020202020204" pitchFamily="34" charset="0"/>
              <a:cs typeface="Arial" panose="020B0604020202020204" pitchFamily="34" charset="0"/>
            </a:endParaRPr>
          </a:p>
          <a:p>
            <a:r>
              <a:rPr lang="en-US" sz="2000" dirty="0">
                <a:solidFill>
                  <a:prstClr val="black"/>
                </a:solidFill>
                <a:latin typeface="Arial" panose="020B0604020202020204" pitchFamily="34" charset="0"/>
                <a:cs typeface="Arial" panose="020B0604020202020204" pitchFamily="34" charset="0"/>
              </a:rPr>
              <a:t>According to the 2010 US Census, approximately </a:t>
            </a:r>
            <a:r>
              <a:rPr lang="en-US" sz="2000" dirty="0">
                <a:solidFill>
                  <a:srgbClr val="C00000"/>
                </a:solidFill>
                <a:latin typeface="Arial" panose="020B0604020202020204" pitchFamily="34" charset="0"/>
                <a:cs typeface="Arial" panose="020B0604020202020204" pitchFamily="34" charset="0"/>
              </a:rPr>
              <a:t>36.3%</a:t>
            </a:r>
            <a:r>
              <a:rPr lang="en-US" sz="2000" dirty="0">
                <a:solidFill>
                  <a:prstClr val="black"/>
                </a:solidFill>
                <a:latin typeface="Arial" panose="020B0604020202020204" pitchFamily="34" charset="0"/>
                <a:cs typeface="Arial" panose="020B0604020202020204" pitchFamily="34" charset="0"/>
              </a:rPr>
              <a:t> of the population currently belongs to a racial or ethnic minority group. The Census Bureau projects that by the year 2100, </a:t>
            </a:r>
            <a:r>
              <a:rPr lang="en-US" sz="2000" dirty="0">
                <a:solidFill>
                  <a:srgbClr val="C00000"/>
                </a:solidFill>
                <a:latin typeface="Arial" panose="020B0604020202020204" pitchFamily="34" charset="0"/>
                <a:cs typeface="Arial" panose="020B0604020202020204" pitchFamily="34" charset="0"/>
              </a:rPr>
              <a:t>non-Hispanic whites </a:t>
            </a:r>
            <a:r>
              <a:rPr lang="en-US" sz="2000" dirty="0">
                <a:solidFill>
                  <a:prstClr val="black"/>
                </a:solidFill>
                <a:latin typeface="Arial" panose="020B0604020202020204" pitchFamily="34" charset="0"/>
                <a:cs typeface="Arial" panose="020B0604020202020204" pitchFamily="34" charset="0"/>
              </a:rPr>
              <a:t>will make up only </a:t>
            </a:r>
            <a:r>
              <a:rPr lang="en-US" sz="2000" dirty="0">
                <a:solidFill>
                  <a:srgbClr val="C00000"/>
                </a:solidFill>
                <a:latin typeface="Arial" panose="020B0604020202020204" pitchFamily="34" charset="0"/>
                <a:cs typeface="Arial" panose="020B0604020202020204" pitchFamily="34" charset="0"/>
              </a:rPr>
              <a:t>40% </a:t>
            </a:r>
            <a:r>
              <a:rPr lang="en-US" sz="2000" dirty="0">
                <a:solidFill>
                  <a:prstClr val="black"/>
                </a:solidFill>
                <a:latin typeface="Arial" panose="020B0604020202020204" pitchFamily="34" charset="0"/>
                <a:cs typeface="Arial" panose="020B0604020202020204" pitchFamily="34" charset="0"/>
              </a:rPr>
              <a:t>of the US population. </a:t>
            </a:r>
          </a:p>
        </p:txBody>
      </p:sp>
      <p:pic>
        <p:nvPicPr>
          <p:cNvPr id="6" name="Picture 5"/>
          <p:cNvPicPr>
            <a:picLocks noChangeAspect="1"/>
          </p:cNvPicPr>
          <p:nvPr/>
        </p:nvPicPr>
        <p:blipFill rotWithShape="1">
          <a:blip r:embed="rId6">
            <a:clrChange>
              <a:clrFrom>
                <a:srgbClr val="F8F8F8"/>
              </a:clrFrom>
              <a:clrTo>
                <a:srgbClr val="F8F8F8">
                  <a:alpha val="0"/>
                </a:srgbClr>
              </a:clrTo>
            </a:clrChange>
            <a:extLst>
              <a:ext uri="{28A0092B-C50C-407E-A947-70E740481C1C}">
                <a14:useLocalDpi xmlns:a14="http://schemas.microsoft.com/office/drawing/2010/main" val="0"/>
              </a:ext>
            </a:extLst>
          </a:blip>
          <a:srcRect b="18823"/>
          <a:stretch/>
        </p:blipFill>
        <p:spPr>
          <a:xfrm>
            <a:off x="-12145" y="5179942"/>
            <a:ext cx="2143125" cy="1739713"/>
          </a:xfrm>
          <a:prstGeom prst="rect">
            <a:avLst/>
          </a:prstGeom>
        </p:spPr>
      </p:pic>
    </p:spTree>
    <p:custDataLst>
      <p:tags r:id="rId1"/>
    </p:custDataLst>
    <p:extLst>
      <p:ext uri="{BB962C8B-B14F-4D97-AF65-F5344CB8AC3E}">
        <p14:creationId xmlns:p14="http://schemas.microsoft.com/office/powerpoint/2010/main" val="298394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32639"/>
          <a:stretch/>
        </p:blipFill>
        <p:spPr>
          <a:xfrm>
            <a:off x="854519" y="1697721"/>
            <a:ext cx="11328780" cy="5109057"/>
          </a:xfrm>
          <a:prstGeom prst="rect">
            <a:avLst/>
          </a:prstGeom>
        </p:spPr>
      </p:pic>
      <p:grpSp>
        <p:nvGrpSpPr>
          <p:cNvPr id="25" name="Group 24"/>
          <p:cNvGrpSpPr/>
          <p:nvPr/>
        </p:nvGrpSpPr>
        <p:grpSpPr>
          <a:xfrm>
            <a:off x="-12145" y="296268"/>
            <a:ext cx="9413319" cy="1010044"/>
            <a:chOff x="-2619" y="296268"/>
            <a:chExt cx="7569864" cy="1010044"/>
          </a:xfrm>
        </p:grpSpPr>
        <p:sp>
          <p:nvSpPr>
            <p:cNvPr id="39"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8" name="Rectangle 37"/>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Training </a:t>
            </a:r>
            <a:r>
              <a:rPr lang="en-US" sz="2800" b="1" dirty="0">
                <a:solidFill>
                  <a:srgbClr val="44546A">
                    <a:lumMod val="60000"/>
                    <a:lumOff val="40000"/>
                  </a:srgbClr>
                </a:solidFill>
                <a:latin typeface="Arial" panose="020B0604020202020204" pitchFamily="34" charset="0"/>
                <a:cs typeface="Arial" panose="020B0604020202020204" pitchFamily="34" charset="0"/>
              </a:rPr>
              <a:t>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1 </a:t>
            </a:r>
            <a:r>
              <a:rPr lang="en-US" sz="2800" b="1" dirty="0">
                <a:solidFill>
                  <a:srgbClr val="44546A">
                    <a:lumMod val="60000"/>
                    <a:lumOff val="40000"/>
                  </a:srgbClr>
                </a:solidFill>
                <a:latin typeface="Arial" panose="020B0604020202020204" pitchFamily="34" charset="0"/>
                <a:cs typeface="Arial" panose="020B0604020202020204" pitchFamily="34" charset="0"/>
              </a:rPr>
              <a:t>: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Understanding Diversity</a:t>
            </a:r>
            <a:endParaRPr lang="en-US" sz="2800" dirty="0">
              <a:solidFill>
                <a:prstClr val="white">
                  <a:lumMod val="95000"/>
                </a:prst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
        <p:nvSpPr>
          <p:cNvPr id="13" name="Content Placeholder 1"/>
          <p:cNvSpPr>
            <a:spLocks noGrp="1"/>
          </p:cNvSpPr>
          <p:nvPr>
            <p:ph sz="quarter" idx="10"/>
          </p:nvPr>
        </p:nvSpPr>
        <p:spPr>
          <a:xfrm>
            <a:off x="1123478" y="1520678"/>
            <a:ext cx="9582263" cy="1120946"/>
          </a:xfrm>
          <a:solidFill>
            <a:schemeClr val="bg1">
              <a:lumMod val="95000"/>
              <a:alpha val="9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pPr algn="ctr"/>
            <a:r>
              <a:rPr lang="en-US" sz="2000" dirty="0">
                <a:solidFill>
                  <a:srgbClr val="C00000"/>
                </a:solidFill>
                <a:latin typeface="Arial" panose="020B0604020202020204" pitchFamily="34" charset="0"/>
                <a:cs typeface="Arial" panose="020B0604020202020204" pitchFamily="34" charset="0"/>
              </a:rPr>
              <a:t>Diversity</a:t>
            </a:r>
            <a:r>
              <a:rPr lang="en-US" sz="2000" dirty="0">
                <a:solidFill>
                  <a:schemeClr val="tx2">
                    <a:lumMod val="50000"/>
                  </a:schemeClr>
                </a:solidFill>
                <a:latin typeface="Arial" panose="020B0604020202020204" pitchFamily="34" charset="0"/>
                <a:cs typeface="Arial" panose="020B0604020202020204" pitchFamily="34" charset="0"/>
              </a:rPr>
              <a:t> </a:t>
            </a:r>
            <a:r>
              <a:rPr lang="en-US" sz="2000" dirty="0" smtClean="0">
                <a:solidFill>
                  <a:schemeClr val="tx2">
                    <a:lumMod val="50000"/>
                  </a:schemeClr>
                </a:solidFill>
                <a:latin typeface="Arial" panose="020B0604020202020204" pitchFamily="34" charset="0"/>
                <a:cs typeface="Arial" panose="020B0604020202020204" pitchFamily="34" charset="0"/>
              </a:rPr>
              <a:t>refers </a:t>
            </a:r>
            <a:r>
              <a:rPr lang="en-US" sz="2000" dirty="0">
                <a:solidFill>
                  <a:schemeClr val="tx2">
                    <a:lumMod val="50000"/>
                  </a:schemeClr>
                </a:solidFill>
                <a:latin typeface="Arial" panose="020B0604020202020204" pitchFamily="34" charset="0"/>
                <a:cs typeface="Arial" panose="020B0604020202020204" pitchFamily="34" charset="0"/>
              </a:rPr>
              <a:t>to </a:t>
            </a:r>
            <a:r>
              <a:rPr lang="en-US" sz="2000" dirty="0" smtClean="0">
                <a:solidFill>
                  <a:schemeClr val="tx2">
                    <a:lumMod val="50000"/>
                  </a:schemeClr>
                </a:solidFill>
                <a:latin typeface="Arial" panose="020B0604020202020204" pitchFamily="34" charset="0"/>
                <a:cs typeface="Arial" panose="020B0604020202020204" pitchFamily="34" charset="0"/>
              </a:rPr>
              <a:t>the </a:t>
            </a:r>
            <a:r>
              <a:rPr lang="en-US" sz="2000" dirty="0" smtClean="0">
                <a:solidFill>
                  <a:srgbClr val="C00000"/>
                </a:solidFill>
                <a:latin typeface="Arial" panose="020B0604020202020204" pitchFamily="34" charset="0"/>
                <a:cs typeface="Arial" panose="020B0604020202020204" pitchFamily="34" charset="0"/>
              </a:rPr>
              <a:t>differences </a:t>
            </a:r>
            <a:r>
              <a:rPr lang="en-US" sz="2000" dirty="0">
                <a:solidFill>
                  <a:srgbClr val="C00000"/>
                </a:solidFill>
                <a:latin typeface="Arial" panose="020B0604020202020204" pitchFamily="34" charset="0"/>
                <a:cs typeface="Arial" panose="020B0604020202020204" pitchFamily="34" charset="0"/>
              </a:rPr>
              <a:t>or variety </a:t>
            </a:r>
            <a:r>
              <a:rPr lang="en-US" sz="2000" dirty="0">
                <a:solidFill>
                  <a:schemeClr val="tx2">
                    <a:lumMod val="50000"/>
                  </a:schemeClr>
                </a:solidFill>
                <a:latin typeface="Arial" panose="020B0604020202020204" pitchFamily="34" charset="0"/>
                <a:cs typeface="Arial" panose="020B0604020202020204" pitchFamily="34" charset="0"/>
              </a:rPr>
              <a:t>in people’s </a:t>
            </a:r>
            <a:r>
              <a:rPr lang="en-US" sz="2000" dirty="0">
                <a:solidFill>
                  <a:srgbClr val="C00000"/>
                </a:solidFill>
                <a:latin typeface="Arial" panose="020B0604020202020204" pitchFamily="34" charset="0"/>
                <a:cs typeface="Arial" panose="020B0604020202020204" pitchFamily="34" charset="0"/>
              </a:rPr>
              <a:t>identities</a:t>
            </a:r>
            <a:r>
              <a:rPr lang="en-US" sz="2000" dirty="0">
                <a:solidFill>
                  <a:schemeClr val="tx2">
                    <a:lumMod val="50000"/>
                  </a:schemeClr>
                </a:solidFill>
                <a:latin typeface="Arial" panose="020B0604020202020204" pitchFamily="34" charset="0"/>
                <a:cs typeface="Arial" panose="020B0604020202020204" pitchFamily="34" charset="0"/>
              </a:rPr>
              <a:t> or </a:t>
            </a:r>
            <a:r>
              <a:rPr lang="en-US" sz="2000" dirty="0" smtClean="0">
                <a:solidFill>
                  <a:srgbClr val="C00000"/>
                </a:solidFill>
                <a:latin typeface="Arial" panose="020B0604020202020204" pitchFamily="34" charset="0"/>
                <a:cs typeface="Arial" panose="020B0604020202020204" pitchFamily="34" charset="0"/>
              </a:rPr>
              <a:t>experiences</a:t>
            </a:r>
            <a:r>
              <a:rPr lang="en-US" sz="2000" dirty="0">
                <a:solidFill>
                  <a:schemeClr val="tx2">
                    <a:lumMod val="50000"/>
                  </a:schemeClr>
                </a:solidFill>
                <a:latin typeface="Arial" panose="020B0604020202020204" pitchFamily="34" charset="0"/>
                <a:cs typeface="Arial" panose="020B0604020202020204" pitchFamily="34" charset="0"/>
              </a:rPr>
              <a:t>: ethnicity, race, national origin, language, gender, religion, ability, sexual orientation, </a:t>
            </a:r>
            <a:r>
              <a:rPr lang="en-US" sz="2000" dirty="0" smtClean="0">
                <a:solidFill>
                  <a:schemeClr val="tx2">
                    <a:lumMod val="50000"/>
                  </a:schemeClr>
                </a:solidFill>
                <a:latin typeface="Arial" panose="020B0604020202020204" pitchFamily="34" charset="0"/>
                <a:cs typeface="Arial" panose="020B0604020202020204" pitchFamily="34" charset="0"/>
              </a:rPr>
              <a:t>socio-economic </a:t>
            </a:r>
            <a:r>
              <a:rPr lang="en-US" sz="2000" dirty="0">
                <a:solidFill>
                  <a:schemeClr val="tx2">
                    <a:lumMod val="50000"/>
                  </a:schemeClr>
                </a:solidFill>
                <a:latin typeface="Arial" panose="020B0604020202020204" pitchFamily="34" charset="0"/>
                <a:cs typeface="Arial" panose="020B0604020202020204" pitchFamily="34" charset="0"/>
              </a:rPr>
              <a:t>class and so on</a:t>
            </a:r>
          </a:p>
        </p:txBody>
      </p:sp>
      <p:sp>
        <p:nvSpPr>
          <p:cNvPr id="20" name="TextBox 19"/>
          <p:cNvSpPr txBox="1"/>
          <p:nvPr/>
        </p:nvSpPr>
        <p:spPr>
          <a:xfrm>
            <a:off x="1081567" y="3033033"/>
            <a:ext cx="10107469" cy="707886"/>
          </a:xfrm>
          <a:prstGeom prst="rect">
            <a:avLst/>
          </a:prstGeom>
          <a:noFill/>
          <a:ln>
            <a:noFill/>
          </a:ln>
        </p:spPr>
        <p:txBody>
          <a:bodyPr wrap="square" rtlCol="0">
            <a:spAutoFit/>
          </a:bodyPr>
          <a:lstStyle/>
          <a:p>
            <a:pPr algn="ctr"/>
            <a:r>
              <a:rPr lang="en-US" sz="2000" b="1" dirty="0" smtClean="0">
                <a:solidFill>
                  <a:srgbClr val="C00000"/>
                </a:solidFill>
                <a:latin typeface="Bradley Hand ITC" panose="03070402050302030203" pitchFamily="66" charset="0"/>
              </a:rPr>
              <a:t>How important do you think  understanding diversity </a:t>
            </a:r>
            <a:r>
              <a:rPr lang="en-US" sz="2000" b="1" dirty="0">
                <a:solidFill>
                  <a:srgbClr val="C00000"/>
                </a:solidFill>
                <a:latin typeface="Bradley Hand ITC" panose="03070402050302030203" pitchFamily="66" charset="0"/>
              </a:rPr>
              <a:t>and cultural</a:t>
            </a:r>
          </a:p>
          <a:p>
            <a:pPr algn="ctr"/>
            <a:r>
              <a:rPr lang="en-US" sz="2000" b="1" dirty="0" smtClean="0">
                <a:solidFill>
                  <a:srgbClr val="C00000"/>
                </a:solidFill>
                <a:latin typeface="Bradley Hand ITC" panose="03070402050302030203" pitchFamily="66" charset="0"/>
              </a:rPr>
              <a:t>differences is in the world of child </a:t>
            </a:r>
            <a:r>
              <a:rPr lang="en-US" sz="2000" b="1" dirty="0">
                <a:solidFill>
                  <a:srgbClr val="C00000"/>
                </a:solidFill>
                <a:latin typeface="Bradley Hand ITC" panose="03070402050302030203" pitchFamily="66" charset="0"/>
              </a:rPr>
              <a:t>advocacy </a:t>
            </a:r>
            <a:r>
              <a:rPr lang="en-US" sz="2000" b="1" dirty="0" smtClean="0">
                <a:solidFill>
                  <a:srgbClr val="C00000"/>
                </a:solidFill>
                <a:latin typeface="Bradley Hand ITC" panose="03070402050302030203" pitchFamily="66" charset="0"/>
              </a:rPr>
              <a:t>work?</a:t>
            </a:r>
            <a:endParaRPr lang="en-US" sz="2000" b="1" dirty="0">
              <a:solidFill>
                <a:srgbClr val="C00000"/>
              </a:solidFill>
              <a:latin typeface="Bradley Hand ITC" panose="03070402050302030203" pitchFamily="66" charset="0"/>
            </a:endParaRPr>
          </a:p>
        </p:txBody>
      </p:sp>
    </p:spTree>
    <p:custDataLst>
      <p:tags r:id="rId1"/>
    </p:custDataLst>
    <p:extLst>
      <p:ext uri="{BB962C8B-B14F-4D97-AF65-F5344CB8AC3E}">
        <p14:creationId xmlns:p14="http://schemas.microsoft.com/office/powerpoint/2010/main" val="34979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1250"/>
                            </p:stCondLst>
                            <p:childTnLst>
                              <p:par>
                                <p:cTn id="9" presetID="53" presetClass="entr" presetSubtype="16"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352581" y="1546757"/>
            <a:ext cx="1459860" cy="400110"/>
          </a:xfrm>
          <a:prstGeom prst="rect">
            <a:avLst/>
          </a:prstGeom>
          <a:noFill/>
          <a:ln>
            <a:noFill/>
          </a:ln>
        </p:spPr>
        <p:txBody>
          <a:bodyPr wrap="square" rtlCol="0">
            <a:spAutoFit/>
          </a:bodyPr>
          <a:lstStyle/>
          <a:p>
            <a:pPr algn="ctr"/>
            <a:r>
              <a:rPr lang="en-US" sz="2000" dirty="0" smtClean="0">
                <a:solidFill>
                  <a:srgbClr val="C00000"/>
                </a:solidFill>
                <a:latin typeface="Broadway" panose="04040905080B02020502" pitchFamily="82" charset="0"/>
              </a:rPr>
              <a:t>You?</a:t>
            </a:r>
            <a:endParaRPr lang="en-US" sz="2000" dirty="0">
              <a:solidFill>
                <a:srgbClr val="C00000"/>
              </a:solidFill>
              <a:latin typeface="Broadway" panose="04040905080B02020502" pitchFamily="82" charset="0"/>
            </a:endParaRPr>
          </a:p>
        </p:txBody>
      </p:sp>
      <p:pic>
        <p:nvPicPr>
          <p:cNvPr id="3" name="Picture 2"/>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3093"/>
          <a:stretch/>
        </p:blipFill>
        <p:spPr>
          <a:xfrm>
            <a:off x="527617" y="2139284"/>
            <a:ext cx="10178124" cy="4643867"/>
          </a:xfrm>
          <a:prstGeom prst="rect">
            <a:avLst/>
          </a:prstGeom>
        </p:spPr>
      </p:pic>
      <p:grpSp>
        <p:nvGrpSpPr>
          <p:cNvPr id="25" name="Group 24"/>
          <p:cNvGrpSpPr/>
          <p:nvPr/>
        </p:nvGrpSpPr>
        <p:grpSpPr>
          <a:xfrm>
            <a:off x="-12145" y="296268"/>
            <a:ext cx="9413319" cy="1010044"/>
            <a:chOff x="-2619" y="296268"/>
            <a:chExt cx="7569864" cy="1010044"/>
          </a:xfrm>
        </p:grpSpPr>
        <p:sp>
          <p:nvSpPr>
            <p:cNvPr id="39"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8" name="Rectangle 37"/>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Training </a:t>
            </a:r>
            <a:r>
              <a:rPr lang="en-US" sz="2800" b="1" dirty="0">
                <a:solidFill>
                  <a:srgbClr val="44546A">
                    <a:lumMod val="60000"/>
                    <a:lumOff val="40000"/>
                  </a:srgbClr>
                </a:solidFill>
                <a:latin typeface="Arial" panose="020B0604020202020204" pitchFamily="34" charset="0"/>
                <a:cs typeface="Arial" panose="020B0604020202020204" pitchFamily="34" charset="0"/>
              </a:rPr>
              <a:t>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1 </a:t>
            </a:r>
            <a:r>
              <a:rPr lang="en-US" sz="2800" b="1" dirty="0">
                <a:solidFill>
                  <a:srgbClr val="44546A">
                    <a:lumMod val="60000"/>
                    <a:lumOff val="40000"/>
                  </a:srgbClr>
                </a:solidFill>
                <a:latin typeface="Arial" panose="020B0604020202020204" pitchFamily="34" charset="0"/>
                <a:cs typeface="Arial" panose="020B0604020202020204" pitchFamily="34" charset="0"/>
              </a:rPr>
              <a:t>: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Understanding Culture</a:t>
            </a:r>
            <a:endParaRPr lang="en-US" sz="2800" dirty="0">
              <a:solidFill>
                <a:prstClr val="white">
                  <a:lumMod val="95000"/>
                </a:prst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
        <p:nvSpPr>
          <p:cNvPr id="13" name="Content Placeholder 1"/>
          <p:cNvSpPr>
            <a:spLocks noGrp="1"/>
          </p:cNvSpPr>
          <p:nvPr>
            <p:ph sz="quarter" idx="10"/>
          </p:nvPr>
        </p:nvSpPr>
        <p:spPr>
          <a:xfrm>
            <a:off x="527617" y="3651872"/>
            <a:ext cx="10837758" cy="1618690"/>
          </a:xfrm>
          <a:solidFill>
            <a:schemeClr val="bg1">
              <a:lumMod val="9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pPr algn="ctr">
              <a:spcAft>
                <a:spcPts val="1200"/>
              </a:spcAft>
              <a:buClr>
                <a:srgbClr val="FF0000"/>
              </a:buClr>
            </a:pPr>
            <a:r>
              <a:rPr lang="en-US" sz="2000" dirty="0">
                <a:solidFill>
                  <a:schemeClr val="tx2">
                    <a:lumMod val="50000"/>
                  </a:schemeClr>
                </a:solidFill>
                <a:latin typeface="Arial" panose="020B0604020202020204" pitchFamily="34" charset="0"/>
                <a:cs typeface="Arial" panose="020B0604020202020204" pitchFamily="34" charset="0"/>
              </a:rPr>
              <a:t>Culture is a </a:t>
            </a:r>
            <a:r>
              <a:rPr lang="en-US" sz="2000" dirty="0">
                <a:solidFill>
                  <a:srgbClr val="C00000"/>
                </a:solidFill>
                <a:latin typeface="Arial" panose="020B0604020202020204" pitchFamily="34" charset="0"/>
                <a:cs typeface="Arial" panose="020B0604020202020204" pitchFamily="34" charset="0"/>
              </a:rPr>
              <a:t>learned pattern </a:t>
            </a:r>
            <a:r>
              <a:rPr lang="en-US" sz="2000" dirty="0">
                <a:solidFill>
                  <a:schemeClr val="tx2">
                    <a:lumMod val="50000"/>
                  </a:schemeClr>
                </a:solidFill>
                <a:latin typeface="Arial" panose="020B0604020202020204" pitchFamily="34" charset="0"/>
                <a:cs typeface="Arial" panose="020B0604020202020204" pitchFamily="34" charset="0"/>
              </a:rPr>
              <a:t>of </a:t>
            </a:r>
            <a:r>
              <a:rPr lang="en-US" sz="2000" dirty="0">
                <a:solidFill>
                  <a:srgbClr val="C00000"/>
                </a:solidFill>
                <a:latin typeface="Arial" panose="020B0604020202020204" pitchFamily="34" charset="0"/>
                <a:cs typeface="Arial" panose="020B0604020202020204" pitchFamily="34" charset="0"/>
              </a:rPr>
              <a:t>customs</a:t>
            </a:r>
            <a:r>
              <a:rPr lang="en-US" sz="2000" dirty="0">
                <a:solidFill>
                  <a:schemeClr val="tx2">
                    <a:lumMod val="50000"/>
                  </a:schemeClr>
                </a:solidFill>
                <a:latin typeface="Arial" panose="020B0604020202020204" pitchFamily="34" charset="0"/>
                <a:cs typeface="Arial" panose="020B0604020202020204" pitchFamily="34" charset="0"/>
              </a:rPr>
              <a:t>, </a:t>
            </a:r>
            <a:r>
              <a:rPr lang="en-US" sz="2000" dirty="0">
                <a:solidFill>
                  <a:srgbClr val="C00000"/>
                </a:solidFill>
                <a:latin typeface="Arial" panose="020B0604020202020204" pitchFamily="34" charset="0"/>
                <a:cs typeface="Arial" panose="020B0604020202020204" pitchFamily="34" charset="0"/>
              </a:rPr>
              <a:t>beliefs</a:t>
            </a:r>
            <a:r>
              <a:rPr lang="en-US" sz="2000" dirty="0">
                <a:solidFill>
                  <a:schemeClr val="tx2">
                    <a:lumMod val="50000"/>
                  </a:schemeClr>
                </a:solidFill>
                <a:latin typeface="Arial" panose="020B0604020202020204" pitchFamily="34" charset="0"/>
                <a:cs typeface="Arial" panose="020B0604020202020204" pitchFamily="34" charset="0"/>
              </a:rPr>
              <a:t> and </a:t>
            </a:r>
            <a:r>
              <a:rPr lang="en-US" sz="2000" dirty="0">
                <a:solidFill>
                  <a:srgbClr val="C00000"/>
                </a:solidFill>
                <a:latin typeface="Arial" panose="020B0604020202020204" pitchFamily="34" charset="0"/>
                <a:cs typeface="Arial" panose="020B0604020202020204" pitchFamily="34" charset="0"/>
              </a:rPr>
              <a:t>behaviors</a:t>
            </a:r>
            <a:r>
              <a:rPr lang="en-US" sz="2000" dirty="0">
                <a:solidFill>
                  <a:schemeClr val="tx2">
                    <a:lumMod val="50000"/>
                  </a:schemeClr>
                </a:solidFill>
                <a:latin typeface="Arial" panose="020B0604020202020204" pitchFamily="34" charset="0"/>
                <a:cs typeface="Arial" panose="020B0604020202020204" pitchFamily="34" charset="0"/>
              </a:rPr>
              <a:t>, socially acquired and socially transmitted through </a:t>
            </a:r>
            <a:r>
              <a:rPr lang="en-US" sz="2000" dirty="0">
                <a:solidFill>
                  <a:srgbClr val="C00000"/>
                </a:solidFill>
                <a:latin typeface="Arial" panose="020B0604020202020204" pitchFamily="34" charset="0"/>
                <a:cs typeface="Arial" panose="020B0604020202020204" pitchFamily="34" charset="0"/>
              </a:rPr>
              <a:t>symbols</a:t>
            </a:r>
            <a:r>
              <a:rPr lang="en-US" sz="2000" dirty="0">
                <a:solidFill>
                  <a:schemeClr val="tx2">
                    <a:lumMod val="50000"/>
                  </a:schemeClr>
                </a:solidFill>
                <a:latin typeface="Arial" panose="020B0604020202020204" pitchFamily="34" charset="0"/>
                <a:cs typeface="Arial" panose="020B0604020202020204" pitchFamily="34" charset="0"/>
              </a:rPr>
              <a:t> and widely </a:t>
            </a:r>
            <a:r>
              <a:rPr lang="en-US" sz="2000" dirty="0">
                <a:solidFill>
                  <a:srgbClr val="C00000"/>
                </a:solidFill>
                <a:latin typeface="Arial" panose="020B0604020202020204" pitchFamily="34" charset="0"/>
                <a:cs typeface="Arial" panose="020B0604020202020204" pitchFamily="34" charset="0"/>
              </a:rPr>
              <a:t>shared meanings</a:t>
            </a:r>
          </a:p>
          <a:p>
            <a:pPr algn="ctr">
              <a:spcAft>
                <a:spcPts val="1200"/>
              </a:spcAft>
              <a:buClr>
                <a:srgbClr val="FF0000"/>
              </a:buClr>
            </a:pPr>
            <a:r>
              <a:rPr lang="en-US" sz="2000" dirty="0">
                <a:solidFill>
                  <a:schemeClr val="tx2">
                    <a:lumMod val="50000"/>
                  </a:schemeClr>
                </a:solidFill>
                <a:latin typeface="Arial" panose="020B0604020202020204" pitchFamily="34" charset="0"/>
                <a:cs typeface="Arial" panose="020B0604020202020204" pitchFamily="34" charset="0"/>
              </a:rPr>
              <a:t>Through culture, people and groups </a:t>
            </a:r>
            <a:r>
              <a:rPr lang="en-US" sz="2000" dirty="0">
                <a:solidFill>
                  <a:srgbClr val="C00000"/>
                </a:solidFill>
                <a:latin typeface="Arial" panose="020B0604020202020204" pitchFamily="34" charset="0"/>
                <a:cs typeface="Arial" panose="020B0604020202020204" pitchFamily="34" charset="0"/>
              </a:rPr>
              <a:t>define</a:t>
            </a:r>
            <a:r>
              <a:rPr lang="en-US" sz="2000" dirty="0">
                <a:solidFill>
                  <a:schemeClr val="tx2">
                    <a:lumMod val="50000"/>
                  </a:schemeClr>
                </a:solidFill>
                <a:latin typeface="Arial" panose="020B0604020202020204" pitchFamily="34" charset="0"/>
                <a:cs typeface="Arial" panose="020B0604020202020204" pitchFamily="34" charset="0"/>
              </a:rPr>
              <a:t> themselves, </a:t>
            </a:r>
            <a:r>
              <a:rPr lang="en-US" sz="2000" dirty="0">
                <a:solidFill>
                  <a:srgbClr val="C00000"/>
                </a:solidFill>
                <a:latin typeface="Arial" panose="020B0604020202020204" pitchFamily="34" charset="0"/>
                <a:cs typeface="Arial" panose="020B0604020202020204" pitchFamily="34" charset="0"/>
              </a:rPr>
              <a:t>conform</a:t>
            </a:r>
            <a:r>
              <a:rPr lang="en-US" sz="2000" dirty="0">
                <a:solidFill>
                  <a:schemeClr val="tx2">
                    <a:lumMod val="50000"/>
                  </a:schemeClr>
                </a:solidFill>
                <a:latin typeface="Arial" panose="020B0604020202020204" pitchFamily="34" charset="0"/>
                <a:cs typeface="Arial" panose="020B0604020202020204" pitchFamily="34" charset="0"/>
              </a:rPr>
              <a:t> to society's </a:t>
            </a:r>
            <a:r>
              <a:rPr lang="en-US" sz="2000" dirty="0">
                <a:solidFill>
                  <a:srgbClr val="C00000"/>
                </a:solidFill>
                <a:latin typeface="Arial" panose="020B0604020202020204" pitchFamily="34" charset="0"/>
                <a:cs typeface="Arial" panose="020B0604020202020204" pitchFamily="34" charset="0"/>
              </a:rPr>
              <a:t>shared values</a:t>
            </a:r>
            <a:r>
              <a:rPr lang="en-US" sz="2000" dirty="0">
                <a:solidFill>
                  <a:schemeClr val="tx2">
                    <a:lumMod val="50000"/>
                  </a:schemeClr>
                </a:solidFill>
                <a:latin typeface="Arial" panose="020B0604020202020204" pitchFamily="34" charset="0"/>
                <a:cs typeface="Arial" panose="020B0604020202020204" pitchFamily="34" charset="0"/>
              </a:rPr>
              <a:t>, and </a:t>
            </a:r>
            <a:r>
              <a:rPr lang="en-US" sz="2000" dirty="0">
                <a:solidFill>
                  <a:srgbClr val="C00000"/>
                </a:solidFill>
                <a:latin typeface="Arial" panose="020B0604020202020204" pitchFamily="34" charset="0"/>
                <a:cs typeface="Arial" panose="020B0604020202020204" pitchFamily="34" charset="0"/>
              </a:rPr>
              <a:t>contribute</a:t>
            </a:r>
            <a:r>
              <a:rPr lang="en-US" sz="2000" dirty="0">
                <a:solidFill>
                  <a:schemeClr val="tx2">
                    <a:lumMod val="50000"/>
                  </a:schemeClr>
                </a:solidFill>
                <a:latin typeface="Arial" panose="020B0604020202020204" pitchFamily="34" charset="0"/>
                <a:cs typeface="Arial" panose="020B0604020202020204" pitchFamily="34" charset="0"/>
              </a:rPr>
              <a:t> to society</a:t>
            </a:r>
          </a:p>
        </p:txBody>
      </p:sp>
      <p:sp>
        <p:nvSpPr>
          <p:cNvPr id="7" name="TextBox 6"/>
          <p:cNvSpPr txBox="1"/>
          <p:nvPr/>
        </p:nvSpPr>
        <p:spPr>
          <a:xfrm>
            <a:off x="3631391" y="1522743"/>
            <a:ext cx="940158" cy="400110"/>
          </a:xfrm>
          <a:prstGeom prst="rect">
            <a:avLst/>
          </a:prstGeom>
          <a:noFill/>
          <a:ln>
            <a:noFill/>
          </a:ln>
        </p:spPr>
        <p:txBody>
          <a:bodyPr wrap="square" rtlCol="0">
            <a:spAutoFit/>
          </a:bodyPr>
          <a:lstStyle/>
          <a:p>
            <a:pPr algn="ctr"/>
            <a:r>
              <a:rPr lang="en-US" sz="2000" dirty="0" smtClean="0">
                <a:solidFill>
                  <a:srgbClr val="C00000"/>
                </a:solidFill>
                <a:latin typeface="Broadway" panose="04040905080B02020502" pitchFamily="82" charset="0"/>
              </a:rPr>
              <a:t>What</a:t>
            </a:r>
            <a:endParaRPr lang="en-US" sz="2000" dirty="0">
              <a:solidFill>
                <a:srgbClr val="C00000"/>
              </a:solidFill>
              <a:latin typeface="Broadway" panose="04040905080B02020502" pitchFamily="82" charset="0"/>
            </a:endParaRPr>
          </a:p>
        </p:txBody>
      </p:sp>
      <p:sp>
        <p:nvSpPr>
          <p:cNvPr id="15" name="TextBox 14"/>
          <p:cNvSpPr txBox="1"/>
          <p:nvPr/>
        </p:nvSpPr>
        <p:spPr>
          <a:xfrm>
            <a:off x="4449988" y="1532688"/>
            <a:ext cx="940158" cy="400110"/>
          </a:xfrm>
          <a:prstGeom prst="rect">
            <a:avLst/>
          </a:prstGeom>
          <a:noFill/>
          <a:ln>
            <a:noFill/>
          </a:ln>
        </p:spPr>
        <p:txBody>
          <a:bodyPr wrap="square" rtlCol="0">
            <a:spAutoFit/>
          </a:bodyPr>
          <a:lstStyle/>
          <a:p>
            <a:pPr algn="ctr"/>
            <a:r>
              <a:rPr lang="en-US" sz="2000" dirty="0" smtClean="0">
                <a:solidFill>
                  <a:srgbClr val="C00000"/>
                </a:solidFill>
                <a:latin typeface="Broadway" panose="04040905080B02020502" pitchFamily="82" charset="0"/>
              </a:rPr>
              <a:t>Does </a:t>
            </a:r>
            <a:endParaRPr lang="en-US" sz="2000" dirty="0">
              <a:solidFill>
                <a:srgbClr val="C00000"/>
              </a:solidFill>
              <a:latin typeface="Broadway" panose="04040905080B02020502" pitchFamily="82" charset="0"/>
            </a:endParaRPr>
          </a:p>
        </p:txBody>
      </p:sp>
      <p:sp>
        <p:nvSpPr>
          <p:cNvPr id="16" name="TextBox 15"/>
          <p:cNvSpPr txBox="1"/>
          <p:nvPr/>
        </p:nvSpPr>
        <p:spPr>
          <a:xfrm>
            <a:off x="5153789" y="1532004"/>
            <a:ext cx="1459860" cy="400110"/>
          </a:xfrm>
          <a:prstGeom prst="rect">
            <a:avLst/>
          </a:prstGeom>
          <a:noFill/>
          <a:ln>
            <a:noFill/>
          </a:ln>
        </p:spPr>
        <p:txBody>
          <a:bodyPr wrap="square" rtlCol="0">
            <a:spAutoFit/>
          </a:bodyPr>
          <a:lstStyle/>
          <a:p>
            <a:pPr algn="ctr"/>
            <a:r>
              <a:rPr lang="en-US" sz="2000" dirty="0" smtClean="0">
                <a:solidFill>
                  <a:srgbClr val="C00000"/>
                </a:solidFill>
                <a:latin typeface="Broadway" panose="04040905080B02020502" pitchFamily="82" charset="0"/>
              </a:rPr>
              <a:t>Culture</a:t>
            </a:r>
            <a:endParaRPr lang="en-US" sz="2000" dirty="0">
              <a:solidFill>
                <a:srgbClr val="C00000"/>
              </a:solidFill>
              <a:latin typeface="Broadway" panose="04040905080B02020502" pitchFamily="82" charset="0"/>
            </a:endParaRPr>
          </a:p>
        </p:txBody>
      </p:sp>
      <p:sp>
        <p:nvSpPr>
          <p:cNvPr id="17" name="TextBox 16"/>
          <p:cNvSpPr txBox="1"/>
          <p:nvPr/>
        </p:nvSpPr>
        <p:spPr>
          <a:xfrm>
            <a:off x="6144135" y="1528089"/>
            <a:ext cx="1459860" cy="400110"/>
          </a:xfrm>
          <a:prstGeom prst="rect">
            <a:avLst/>
          </a:prstGeom>
          <a:noFill/>
          <a:ln>
            <a:noFill/>
          </a:ln>
        </p:spPr>
        <p:txBody>
          <a:bodyPr wrap="square" rtlCol="0">
            <a:spAutoFit/>
          </a:bodyPr>
          <a:lstStyle/>
          <a:p>
            <a:pPr algn="ctr"/>
            <a:r>
              <a:rPr lang="en-US" sz="2000" dirty="0" smtClean="0">
                <a:solidFill>
                  <a:srgbClr val="C00000"/>
                </a:solidFill>
                <a:latin typeface="Broadway" panose="04040905080B02020502" pitchFamily="82" charset="0"/>
              </a:rPr>
              <a:t>Mean</a:t>
            </a:r>
            <a:endParaRPr lang="en-US" sz="2000" dirty="0">
              <a:solidFill>
                <a:srgbClr val="C00000"/>
              </a:solidFill>
              <a:latin typeface="Broadway" panose="04040905080B02020502" pitchFamily="82" charset="0"/>
            </a:endParaRPr>
          </a:p>
        </p:txBody>
      </p:sp>
      <p:sp>
        <p:nvSpPr>
          <p:cNvPr id="18" name="TextBox 17"/>
          <p:cNvSpPr txBox="1"/>
          <p:nvPr/>
        </p:nvSpPr>
        <p:spPr>
          <a:xfrm>
            <a:off x="6782915" y="1526476"/>
            <a:ext cx="1459860" cy="400110"/>
          </a:xfrm>
          <a:prstGeom prst="rect">
            <a:avLst/>
          </a:prstGeom>
          <a:noFill/>
          <a:ln>
            <a:noFill/>
          </a:ln>
        </p:spPr>
        <p:txBody>
          <a:bodyPr wrap="square" rtlCol="0">
            <a:spAutoFit/>
          </a:bodyPr>
          <a:lstStyle/>
          <a:p>
            <a:pPr algn="ctr"/>
            <a:r>
              <a:rPr lang="en-US" sz="2000" dirty="0" smtClean="0">
                <a:solidFill>
                  <a:srgbClr val="C00000"/>
                </a:solidFill>
                <a:latin typeface="Broadway" panose="04040905080B02020502" pitchFamily="82" charset="0"/>
              </a:rPr>
              <a:t>To</a:t>
            </a:r>
            <a:endParaRPr lang="en-US" sz="2000" dirty="0">
              <a:solidFill>
                <a:srgbClr val="C00000"/>
              </a:solidFill>
              <a:latin typeface="Broadway" panose="04040905080B02020502" pitchFamily="82" charset="0"/>
            </a:endParaRPr>
          </a:p>
        </p:txBody>
      </p:sp>
    </p:spTree>
    <p:custDataLst>
      <p:tags r:id="rId1"/>
    </p:custDataLst>
    <p:extLst>
      <p:ext uri="{BB962C8B-B14F-4D97-AF65-F5344CB8AC3E}">
        <p14:creationId xmlns:p14="http://schemas.microsoft.com/office/powerpoint/2010/main" val="380911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3000"/>
                            </p:stCondLst>
                            <p:childTnLst>
                              <p:par>
                                <p:cTn id="41" presetID="10" presetClass="entr" presetSubtype="0" fill="hold" grpId="0" nodeType="afterEffect">
                                  <p:stCondLst>
                                    <p:cond delay="500"/>
                                  </p:stCondLst>
                                  <p:childTnLst>
                                    <p:set>
                                      <p:cBhvr>
                                        <p:cTn id="42" dur="1" fill="hold">
                                          <p:stCondLst>
                                            <p:cond delay="0"/>
                                          </p:stCondLst>
                                        </p:cTn>
                                        <p:tgtEl>
                                          <p:spTgt spid="13">
                                            <p:bg/>
                                          </p:spTgt>
                                        </p:tgtEl>
                                        <p:attrNameLst>
                                          <p:attrName>style.visibility</p:attrName>
                                        </p:attrNameLst>
                                      </p:cBhvr>
                                      <p:to>
                                        <p:strVal val="visible"/>
                                      </p:to>
                                    </p:set>
                                    <p:animEffect transition="in" filter="fade">
                                      <p:cBhvr>
                                        <p:cTn id="43" dur="500"/>
                                        <p:tgtEl>
                                          <p:spTgt spid="13">
                                            <p:bg/>
                                          </p:spTgt>
                                        </p:tgtEl>
                                      </p:cBhvr>
                                    </p:animEffect>
                                  </p:childTnLst>
                                </p:cTn>
                              </p:par>
                            </p:childTnLst>
                          </p:cTn>
                        </p:par>
                        <p:par>
                          <p:cTn id="44" fill="hold">
                            <p:stCondLst>
                              <p:cond delay="4000"/>
                            </p:stCondLst>
                            <p:childTnLst>
                              <p:par>
                                <p:cTn id="45" presetID="10" presetClass="entr" presetSubtype="0" fill="hold" grpId="0" nodeType="afterEffect">
                                  <p:stCondLst>
                                    <p:cond delay="50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fade">
                                      <p:cBhvr>
                                        <p:cTn id="47" dur="500"/>
                                        <p:tgtEl>
                                          <p:spTgt spid="13">
                                            <p:txEl>
                                              <p:pRg st="0" end="0"/>
                                            </p:txEl>
                                          </p:spTgt>
                                        </p:tgtEl>
                                      </p:cBhvr>
                                    </p:animEffect>
                                  </p:childTnLst>
                                </p:cTn>
                              </p:par>
                            </p:childTnLst>
                          </p:cTn>
                        </p:par>
                        <p:par>
                          <p:cTn id="48" fill="hold">
                            <p:stCondLst>
                              <p:cond delay="5000"/>
                            </p:stCondLst>
                            <p:childTnLst>
                              <p:par>
                                <p:cTn id="49" presetID="10" presetClass="entr" presetSubtype="0" fill="hold" grpId="0" nodeType="afterEffect">
                                  <p:stCondLst>
                                    <p:cond delay="500"/>
                                  </p:stCondLst>
                                  <p:childTnLst>
                                    <p:set>
                                      <p:cBhvr>
                                        <p:cTn id="50" dur="1" fill="hold">
                                          <p:stCondLst>
                                            <p:cond delay="0"/>
                                          </p:stCondLst>
                                        </p:cTn>
                                        <p:tgtEl>
                                          <p:spTgt spid="13">
                                            <p:txEl>
                                              <p:pRg st="1" end="1"/>
                                            </p:txEl>
                                          </p:spTgt>
                                        </p:tgtEl>
                                        <p:attrNameLst>
                                          <p:attrName>style.visibility</p:attrName>
                                        </p:attrNameLst>
                                      </p:cBhvr>
                                      <p:to>
                                        <p:strVal val="visible"/>
                                      </p:to>
                                    </p:set>
                                    <p:animEffect transition="in" filter="fade">
                                      <p:cBhvr>
                                        <p:cTn id="51"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build="p" animBg="1"/>
      <p:bldP spid="7" grpId="0"/>
      <p:bldP spid="15" grpId="0"/>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7951402" y="1582696"/>
            <a:ext cx="3732598" cy="5275305"/>
          </a:xfrm>
          <a:prstGeom prst="rect">
            <a:avLst/>
          </a:prstGeom>
        </p:spPr>
      </p:pic>
      <p:sp>
        <p:nvSpPr>
          <p:cNvPr id="5" name="Content Placeholder 5"/>
          <p:cNvSpPr>
            <a:spLocks noGrp="1"/>
          </p:cNvSpPr>
          <p:nvPr>
            <p:ph sz="quarter" idx="10"/>
          </p:nvPr>
        </p:nvSpPr>
        <p:spPr>
          <a:xfrm>
            <a:off x="457201" y="1956251"/>
            <a:ext cx="7213599" cy="4618719"/>
          </a:xfrm>
        </p:spPr>
        <p:txBody>
          <a:bodyPr/>
          <a:lstStyle/>
          <a:p>
            <a:pPr marL="457200" indent="-457200">
              <a:buClr>
                <a:srgbClr val="FF0000"/>
              </a:buClr>
              <a:buFont typeface="Arial" panose="020B0604020202020204" pitchFamily="34" charset="0"/>
              <a:buChar char="•"/>
            </a:pPr>
            <a:r>
              <a:rPr lang="en-US" sz="2800" dirty="0" smtClean="0">
                <a:solidFill>
                  <a:schemeClr val="tx2">
                    <a:lumMod val="50000"/>
                  </a:schemeClr>
                </a:solidFill>
                <a:latin typeface="Geometr415 Lt BT" panose="020B0502020204020303" pitchFamily="34" charset="0"/>
                <a:cs typeface="Arial" panose="020B0604020202020204" pitchFamily="34" charset="0"/>
              </a:rPr>
              <a:t>A recent national survey reveals that up to 30% of youth in foster care are lesbian</a:t>
            </a:r>
            <a:r>
              <a:rPr lang="en-US" sz="2800" dirty="0">
                <a:solidFill>
                  <a:schemeClr val="tx2">
                    <a:lumMod val="50000"/>
                  </a:schemeClr>
                </a:solidFill>
                <a:latin typeface="Geometr415 Lt BT" panose="020B0502020204020303" pitchFamily="34" charset="0"/>
                <a:cs typeface="Arial" panose="020B0604020202020204" pitchFamily="34" charset="0"/>
              </a:rPr>
              <a:t>, gay, bisexual, </a:t>
            </a:r>
            <a:r>
              <a:rPr lang="en-US" sz="2800" dirty="0" smtClean="0">
                <a:solidFill>
                  <a:schemeClr val="tx2">
                    <a:lumMod val="50000"/>
                  </a:schemeClr>
                </a:solidFill>
                <a:latin typeface="Geometr415 Lt BT" panose="020B0502020204020303" pitchFamily="34" charset="0"/>
                <a:cs typeface="Arial" panose="020B0604020202020204" pitchFamily="34" charset="0"/>
              </a:rPr>
              <a:t>transgender, queer, </a:t>
            </a:r>
            <a:r>
              <a:rPr lang="en-US" sz="2800" dirty="0">
                <a:solidFill>
                  <a:schemeClr val="tx2">
                    <a:lumMod val="50000"/>
                  </a:schemeClr>
                </a:solidFill>
                <a:latin typeface="Geometr415 Lt BT" panose="020B0502020204020303" pitchFamily="34" charset="0"/>
                <a:cs typeface="Arial" panose="020B0604020202020204" pitchFamily="34" charset="0"/>
              </a:rPr>
              <a:t>and questioning (</a:t>
            </a:r>
            <a:r>
              <a:rPr lang="en-US" sz="2800" dirty="0" smtClean="0">
                <a:solidFill>
                  <a:schemeClr val="tx2">
                    <a:lumMod val="50000"/>
                  </a:schemeClr>
                </a:solidFill>
                <a:latin typeface="Geometr415 Lt BT" panose="020B0502020204020303" pitchFamily="34" charset="0"/>
                <a:cs typeface="Arial" panose="020B0604020202020204" pitchFamily="34" charset="0"/>
              </a:rPr>
              <a:t>LGBTQ+)</a:t>
            </a:r>
            <a:endParaRPr lang="en-US" sz="2800" dirty="0">
              <a:solidFill>
                <a:schemeClr val="tx2">
                  <a:lumMod val="50000"/>
                </a:schemeClr>
              </a:solidFill>
              <a:latin typeface="Geometr415 Lt BT" panose="020B0502020204020303" pitchFamily="34" charset="0"/>
              <a:cs typeface="Arial" panose="020B0604020202020204" pitchFamily="34" charset="0"/>
            </a:endParaRPr>
          </a:p>
          <a:p>
            <a:pPr marL="457200" indent="-457200">
              <a:buClr>
                <a:srgbClr val="FF0000"/>
              </a:buClr>
              <a:buFont typeface="Arial" panose="020B0604020202020204" pitchFamily="34" charset="0"/>
              <a:buChar char="•"/>
            </a:pPr>
            <a:r>
              <a:rPr lang="en-US" sz="2800" dirty="0">
                <a:solidFill>
                  <a:schemeClr val="tx2">
                    <a:lumMod val="50000"/>
                  </a:schemeClr>
                </a:solidFill>
                <a:latin typeface="Geometr415 Lt BT" panose="020B0502020204020303" pitchFamily="34" charset="0"/>
                <a:cs typeface="Arial" panose="020B0604020202020204" pitchFamily="34" charset="0"/>
              </a:rPr>
              <a:t>As a </a:t>
            </a:r>
            <a:r>
              <a:rPr lang="en-US" sz="2800" dirty="0" smtClean="0">
                <a:solidFill>
                  <a:schemeClr val="tx2">
                    <a:lumMod val="50000"/>
                  </a:schemeClr>
                </a:solidFill>
                <a:latin typeface="Geometr415 Lt BT" panose="020B0502020204020303" pitchFamily="34" charset="0"/>
                <a:cs typeface="Arial" panose="020B0604020202020204" pitchFamily="34" charset="0"/>
              </a:rPr>
              <a:t>CASA </a:t>
            </a:r>
            <a:r>
              <a:rPr lang="en-US" sz="2800" dirty="0">
                <a:solidFill>
                  <a:schemeClr val="tx2">
                    <a:lumMod val="50000"/>
                  </a:schemeClr>
                </a:solidFill>
                <a:latin typeface="Geometr415 Lt BT" panose="020B0502020204020303" pitchFamily="34" charset="0"/>
                <a:cs typeface="Arial" panose="020B0604020202020204" pitchFamily="34" charset="0"/>
              </a:rPr>
              <a:t>volunteer </a:t>
            </a:r>
            <a:r>
              <a:rPr lang="en-US" sz="2800" dirty="0" smtClean="0">
                <a:solidFill>
                  <a:schemeClr val="tx2">
                    <a:lumMod val="50000"/>
                  </a:schemeClr>
                </a:solidFill>
                <a:latin typeface="Geometr415 Lt BT" panose="020B0502020204020303" pitchFamily="34" charset="0"/>
                <a:cs typeface="Arial" panose="020B0604020202020204" pitchFamily="34" charset="0"/>
              </a:rPr>
              <a:t>you must show </a:t>
            </a:r>
            <a:r>
              <a:rPr lang="en-US" sz="2800" dirty="0">
                <a:solidFill>
                  <a:schemeClr val="tx2">
                    <a:lumMod val="50000"/>
                  </a:schemeClr>
                </a:solidFill>
                <a:latin typeface="Geometr415 Lt BT" panose="020B0502020204020303" pitchFamily="34" charset="0"/>
                <a:cs typeface="Arial" panose="020B0604020202020204" pitchFamily="34" charset="0"/>
              </a:rPr>
              <a:t>professionalism, </a:t>
            </a:r>
            <a:r>
              <a:rPr lang="en-US" sz="2800" dirty="0" smtClean="0">
                <a:solidFill>
                  <a:schemeClr val="tx2">
                    <a:lumMod val="50000"/>
                  </a:schemeClr>
                </a:solidFill>
                <a:latin typeface="Geometr415 Lt BT" panose="020B0502020204020303" pitchFamily="34" charset="0"/>
                <a:cs typeface="Arial" panose="020B0604020202020204" pitchFamily="34" charset="0"/>
              </a:rPr>
              <a:t>appropriateness, </a:t>
            </a:r>
            <a:r>
              <a:rPr lang="en-US" sz="2800" dirty="0">
                <a:solidFill>
                  <a:schemeClr val="tx2">
                    <a:lumMod val="50000"/>
                  </a:schemeClr>
                </a:solidFill>
                <a:latin typeface="Geometr415 Lt BT" panose="020B0502020204020303" pitchFamily="34" charset="0"/>
                <a:cs typeface="Arial" panose="020B0604020202020204" pitchFamily="34" charset="0"/>
              </a:rPr>
              <a:t>and cultural competency skills in advocating for such youth.</a:t>
            </a:r>
          </a:p>
          <a:p>
            <a:endParaRPr lang="en-US" sz="2800" dirty="0">
              <a:latin typeface="Geometr415 Lt BT" panose="020B0502020204020303" pitchFamily="34" charset="0"/>
            </a:endParaRPr>
          </a:p>
          <a:p>
            <a:pPr marL="457200" indent="-457200">
              <a:buFont typeface="Arial" panose="020B0604020202020204" pitchFamily="34" charset="0"/>
              <a:buChar char="•"/>
            </a:pPr>
            <a:endParaRPr lang="en-US" sz="2800" dirty="0">
              <a:latin typeface="Geometr415 Lt BT" panose="020B0502020204020303" pitchFamily="34" charset="0"/>
            </a:endParaRPr>
          </a:p>
        </p:txBody>
      </p:sp>
      <p:grpSp>
        <p:nvGrpSpPr>
          <p:cNvPr id="14" name="Group 13"/>
          <p:cNvGrpSpPr/>
          <p:nvPr/>
        </p:nvGrpSpPr>
        <p:grpSpPr>
          <a:xfrm>
            <a:off x="-12145" y="296268"/>
            <a:ext cx="9413319" cy="1010044"/>
            <a:chOff x="-2619" y="296268"/>
            <a:chExt cx="7569864" cy="1010044"/>
          </a:xfrm>
        </p:grpSpPr>
        <p:sp>
          <p:nvSpPr>
            <p:cNvPr id="1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Advocating for LGBTQ+ Youth</a:t>
            </a:r>
            <a:endParaRPr lang="en-US" sz="2800" dirty="0">
              <a:solidFill>
                <a:prstClr val="white">
                  <a:lumMod val="95000"/>
                </a:prst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41365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145" y="296268"/>
            <a:ext cx="9413319" cy="1010044"/>
            <a:chOff x="-2619" y="296268"/>
            <a:chExt cx="7569864" cy="1010044"/>
          </a:xfrm>
        </p:grpSpPr>
        <p:sp>
          <p:nvSpPr>
            <p:cNvPr id="1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Advocating for LGBTQ+ Youth</a:t>
            </a:r>
            <a:endParaRPr lang="en-US" sz="2800" dirty="0">
              <a:solidFill>
                <a:prstClr val="white">
                  <a:lumMod val="95000"/>
                </a:prst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2145" y="1315423"/>
            <a:ext cx="4275886" cy="5542577"/>
          </a:xfrm>
          <a:prstGeom prst="rect">
            <a:avLst/>
          </a:prstGeom>
        </p:spPr>
      </p:pic>
      <p:sp>
        <p:nvSpPr>
          <p:cNvPr id="6" name="TextBox 5"/>
          <p:cNvSpPr txBox="1"/>
          <p:nvPr/>
        </p:nvSpPr>
        <p:spPr>
          <a:xfrm>
            <a:off x="4472621" y="2214700"/>
            <a:ext cx="7337501" cy="2308324"/>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LGBTQ</a:t>
            </a:r>
            <a:r>
              <a:rPr lang="en-US" dirty="0">
                <a:latin typeface="Arial" panose="020B0604020202020204" pitchFamily="34" charset="0"/>
                <a:cs typeface="Arial" panose="020B0604020202020204" pitchFamily="34" charset="0"/>
              </a:rPr>
              <a:t>+ youth in foster care are disproportionately overrepresented, less likely to be </a:t>
            </a:r>
            <a:r>
              <a:rPr lang="en-US" dirty="0" smtClean="0">
                <a:latin typeface="Arial" panose="020B0604020202020204" pitchFamily="34" charset="0"/>
                <a:cs typeface="Arial" panose="020B0604020202020204" pitchFamily="34" charset="0"/>
              </a:rPr>
              <a:t>placed </a:t>
            </a:r>
            <a:r>
              <a:rPr lang="en-US" dirty="0">
                <a:latin typeface="Arial" panose="020B0604020202020204" pitchFamily="34" charset="0"/>
                <a:cs typeface="Arial" panose="020B0604020202020204" pitchFamily="34" charset="0"/>
              </a:rPr>
              <a:t>in family settings, more likely to experience multiple placements, less likely to be adopted, more likely to experience maltreatment while </a:t>
            </a:r>
            <a:r>
              <a:rPr lang="en-US" dirty="0" smtClean="0">
                <a:latin typeface="Arial" panose="020B0604020202020204" pitchFamily="34" charset="0"/>
                <a:cs typeface="Arial" panose="020B0604020202020204" pitchFamily="34" charset="0"/>
              </a:rPr>
              <a:t>in an open </a:t>
            </a:r>
            <a:r>
              <a:rPr lang="en-US" dirty="0">
                <a:latin typeface="Arial" panose="020B0604020202020204" pitchFamily="34" charset="0"/>
                <a:cs typeface="Arial" panose="020B0604020202020204" pitchFamily="34" charset="0"/>
              </a:rPr>
              <a:t>case, and more likely to become homeless. </a:t>
            </a:r>
            <a:r>
              <a:rPr lang="en-US" dirty="0" smtClean="0">
                <a:latin typeface="Arial" panose="020B0604020202020204" pitchFamily="34" charset="0"/>
                <a:cs typeface="Arial" panose="020B0604020202020204" pitchFamily="34" charset="0"/>
              </a:rPr>
              <a:t>–The Trevor Project </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Check out some of the additional resources CASA has to offer on LGBTQ+ in your </a:t>
            </a:r>
            <a:r>
              <a:rPr lang="en-US" dirty="0" err="1" smtClean="0">
                <a:latin typeface="Arial" panose="020B0604020202020204" pitchFamily="34" charset="0"/>
                <a:cs typeface="Arial" panose="020B0604020202020204" pitchFamily="34" charset="0"/>
              </a:rPr>
              <a:t>dropbox</a:t>
            </a:r>
            <a:r>
              <a:rPr lang="en-US" dirty="0">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40231438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Recognizing Your Values</a:t>
            </a:r>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196326" y="1963459"/>
            <a:ext cx="3068422" cy="4894541"/>
          </a:xfrm>
          <a:prstGeom prst="rect">
            <a:avLst/>
          </a:prstGeom>
        </p:spPr>
      </p:pic>
      <p:sp>
        <p:nvSpPr>
          <p:cNvPr id="11" name="Rectangle 10"/>
          <p:cNvSpPr/>
          <p:nvPr/>
        </p:nvSpPr>
        <p:spPr>
          <a:xfrm rot="21403866">
            <a:off x="550954" y="4813013"/>
            <a:ext cx="2379947" cy="584775"/>
          </a:xfrm>
          <a:prstGeom prst="rect">
            <a:avLst/>
          </a:prstGeom>
        </p:spPr>
        <p:txBody>
          <a:bodyPr wrap="none">
            <a:spAutoFit/>
          </a:bodyPr>
          <a:lstStyle/>
          <a:p>
            <a:r>
              <a:rPr lang="en-US" sz="3200" b="1" dirty="0">
                <a:solidFill>
                  <a:srgbClr val="113044"/>
                </a:solidFill>
              </a:rPr>
              <a:t>CHALLENGES</a:t>
            </a:r>
          </a:p>
        </p:txBody>
      </p:sp>
      <p:sp>
        <p:nvSpPr>
          <p:cNvPr id="9" name="Content Placeholder 1"/>
          <p:cNvSpPr>
            <a:spLocks noGrp="1"/>
          </p:cNvSpPr>
          <p:nvPr>
            <p:ph sz="quarter" idx="10"/>
          </p:nvPr>
        </p:nvSpPr>
        <p:spPr>
          <a:xfrm>
            <a:off x="2641600" y="2486288"/>
            <a:ext cx="9171004" cy="2887983"/>
          </a:xfrm>
        </p:spPr>
        <p:txBody>
          <a:bodyPr/>
          <a:lstStyle/>
          <a:p>
            <a:pPr marL="822937" lvl="1" indent="-457200">
              <a:spcAft>
                <a:spcPts val="1200"/>
              </a:spcAft>
              <a:buClr>
                <a:srgbClr val="FF0000"/>
              </a:buClr>
              <a:buFont typeface="Arial" panose="020B0604020202020204" pitchFamily="34" charset="0"/>
              <a:buChar char="•"/>
            </a:pPr>
            <a:r>
              <a:rPr lang="en-US" sz="2400" dirty="0">
                <a:solidFill>
                  <a:srgbClr val="113044"/>
                </a:solidFill>
                <a:latin typeface="Geometr415 Lt BT" panose="020B0502020204020303" pitchFamily="34" charset="0"/>
                <a:cs typeface="Arial" panose="020B0604020202020204" pitchFamily="34" charset="0"/>
              </a:rPr>
              <a:t>You may be assigned to a case that you </a:t>
            </a:r>
            <a:r>
              <a:rPr lang="en-US" sz="2400" dirty="0" smtClean="0">
                <a:solidFill>
                  <a:srgbClr val="113044"/>
                </a:solidFill>
                <a:latin typeface="Geometr415 Lt BT" panose="020B0502020204020303" pitchFamily="34" charset="0"/>
                <a:cs typeface="Arial" panose="020B0604020202020204" pitchFamily="34" charset="0"/>
              </a:rPr>
              <a:t>would find difficult.</a:t>
            </a:r>
            <a:endParaRPr lang="en-US" sz="2400" dirty="0">
              <a:solidFill>
                <a:srgbClr val="113044"/>
              </a:solidFill>
              <a:latin typeface="Geometr415 Lt BT" panose="020B0502020204020303" pitchFamily="34" charset="0"/>
              <a:cs typeface="Arial" panose="020B0604020202020204" pitchFamily="34" charset="0"/>
            </a:endParaRPr>
          </a:p>
          <a:p>
            <a:pPr marL="822937" lvl="1" indent="-457200">
              <a:spcAft>
                <a:spcPts val="1200"/>
              </a:spcAft>
              <a:buClr>
                <a:srgbClr val="FF0000"/>
              </a:buClr>
              <a:buFont typeface="Arial" panose="020B0604020202020204" pitchFamily="34" charset="0"/>
              <a:buChar char="•"/>
            </a:pPr>
            <a:r>
              <a:rPr lang="en-US" sz="2400" dirty="0">
                <a:solidFill>
                  <a:srgbClr val="113044"/>
                </a:solidFill>
                <a:latin typeface="Geometr415 Lt BT" panose="020B0502020204020303" pitchFamily="34" charset="0"/>
                <a:cs typeface="Arial" panose="020B0604020202020204" pitchFamily="34" charset="0"/>
              </a:rPr>
              <a:t>Mental illness, substance abuse, domestic violence, and other issues may put children at risk for abuse and </a:t>
            </a:r>
            <a:r>
              <a:rPr lang="en-US" sz="2400" dirty="0" smtClean="0">
                <a:solidFill>
                  <a:srgbClr val="113044"/>
                </a:solidFill>
                <a:latin typeface="Geometr415 Lt BT" panose="020B0502020204020303" pitchFamily="34" charset="0"/>
                <a:cs typeface="Arial" panose="020B0604020202020204" pitchFamily="34" charset="0"/>
              </a:rPr>
              <a:t>neglect.</a:t>
            </a:r>
            <a:endParaRPr lang="en-US" sz="2400" dirty="0">
              <a:solidFill>
                <a:srgbClr val="113044"/>
              </a:solidFill>
              <a:latin typeface="Geometr415 Lt BT" panose="020B0502020204020303" pitchFamily="34" charset="0"/>
              <a:cs typeface="Arial" panose="020B0604020202020204" pitchFamily="34" charset="0"/>
            </a:endParaRPr>
          </a:p>
          <a:p>
            <a:pPr marL="822937" lvl="1" indent="-457200">
              <a:spcAft>
                <a:spcPts val="1200"/>
              </a:spcAft>
              <a:buClr>
                <a:srgbClr val="FF0000"/>
              </a:buClr>
              <a:buFont typeface="Arial" panose="020B0604020202020204" pitchFamily="34" charset="0"/>
              <a:buChar char="•"/>
            </a:pPr>
            <a:r>
              <a:rPr lang="en-US" sz="2400" dirty="0">
                <a:solidFill>
                  <a:srgbClr val="113044"/>
                </a:solidFill>
                <a:latin typeface="Geometr415 Lt BT" panose="020B0502020204020303" pitchFamily="34" charset="0"/>
                <a:cs typeface="Arial" panose="020B0604020202020204" pitchFamily="34" charset="0"/>
              </a:rPr>
              <a:t>We all have biases based on our </a:t>
            </a:r>
            <a:r>
              <a:rPr lang="en-US" sz="2400" dirty="0" smtClean="0">
                <a:solidFill>
                  <a:srgbClr val="113044"/>
                </a:solidFill>
                <a:latin typeface="Geometr415 Lt BT" panose="020B0502020204020303" pitchFamily="34" charset="0"/>
                <a:cs typeface="Arial" panose="020B0604020202020204" pitchFamily="34" charset="0"/>
              </a:rPr>
              <a:t>values.</a:t>
            </a:r>
            <a:endParaRPr lang="en-US" sz="2400" dirty="0">
              <a:solidFill>
                <a:srgbClr val="113044"/>
              </a:solidFill>
              <a:latin typeface="Geometr415 Lt BT" panose="020B0502020204020303" pitchFamily="34" charset="0"/>
              <a:cs typeface="Arial" panose="020B0604020202020204" pitchFamily="34" charset="0"/>
            </a:endParaRPr>
          </a:p>
          <a:p>
            <a:pPr marL="822937" lvl="1" indent="-457200">
              <a:spcAft>
                <a:spcPts val="1200"/>
              </a:spcAft>
              <a:buClr>
                <a:srgbClr val="FF0000"/>
              </a:buClr>
              <a:buFont typeface="Arial" panose="020B0604020202020204" pitchFamily="34" charset="0"/>
              <a:buChar char="•"/>
            </a:pPr>
            <a:r>
              <a:rPr lang="en-US" sz="2400" dirty="0">
                <a:solidFill>
                  <a:srgbClr val="113044"/>
                </a:solidFill>
                <a:latin typeface="Geometr415 Lt BT" panose="020B0502020204020303" pitchFamily="34" charset="0"/>
                <a:cs typeface="Arial" panose="020B0604020202020204" pitchFamily="34" charset="0"/>
              </a:rPr>
              <a:t>Recognize your biases and learn to set them aside to advocate for a child’s best </a:t>
            </a:r>
            <a:r>
              <a:rPr lang="en-US" sz="2400" dirty="0" smtClean="0">
                <a:solidFill>
                  <a:srgbClr val="113044"/>
                </a:solidFill>
                <a:latin typeface="Geometr415 Lt BT" panose="020B0502020204020303" pitchFamily="34" charset="0"/>
                <a:cs typeface="Arial" panose="020B0604020202020204" pitchFamily="34" charset="0"/>
              </a:rPr>
              <a:t>interest.</a:t>
            </a:r>
            <a:endParaRPr lang="en-US" sz="2400" dirty="0">
              <a:solidFill>
                <a:srgbClr val="113044"/>
              </a:solidFill>
              <a:latin typeface="Geometr415 Lt BT" panose="020B0502020204020303" pitchFamily="34" charset="0"/>
              <a:cs typeface="Arial" panose="020B0604020202020204" pitchFamily="34" charset="0"/>
            </a:endParaRPr>
          </a:p>
          <a:p>
            <a:pPr marL="822937" lvl="1" indent="-457200">
              <a:spcAft>
                <a:spcPts val="1200"/>
              </a:spcAft>
              <a:buClr>
                <a:srgbClr val="FF0000"/>
              </a:buClr>
              <a:buFont typeface="Arial" panose="020B0604020202020204" pitchFamily="34" charset="0"/>
              <a:buChar char="•"/>
            </a:pPr>
            <a:endParaRPr lang="en-US" sz="2400" dirty="0">
              <a:solidFill>
                <a:srgbClr val="113044"/>
              </a:solidFill>
              <a:latin typeface="Geometr415 Lt BT" panose="020B0502020204020303" pitchFamily="34" charset="0"/>
              <a:cs typeface="Arial" panose="020B0604020202020204" pitchFamily="34" charset="0"/>
            </a:endParaRPr>
          </a:p>
        </p:txBody>
      </p:sp>
    </p:spTree>
    <p:extLst>
      <p:ext uri="{BB962C8B-B14F-4D97-AF65-F5344CB8AC3E}">
        <p14:creationId xmlns:p14="http://schemas.microsoft.com/office/powerpoint/2010/main" val="4489243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Recognizing Your Values</a:t>
            </a:r>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2" name="Date Placeholder 1"/>
          <p:cNvSpPr>
            <a:spLocks noGrp="1"/>
          </p:cNvSpPr>
          <p:nvPr>
            <p:ph type="dt" sz="half" idx="10"/>
          </p:nvPr>
        </p:nvSpPr>
        <p:spPr/>
        <p:txBody>
          <a:bodyPr/>
          <a:lstStyle/>
          <a:p>
            <a:endParaRPr lang="en-US"/>
          </a:p>
        </p:txBody>
      </p:sp>
      <p:sp>
        <p:nvSpPr>
          <p:cNvPr id="3" name="TextBox 2"/>
          <p:cNvSpPr txBox="1"/>
          <p:nvPr/>
        </p:nvSpPr>
        <p:spPr>
          <a:xfrm>
            <a:off x="104774" y="1315423"/>
            <a:ext cx="11872367" cy="5447645"/>
          </a:xfrm>
          <a:prstGeom prst="rect">
            <a:avLst/>
          </a:prstGeom>
          <a:noFill/>
        </p:spPr>
        <p:txBody>
          <a:bodyPr wrap="square" rtlCol="0">
            <a:spAutoFit/>
          </a:bodyPr>
          <a:lstStyle/>
          <a:p>
            <a:pPr algn="ctr"/>
            <a:r>
              <a:rPr lang="en-US" sz="2000" b="1" u="sng" dirty="0" smtClean="0">
                <a:latin typeface="Arial" panose="020B0604020202020204" pitchFamily="34" charset="0"/>
                <a:cs typeface="Arial" panose="020B0604020202020204" pitchFamily="34" charset="0"/>
              </a:rPr>
              <a:t>Values Statement Exercise</a:t>
            </a:r>
          </a:p>
          <a:p>
            <a:pPr algn="ctr"/>
            <a:endParaRPr lang="en-US" sz="2000" b="1" u="sng" dirty="0" smtClean="0">
              <a:latin typeface="Arial" panose="020B0604020202020204" pitchFamily="34" charset="0"/>
              <a:cs typeface="Arial" panose="020B0604020202020204" pitchFamily="34" charset="0"/>
            </a:endParaRPr>
          </a:p>
          <a:p>
            <a:pPr algn="just"/>
            <a:r>
              <a:rPr lang="en-US" b="1" u="sng" dirty="0" smtClean="0">
                <a:latin typeface="Arial" panose="020B0604020202020204" pitchFamily="34" charset="0"/>
                <a:cs typeface="Arial" panose="020B0604020202020204" pitchFamily="34" charset="0"/>
              </a:rPr>
              <a:t>Part 1</a:t>
            </a:r>
            <a:r>
              <a:rPr lang="en-US" dirty="0" smtClean="0">
                <a:latin typeface="Arial" panose="020B0604020202020204" pitchFamily="34" charset="0"/>
                <a:cs typeface="Arial" panose="020B0604020202020204" pitchFamily="34" charset="0"/>
              </a:rPr>
              <a:t>: Grab a piece of paper and respond to each of these statements with: </a:t>
            </a:r>
            <a:r>
              <a:rPr lang="en-US" b="1" dirty="0">
                <a:latin typeface="Arial" panose="020B0604020202020204" pitchFamily="34" charset="0"/>
                <a:cs typeface="Arial" panose="020B0604020202020204" pitchFamily="34" charset="0"/>
              </a:rPr>
              <a:t>S</a:t>
            </a:r>
            <a:r>
              <a:rPr lang="en-US" b="1" dirty="0" smtClean="0">
                <a:latin typeface="Arial" panose="020B0604020202020204" pitchFamily="34" charset="0"/>
                <a:cs typeface="Arial" panose="020B0604020202020204" pitchFamily="34" charset="0"/>
              </a:rPr>
              <a:t>trongly </a:t>
            </a:r>
            <a:r>
              <a:rPr lang="en-US" b="1" dirty="0">
                <a:latin typeface="Arial" panose="020B0604020202020204" pitchFamily="34" charset="0"/>
                <a:cs typeface="Arial" panose="020B0604020202020204" pitchFamily="34" charset="0"/>
              </a:rPr>
              <a:t>A</a:t>
            </a:r>
            <a:r>
              <a:rPr lang="en-US" b="1" dirty="0" smtClean="0">
                <a:latin typeface="Arial" panose="020B0604020202020204" pitchFamily="34" charset="0"/>
                <a:cs typeface="Arial" panose="020B0604020202020204" pitchFamily="34" charset="0"/>
              </a:rPr>
              <a:t>gree, Agree, Disagree, or Strongly </a:t>
            </a:r>
            <a:r>
              <a:rPr lang="en-US" b="1" dirty="0">
                <a:latin typeface="Arial" panose="020B0604020202020204" pitchFamily="34" charset="0"/>
                <a:cs typeface="Arial" panose="020B0604020202020204" pitchFamily="34" charset="0"/>
              </a:rPr>
              <a:t>D</a:t>
            </a:r>
            <a:r>
              <a:rPr lang="en-US" b="1" dirty="0" smtClean="0">
                <a:latin typeface="Arial" panose="020B0604020202020204" pitchFamily="34" charset="0"/>
                <a:cs typeface="Arial" panose="020B0604020202020204" pitchFamily="34" charset="0"/>
              </a:rPr>
              <a:t>isagree.</a:t>
            </a:r>
          </a:p>
          <a:p>
            <a:pPr marL="457200" indent="-457200">
              <a:buFont typeface="+mj-lt"/>
              <a:buAutoNum type="arabicPeriod"/>
            </a:pPr>
            <a:endParaRPr lang="en-US" sz="2000" dirty="0">
              <a:latin typeface="Arial" panose="020B0604020202020204" pitchFamily="34" charset="0"/>
              <a:cs typeface="Arial" panose="020B0604020202020204" pitchFamily="34" charset="0"/>
            </a:endParaRPr>
          </a:p>
          <a:p>
            <a:pPr marL="457200" indent="-457200">
              <a:buFont typeface="+mj-lt"/>
              <a:buAutoNum type="arabicPeriod"/>
            </a:pPr>
            <a:r>
              <a:rPr lang="en-US" dirty="0" smtClean="0">
                <a:latin typeface="Arial" panose="020B0604020202020204" pitchFamily="34" charset="0"/>
                <a:cs typeface="Arial" panose="020B0604020202020204" pitchFamily="34" charset="0"/>
              </a:rPr>
              <a:t>I believe that there should be a 10p.m. curfew for all children 16 years of age and under.</a:t>
            </a:r>
          </a:p>
          <a:p>
            <a:pPr marL="457200" indent="-457200">
              <a:buFont typeface="+mj-lt"/>
              <a:buAutoNum type="arabicPeriod"/>
            </a:pPr>
            <a:r>
              <a:rPr lang="en-US" dirty="0" smtClean="0">
                <a:latin typeface="Arial" panose="020B0604020202020204" pitchFamily="34" charset="0"/>
                <a:cs typeface="Arial" panose="020B0604020202020204" pitchFamily="34" charset="0"/>
              </a:rPr>
              <a:t>I believe that every child should be able to sleep in his/her own bed.</a:t>
            </a:r>
          </a:p>
          <a:p>
            <a:pPr marL="457200" indent="-457200">
              <a:buFont typeface="+mj-lt"/>
              <a:buAutoNum type="arabicPeriod"/>
            </a:pPr>
            <a:r>
              <a:rPr lang="en-US" dirty="0" smtClean="0">
                <a:latin typeface="Arial" panose="020B0604020202020204" pitchFamily="34" charset="0"/>
                <a:cs typeface="Arial" panose="020B0604020202020204" pitchFamily="34" charset="0"/>
              </a:rPr>
              <a:t>I believe that a safe home is a happy home.</a:t>
            </a:r>
          </a:p>
          <a:p>
            <a:pPr marL="457200" indent="-457200">
              <a:buFont typeface="+mj-lt"/>
              <a:buAutoNum type="arabicPeriod"/>
            </a:pPr>
            <a:r>
              <a:rPr lang="en-US" dirty="0" smtClean="0">
                <a:latin typeface="Arial" panose="020B0604020202020204" pitchFamily="34" charset="0"/>
                <a:cs typeface="Arial" panose="020B0604020202020204" pitchFamily="34" charset="0"/>
              </a:rPr>
              <a:t>I believe that the judicial system is unfair to people of color.</a:t>
            </a:r>
          </a:p>
          <a:p>
            <a:pPr marL="457200" indent="-457200">
              <a:buFont typeface="+mj-lt"/>
              <a:buAutoNum type="arabicPeriod"/>
            </a:pPr>
            <a:r>
              <a:rPr lang="en-US" dirty="0" smtClean="0">
                <a:latin typeface="Arial" panose="020B0604020202020204" pitchFamily="34" charset="0"/>
                <a:cs typeface="Arial" panose="020B0604020202020204" pitchFamily="34" charset="0"/>
              </a:rPr>
              <a:t>I believe that LGBTQIA couples should be able to adopt children. </a:t>
            </a:r>
          </a:p>
          <a:p>
            <a:pPr marL="457200" indent="-457200">
              <a:buFont typeface="+mj-lt"/>
              <a:buAutoNum type="arabicPeriod"/>
            </a:pPr>
            <a:r>
              <a:rPr lang="en-US" dirty="0" smtClean="0">
                <a:latin typeface="Arial" panose="020B0604020202020204" pitchFamily="34" charset="0"/>
                <a:cs typeface="Arial" panose="020B0604020202020204" pitchFamily="34" charset="0"/>
              </a:rPr>
              <a:t>I believe that interracial adoption is wrong.</a:t>
            </a:r>
          </a:p>
          <a:p>
            <a:pPr marL="457200" indent="-457200">
              <a:buFont typeface="+mj-lt"/>
              <a:buAutoNum type="arabicPeriod"/>
            </a:pPr>
            <a:r>
              <a:rPr lang="en-US" dirty="0" smtClean="0">
                <a:latin typeface="Arial" panose="020B0604020202020204" pitchFamily="34" charset="0"/>
                <a:cs typeface="Arial" panose="020B0604020202020204" pitchFamily="34" charset="0"/>
              </a:rPr>
              <a:t>I believe that a family that prays together stays together.</a:t>
            </a:r>
          </a:p>
          <a:p>
            <a:pPr marL="457200" indent="-457200">
              <a:buFont typeface="+mj-lt"/>
              <a:buAutoNum type="arabicPeriod"/>
            </a:pPr>
            <a:r>
              <a:rPr lang="en-US" dirty="0" smtClean="0">
                <a:latin typeface="Arial" panose="020B0604020202020204" pitchFamily="34" charset="0"/>
                <a:cs typeface="Arial" panose="020B0604020202020204" pitchFamily="34" charset="0"/>
              </a:rPr>
              <a:t>I believe that a parent’s use of corporal punishment reflect his/her inability to communicate with children.  </a:t>
            </a:r>
          </a:p>
          <a:p>
            <a:pPr marL="457200" indent="-457200">
              <a:buFont typeface="+mj-lt"/>
              <a:buAutoNum type="arabicPeriod"/>
            </a:pPr>
            <a:r>
              <a:rPr lang="en-US" dirty="0" smtClean="0">
                <a:latin typeface="Arial" panose="020B0604020202020204" pitchFamily="34" charset="0"/>
                <a:cs typeface="Arial" panose="020B0604020202020204" pitchFamily="34" charset="0"/>
              </a:rPr>
              <a:t>I believe that mothers who stay in abusive relationships are guilty of child abuse. </a:t>
            </a:r>
          </a:p>
          <a:p>
            <a:pPr marL="457200" indent="-457200">
              <a:buFont typeface="+mj-lt"/>
              <a:buAutoNum type="arabicPeriod"/>
            </a:pPr>
            <a:r>
              <a:rPr lang="en-US" dirty="0" smtClean="0">
                <a:latin typeface="Arial" panose="020B0604020202020204" pitchFamily="34" charset="0"/>
                <a:cs typeface="Arial" panose="020B0604020202020204" pitchFamily="34" charset="0"/>
              </a:rPr>
              <a:t>I believe that people who use or abuse drugs should be incarcerated.</a:t>
            </a:r>
          </a:p>
          <a:p>
            <a:pPr marL="457200" indent="-457200">
              <a:buFont typeface="+mj-lt"/>
              <a:buAutoNum type="arabicPeriod"/>
            </a:pPr>
            <a:r>
              <a:rPr lang="en-US" dirty="0" smtClean="0">
                <a:latin typeface="Arial" panose="020B0604020202020204" pitchFamily="34" charset="0"/>
                <a:cs typeface="Arial" panose="020B0604020202020204" pitchFamily="34" charset="0"/>
              </a:rPr>
              <a:t>I believe that people on welfare are generally lazy.</a:t>
            </a:r>
          </a:p>
          <a:p>
            <a:pPr marL="457200" indent="-457200">
              <a:buFont typeface="+mj-lt"/>
              <a:buAutoNum type="arabicPeriod"/>
            </a:pPr>
            <a:r>
              <a:rPr lang="en-US" dirty="0" smtClean="0">
                <a:latin typeface="Arial" panose="020B0604020202020204" pitchFamily="34" charset="0"/>
                <a:cs typeface="Arial" panose="020B0604020202020204" pitchFamily="34" charset="0"/>
              </a:rPr>
              <a:t>I believe that teen parents cannot do an adequate job.</a:t>
            </a:r>
          </a:p>
          <a:p>
            <a:pPr marL="457200" indent="-457200">
              <a:buFont typeface="+mj-lt"/>
              <a:buAutoNum type="arabicPeriod"/>
            </a:pPr>
            <a:r>
              <a:rPr lang="en-US" dirty="0" smtClean="0">
                <a:latin typeface="Arial" panose="020B0604020202020204" pitchFamily="34" charset="0"/>
                <a:cs typeface="Arial" panose="020B0604020202020204" pitchFamily="34" charset="0"/>
              </a:rPr>
              <a:t>I believe that drinking alcohol during pregnancy is child abuse </a:t>
            </a:r>
          </a:p>
          <a:p>
            <a:pPr marL="457200" indent="-457200">
              <a:buFont typeface="+mj-lt"/>
              <a:buAutoNum type="arabicPeriod"/>
            </a:pPr>
            <a:r>
              <a:rPr lang="en-US" dirty="0" smtClean="0">
                <a:latin typeface="Arial" panose="020B0604020202020204" pitchFamily="34" charset="0"/>
                <a:cs typeface="Arial" panose="020B0604020202020204" pitchFamily="34" charset="0"/>
              </a:rPr>
              <a:t>I believe that all children deserve safe and permanent homes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617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Recognizing Your Values</a:t>
            </a:r>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2" name="TextBox 1"/>
          <p:cNvSpPr txBox="1"/>
          <p:nvPr/>
        </p:nvSpPr>
        <p:spPr>
          <a:xfrm>
            <a:off x="-12145" y="1231310"/>
            <a:ext cx="11842387" cy="6217087"/>
          </a:xfrm>
          <a:prstGeom prst="rect">
            <a:avLst/>
          </a:prstGeom>
          <a:noFill/>
        </p:spPr>
        <p:txBody>
          <a:bodyPr wrap="square" rtlCol="0">
            <a:spAutoFit/>
          </a:bodyPr>
          <a:lstStyle/>
          <a:p>
            <a:pPr algn="ctr"/>
            <a:r>
              <a:rPr lang="en-US" sz="2000" b="1" u="sng" dirty="0">
                <a:latin typeface="Arial" panose="020B0604020202020204" pitchFamily="34" charset="0"/>
                <a:cs typeface="Arial" panose="020B0604020202020204" pitchFamily="34" charset="0"/>
              </a:rPr>
              <a:t>Values Statement Exercise </a:t>
            </a:r>
            <a:r>
              <a:rPr lang="en-US" sz="2000" b="1" u="sng" dirty="0" smtClean="0">
                <a:latin typeface="Arial" panose="020B0604020202020204" pitchFamily="34" charset="0"/>
                <a:cs typeface="Arial" panose="020B0604020202020204" pitchFamily="34" charset="0"/>
              </a:rPr>
              <a:t>Worksheet</a:t>
            </a:r>
          </a:p>
          <a:p>
            <a:pPr algn="ctr"/>
            <a:endParaRPr lang="en-US" sz="2000" b="1" u="sng" dirty="0">
              <a:latin typeface="Arial" panose="020B0604020202020204" pitchFamily="34" charset="0"/>
              <a:cs typeface="Arial" panose="020B0604020202020204" pitchFamily="34" charset="0"/>
            </a:endParaRPr>
          </a:p>
          <a:p>
            <a:r>
              <a:rPr lang="en-US" sz="2000" b="1" u="sng" dirty="0" smtClean="0"/>
              <a:t>Part 2: </a:t>
            </a:r>
            <a:r>
              <a:rPr lang="en-US" sz="2000" dirty="0" smtClean="0"/>
              <a:t>Take a second to put yourself in someone else’s shoes. Can you see how someone may disagree with your values on some of these statements? What are some reasons why someone may have a different answer than you? Pick at least one of these statements, think about what may cause some people to disagree and prepare to share it with the group.</a:t>
            </a:r>
          </a:p>
          <a:p>
            <a:pPr marL="457200" indent="-457200">
              <a:buFont typeface="+mj-lt"/>
              <a:buAutoNum type="arabicPeriod"/>
            </a:pPr>
            <a:endParaRPr lang="en-US" sz="1600" dirty="0" smtClean="0">
              <a:latin typeface="Arial" panose="020B0604020202020204" pitchFamily="34" charset="0"/>
              <a:cs typeface="Arial" panose="020B0604020202020204" pitchFamily="34" charset="0"/>
            </a:endParaRPr>
          </a:p>
          <a:p>
            <a:pPr marL="457200" indent="-457200">
              <a:buFont typeface="+mj-lt"/>
              <a:buAutoNum type="arabicPeriod"/>
            </a:pPr>
            <a:r>
              <a:rPr lang="en-US" sz="1600" dirty="0" smtClean="0">
                <a:latin typeface="Arial" panose="020B0604020202020204" pitchFamily="34" charset="0"/>
                <a:cs typeface="Arial" panose="020B0604020202020204" pitchFamily="34" charset="0"/>
              </a:rPr>
              <a:t>I </a:t>
            </a:r>
            <a:r>
              <a:rPr lang="en-US" sz="1600" dirty="0">
                <a:latin typeface="Arial" panose="020B0604020202020204" pitchFamily="34" charset="0"/>
                <a:cs typeface="Arial" panose="020B0604020202020204" pitchFamily="34" charset="0"/>
              </a:rPr>
              <a:t>believe that there should be a 10p.m. curfew for all children 16 years of age and under.</a:t>
            </a:r>
          </a:p>
          <a:p>
            <a:pPr marL="457200" indent="-457200">
              <a:buFont typeface="+mj-lt"/>
              <a:buAutoNum type="arabicPeriod"/>
            </a:pPr>
            <a:r>
              <a:rPr lang="en-US" sz="1600" dirty="0">
                <a:latin typeface="Arial" panose="020B0604020202020204" pitchFamily="34" charset="0"/>
                <a:cs typeface="Arial" panose="020B0604020202020204" pitchFamily="34" charset="0"/>
              </a:rPr>
              <a:t>I believe that every child should be able to sleep in his/her own bed.</a:t>
            </a:r>
          </a:p>
          <a:p>
            <a:pPr marL="457200" indent="-457200">
              <a:buFont typeface="+mj-lt"/>
              <a:buAutoNum type="arabicPeriod"/>
            </a:pPr>
            <a:r>
              <a:rPr lang="en-US" sz="1600" dirty="0">
                <a:latin typeface="Arial" panose="020B0604020202020204" pitchFamily="34" charset="0"/>
                <a:cs typeface="Arial" panose="020B0604020202020204" pitchFamily="34" charset="0"/>
              </a:rPr>
              <a:t>I believe that a safe home is a happy home.</a:t>
            </a:r>
          </a:p>
          <a:p>
            <a:pPr marL="457200" indent="-457200">
              <a:buFont typeface="+mj-lt"/>
              <a:buAutoNum type="arabicPeriod"/>
            </a:pPr>
            <a:r>
              <a:rPr lang="en-US" sz="1600" dirty="0">
                <a:latin typeface="Arial" panose="020B0604020202020204" pitchFamily="34" charset="0"/>
                <a:cs typeface="Arial" panose="020B0604020202020204" pitchFamily="34" charset="0"/>
              </a:rPr>
              <a:t>I believe that the judicial system is unfair to people of color.</a:t>
            </a:r>
          </a:p>
          <a:p>
            <a:pPr marL="457200" indent="-457200">
              <a:buFont typeface="+mj-lt"/>
              <a:buAutoNum type="arabicPeriod"/>
            </a:pPr>
            <a:r>
              <a:rPr lang="en-US" sz="1600" dirty="0">
                <a:latin typeface="Arial" panose="020B0604020202020204" pitchFamily="34" charset="0"/>
                <a:cs typeface="Arial" panose="020B0604020202020204" pitchFamily="34" charset="0"/>
              </a:rPr>
              <a:t>I believe that a gay or lesbian couple should be able to adopt children. </a:t>
            </a:r>
          </a:p>
          <a:p>
            <a:pPr marL="457200" indent="-457200">
              <a:buFont typeface="+mj-lt"/>
              <a:buAutoNum type="arabicPeriod"/>
            </a:pPr>
            <a:r>
              <a:rPr lang="en-US" sz="1600" dirty="0">
                <a:latin typeface="Arial" panose="020B0604020202020204" pitchFamily="34" charset="0"/>
                <a:cs typeface="Arial" panose="020B0604020202020204" pitchFamily="34" charset="0"/>
              </a:rPr>
              <a:t>I believe that interracial adoption is wrong.</a:t>
            </a:r>
          </a:p>
          <a:p>
            <a:pPr marL="457200" indent="-457200">
              <a:buFont typeface="+mj-lt"/>
              <a:buAutoNum type="arabicPeriod"/>
            </a:pPr>
            <a:r>
              <a:rPr lang="en-US" sz="1600" dirty="0">
                <a:latin typeface="Arial" panose="020B0604020202020204" pitchFamily="34" charset="0"/>
                <a:cs typeface="Arial" panose="020B0604020202020204" pitchFamily="34" charset="0"/>
              </a:rPr>
              <a:t>I believe that a family that prays together stays together.</a:t>
            </a:r>
          </a:p>
          <a:p>
            <a:pPr marL="457200" indent="-457200">
              <a:buFont typeface="+mj-lt"/>
              <a:buAutoNum type="arabicPeriod"/>
            </a:pPr>
            <a:r>
              <a:rPr lang="en-US" sz="1600" dirty="0">
                <a:latin typeface="Arial" panose="020B0604020202020204" pitchFamily="34" charset="0"/>
                <a:cs typeface="Arial" panose="020B0604020202020204" pitchFamily="34" charset="0"/>
              </a:rPr>
              <a:t>I believe that a parent’s use of corporal punishment reflect his/her inability to communicate with children.  </a:t>
            </a:r>
          </a:p>
          <a:p>
            <a:pPr marL="457200" indent="-457200">
              <a:buFont typeface="+mj-lt"/>
              <a:buAutoNum type="arabicPeriod"/>
            </a:pPr>
            <a:r>
              <a:rPr lang="en-US" sz="1600" dirty="0">
                <a:latin typeface="Arial" panose="020B0604020202020204" pitchFamily="34" charset="0"/>
                <a:cs typeface="Arial" panose="020B0604020202020204" pitchFamily="34" charset="0"/>
              </a:rPr>
              <a:t>I believe that mothers who stay in abusive relationships are guilty of child abuse. </a:t>
            </a:r>
          </a:p>
          <a:p>
            <a:pPr marL="457200" indent="-457200">
              <a:buFont typeface="+mj-lt"/>
              <a:buAutoNum type="arabicPeriod"/>
            </a:pPr>
            <a:r>
              <a:rPr lang="en-US" sz="1600" dirty="0">
                <a:latin typeface="Arial" panose="020B0604020202020204" pitchFamily="34" charset="0"/>
                <a:cs typeface="Arial" panose="020B0604020202020204" pitchFamily="34" charset="0"/>
              </a:rPr>
              <a:t>I believe that people who use or abuse drugs should be incarcerated.</a:t>
            </a:r>
          </a:p>
          <a:p>
            <a:pPr marL="457200" indent="-457200">
              <a:buFont typeface="+mj-lt"/>
              <a:buAutoNum type="arabicPeriod"/>
            </a:pPr>
            <a:r>
              <a:rPr lang="en-US" sz="1600" dirty="0">
                <a:latin typeface="Arial" panose="020B0604020202020204" pitchFamily="34" charset="0"/>
                <a:cs typeface="Arial" panose="020B0604020202020204" pitchFamily="34" charset="0"/>
              </a:rPr>
              <a:t>I believe that people on welfare are generally lazy.</a:t>
            </a:r>
          </a:p>
          <a:p>
            <a:pPr marL="457200" indent="-457200">
              <a:buFont typeface="+mj-lt"/>
              <a:buAutoNum type="arabicPeriod"/>
            </a:pPr>
            <a:r>
              <a:rPr lang="en-US" sz="1600" dirty="0">
                <a:latin typeface="Arial" panose="020B0604020202020204" pitchFamily="34" charset="0"/>
                <a:cs typeface="Arial" panose="020B0604020202020204" pitchFamily="34" charset="0"/>
              </a:rPr>
              <a:t>I believe that teen parents cannot do an adequate job.</a:t>
            </a:r>
          </a:p>
          <a:p>
            <a:pPr marL="457200" indent="-457200">
              <a:buFont typeface="+mj-lt"/>
              <a:buAutoNum type="arabicPeriod"/>
            </a:pPr>
            <a:r>
              <a:rPr lang="en-US" sz="1600" dirty="0">
                <a:latin typeface="Arial" panose="020B0604020202020204" pitchFamily="34" charset="0"/>
                <a:cs typeface="Arial" panose="020B0604020202020204" pitchFamily="34" charset="0"/>
              </a:rPr>
              <a:t>I believe that drinking alcohol during pregnancy is child abuse </a:t>
            </a:r>
          </a:p>
          <a:p>
            <a:pPr marL="457200" indent="-457200">
              <a:buFont typeface="+mj-lt"/>
              <a:buAutoNum type="arabicPeriod"/>
            </a:pPr>
            <a:r>
              <a:rPr lang="en-US" sz="1600" dirty="0">
                <a:latin typeface="Arial" panose="020B0604020202020204" pitchFamily="34" charset="0"/>
                <a:cs typeface="Arial" panose="020B0604020202020204" pitchFamily="34" charset="0"/>
              </a:rPr>
              <a:t>I believe that all children deserve safe and permanent homes </a:t>
            </a:r>
          </a:p>
          <a:p>
            <a:endParaRPr lang="en-US" sz="2000" dirty="0"/>
          </a:p>
          <a:p>
            <a:endParaRPr lang="en-US" dirty="0"/>
          </a:p>
        </p:txBody>
      </p:sp>
    </p:spTree>
    <p:extLst>
      <p:ext uri="{BB962C8B-B14F-4D97-AF65-F5344CB8AC3E}">
        <p14:creationId xmlns:p14="http://schemas.microsoft.com/office/powerpoint/2010/main" val="2261603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708286" y="1502396"/>
            <a:ext cx="6569278" cy="4926959"/>
          </a:xfrm>
          <a:prstGeom prst="rect">
            <a:avLst/>
          </a:prstGeom>
          <a:ln>
            <a:solidFill>
              <a:srgbClr val="D2232A"/>
            </a:solidFill>
          </a:ln>
          <a:effectLst>
            <a:outerShdw blurRad="292100" dist="139700" dir="2700000" algn="tl" rotWithShape="0">
              <a:srgbClr val="333333">
                <a:alpha val="65000"/>
              </a:srgbClr>
            </a:outerShdw>
          </a:effectLst>
        </p:spPr>
      </p:pic>
      <p:grpSp>
        <p:nvGrpSpPr>
          <p:cNvPr id="3" name="Group 2"/>
          <p:cNvGrpSpPr/>
          <p:nvPr/>
        </p:nvGrpSpPr>
        <p:grpSpPr>
          <a:xfrm>
            <a:off x="264569" y="1502394"/>
            <a:ext cx="620757" cy="4926962"/>
            <a:chOff x="11523009" y="1505132"/>
            <a:chExt cx="620757" cy="4926962"/>
          </a:xfrm>
          <a:effectLst/>
          <a:scene3d>
            <a:camera prst="orthographicFront">
              <a:rot lat="0" lon="0" rev="0"/>
            </a:camera>
            <a:lightRig rig="glow" dir="t">
              <a:rot lat="0" lon="0" rev="4800000"/>
            </a:lightRig>
          </a:scene3d>
        </p:grpSpPr>
        <p:sp>
          <p:nvSpPr>
            <p:cNvPr id="8" name="Rectangle 7"/>
            <p:cNvSpPr/>
            <p:nvPr/>
          </p:nvSpPr>
          <p:spPr>
            <a:xfrm>
              <a:off x="11523009" y="1507871"/>
              <a:ext cx="494079" cy="4924223"/>
            </a:xfrm>
            <a:prstGeom prst="rect">
              <a:avLst/>
            </a:prstGeom>
            <a:gradFill flip="none" rotWithShape="1">
              <a:gsLst>
                <a:gs pos="0">
                  <a:srgbClr val="D2232A">
                    <a:shade val="30000"/>
                    <a:satMod val="115000"/>
                  </a:srgbClr>
                </a:gs>
                <a:gs pos="50000">
                  <a:srgbClr val="D2232A">
                    <a:shade val="67500"/>
                    <a:satMod val="115000"/>
                  </a:srgbClr>
                </a:gs>
                <a:gs pos="100000">
                  <a:srgbClr val="D2232A">
                    <a:shade val="100000"/>
                    <a:satMod val="115000"/>
                  </a:srgbClr>
                </a:gs>
              </a:gsLst>
              <a:path path="circle">
                <a:fillToRect l="100000" t="100000"/>
              </a:path>
              <a:tileRect r="-100000" b="-100000"/>
            </a:gra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2017088" y="1505132"/>
              <a:ext cx="126678" cy="4926961"/>
            </a:xfrm>
            <a:prstGeom prst="rect">
              <a:avLst/>
            </a:prstGeom>
            <a:solidFill>
              <a:srgbClr val="113044"/>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0" y="275592"/>
            <a:ext cx="9413319" cy="1010044"/>
            <a:chOff x="-2619" y="296268"/>
            <a:chExt cx="7569864" cy="1010044"/>
          </a:xfrm>
        </p:grpSpPr>
        <p:sp>
          <p:nvSpPr>
            <p:cNvPr id="1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6" name="Object 15"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4894" name="think-cell Slide" r:id="rId7" imgW="270" imgH="270" progId="TCLayout.ActiveDocument.1">
                  <p:embed/>
                </p:oleObj>
              </mc:Choice>
              <mc:Fallback>
                <p:oleObj name="think-cell Slide" r:id="rId7" imgW="270" imgH="27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5" y="328792"/>
            <a:ext cx="6096000" cy="954107"/>
          </a:xfrm>
          <a:prstGeom prst="rect">
            <a:avLst/>
          </a:prstGeom>
        </p:spPr>
        <p:txBody>
          <a:bodyPr>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Activity Time: Deshawn </a:t>
            </a:r>
            <a:r>
              <a:rPr lang="en-US" sz="2800" dirty="0" err="1" smtClean="0">
                <a:solidFill>
                  <a:schemeClr val="bg1">
                    <a:lumMod val="95000"/>
                  </a:schemeClr>
                </a:solidFill>
                <a:latin typeface="Arial" panose="020B0604020202020204" pitchFamily="34" charset="0"/>
                <a:cs typeface="Arial" panose="020B0604020202020204" pitchFamily="34" charset="0"/>
              </a:rPr>
              <a:t>Bleux</a:t>
            </a:r>
            <a:r>
              <a:rPr lang="en-US" sz="2800" dirty="0" smtClean="0">
                <a:solidFill>
                  <a:schemeClr val="bg1">
                    <a:lumMod val="95000"/>
                  </a:schemeClr>
                </a:solidFill>
                <a:latin typeface="Arial" panose="020B0604020202020204" pitchFamily="34" charset="0"/>
                <a:cs typeface="Arial" panose="020B0604020202020204" pitchFamily="34" charset="0"/>
              </a:rPr>
              <a:t> Case</a:t>
            </a:r>
            <a:endParaRPr lang="en-US" sz="2800" dirty="0">
              <a:latin typeface="Arial" panose="020B0604020202020204" pitchFamily="34" charset="0"/>
              <a:cs typeface="Arial" panose="020B0604020202020204" pitchFamily="34" charset="0"/>
            </a:endParaRPr>
          </a:p>
        </p:txBody>
      </p:sp>
      <p:grpSp>
        <p:nvGrpSpPr>
          <p:cNvPr id="9" name="Group 8"/>
          <p:cNvGrpSpPr/>
          <p:nvPr/>
        </p:nvGrpSpPr>
        <p:grpSpPr>
          <a:xfrm>
            <a:off x="1040514" y="1502393"/>
            <a:ext cx="3047015" cy="4926962"/>
            <a:chOff x="4988542" y="-1039777"/>
            <a:chExt cx="2744454" cy="8296952"/>
          </a:xfrm>
          <a:effectLst>
            <a:outerShdw blurRad="63500" sx="102000" sy="102000" algn="ctr" rotWithShape="0">
              <a:prstClr val="black">
                <a:alpha val="40000"/>
              </a:prstClr>
            </a:outerShdw>
          </a:effectLst>
        </p:grpSpPr>
        <p:sp>
          <p:nvSpPr>
            <p:cNvPr id="7" name="Rectangle 6"/>
            <p:cNvSpPr/>
            <p:nvPr/>
          </p:nvSpPr>
          <p:spPr>
            <a:xfrm>
              <a:off x="4988542" y="-1039777"/>
              <a:ext cx="2744454" cy="8296952"/>
            </a:xfrm>
            <a:prstGeom prst="rect">
              <a:avLst/>
            </a:prstGeom>
            <a:gradFill>
              <a:gsLst>
                <a:gs pos="0">
                  <a:srgbClr val="C00000"/>
                </a:gs>
                <a:gs pos="100000">
                  <a:srgbClr val="113044"/>
                </a:gs>
              </a:gsLst>
              <a:lin ang="5400000" scaled="1"/>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 panose="020B0604020202020204" pitchFamily="34" charset="0"/>
                  <a:cs typeface="Arial" panose="020B0604020202020204" pitchFamily="34" charset="0"/>
                </a:rPr>
                <a:t>Asking </a:t>
              </a:r>
              <a:r>
                <a:rPr lang="en-US" sz="2400" b="1" dirty="0">
                  <a:solidFill>
                    <a:schemeClr val="bg1"/>
                  </a:solidFill>
                  <a:latin typeface="Arial" panose="020B0604020202020204" pitchFamily="34" charset="0"/>
                  <a:cs typeface="Arial" panose="020B0604020202020204" pitchFamily="34" charset="0"/>
                </a:rPr>
                <a:t>the Right Questions</a:t>
              </a:r>
            </a:p>
          </p:txBody>
        </p:sp>
        <p:pic>
          <p:nvPicPr>
            <p:cNvPr id="35" name="Picture 34"/>
            <p:cNvPicPr>
              <a:picLocks noChangeAspect="1"/>
            </p:cNvPicPr>
            <p:nvPr/>
          </p:nvPicPr>
          <p:blipFill>
            <a:blip r:embed="rId9">
              <a:lum bright="70000" contrast="-70000"/>
            </a:blip>
            <a:stretch>
              <a:fillRect/>
            </a:stretch>
          </p:blipFill>
          <p:spPr>
            <a:xfrm>
              <a:off x="6060519" y="496764"/>
              <a:ext cx="600499" cy="922566"/>
            </a:xfrm>
            <a:prstGeom prst="rect">
              <a:avLst/>
            </a:prstGeom>
          </p:spPr>
        </p:pic>
      </p:grpSp>
      <p:grpSp>
        <p:nvGrpSpPr>
          <p:cNvPr id="29" name="Group 28"/>
          <p:cNvGrpSpPr/>
          <p:nvPr/>
        </p:nvGrpSpPr>
        <p:grpSpPr>
          <a:xfrm flipH="1">
            <a:off x="11306074" y="1502394"/>
            <a:ext cx="620757" cy="4926962"/>
            <a:chOff x="11523009" y="1505132"/>
            <a:chExt cx="620757" cy="4926962"/>
          </a:xfrm>
          <a:effectLst/>
          <a:scene3d>
            <a:camera prst="orthographicFront">
              <a:rot lat="0" lon="0" rev="0"/>
            </a:camera>
            <a:lightRig rig="glow" dir="t">
              <a:rot lat="0" lon="0" rev="4800000"/>
            </a:lightRig>
          </a:scene3d>
        </p:grpSpPr>
        <p:sp>
          <p:nvSpPr>
            <p:cNvPr id="30" name="Rectangle 29"/>
            <p:cNvSpPr/>
            <p:nvPr/>
          </p:nvSpPr>
          <p:spPr>
            <a:xfrm>
              <a:off x="11523009" y="1507871"/>
              <a:ext cx="494079" cy="4924223"/>
            </a:xfrm>
            <a:prstGeom prst="rect">
              <a:avLst/>
            </a:prstGeom>
            <a:gradFill flip="none" rotWithShape="1">
              <a:gsLst>
                <a:gs pos="0">
                  <a:srgbClr val="D2232A">
                    <a:shade val="30000"/>
                    <a:satMod val="115000"/>
                  </a:srgbClr>
                </a:gs>
                <a:gs pos="50000">
                  <a:srgbClr val="D2232A">
                    <a:shade val="67500"/>
                    <a:satMod val="115000"/>
                  </a:srgbClr>
                </a:gs>
                <a:gs pos="100000">
                  <a:srgbClr val="D2232A">
                    <a:shade val="100000"/>
                    <a:satMod val="115000"/>
                  </a:srgbClr>
                </a:gs>
              </a:gsLst>
              <a:path path="circle">
                <a:fillToRect l="100000" t="100000"/>
              </a:path>
              <a:tileRect r="-100000" b="-100000"/>
            </a:gra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2017088" y="1505132"/>
              <a:ext cx="126678" cy="4926961"/>
            </a:xfrm>
            <a:prstGeom prst="rect">
              <a:avLst/>
            </a:prstGeom>
            <a:solidFill>
              <a:srgbClr val="113044"/>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p:cNvPicPr>
            <a:picLocks noChangeAspect="1"/>
          </p:cNvPicPr>
          <p:nvPr/>
        </p:nvPicPr>
        <p:blipFill rotWithShape="1">
          <a:blip r:embed="rId10">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
        <p:nvSpPr>
          <p:cNvPr id="2" name="Rectangle 1"/>
          <p:cNvSpPr/>
          <p:nvPr/>
        </p:nvSpPr>
        <p:spPr>
          <a:xfrm>
            <a:off x="4178349" y="1502394"/>
            <a:ext cx="465569" cy="4926961"/>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382567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31" name="Object 30"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92561" name="think-cell Slide" r:id="rId5" imgW="270" imgH="270" progId="TCLayout.ActiveDocument.1">
                  <p:embed/>
                </p:oleObj>
              </mc:Choice>
              <mc:Fallback>
                <p:oleObj name="think-cell Slide" r:id="rId5" imgW="270" imgH="270" progId="TCLayout.ActiveDocument.1">
                  <p:embed/>
                  <p:pic>
                    <p:nvPicPr>
                      <p:cNvPr id="31" name="Object 30"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2"/>
          <p:cNvPicPr>
            <a:picLocks noChangeAspect="1"/>
          </p:cNvPicPr>
          <p:nvPr/>
        </p:nvPicPr>
        <p:blipFill>
          <a:blip r:embed="rId7">
            <a:clrChange>
              <a:clrFrom>
                <a:srgbClr val="FFFFFF"/>
              </a:clrFrom>
              <a:clrTo>
                <a:srgbClr val="FFFFFF">
                  <a:alpha val="0"/>
                </a:srgbClr>
              </a:clrTo>
            </a:clrChange>
          </a:blip>
          <a:stretch>
            <a:fillRect/>
          </a:stretch>
        </p:blipFill>
        <p:spPr>
          <a:xfrm>
            <a:off x="8733901" y="694807"/>
            <a:ext cx="2857500" cy="2857500"/>
          </a:xfrm>
          <a:prstGeom prst="rect">
            <a:avLst/>
          </a:prstGeom>
        </p:spPr>
      </p:pic>
      <p:sp>
        <p:nvSpPr>
          <p:cNvPr id="5" name="Rectangle 4"/>
          <p:cNvSpPr/>
          <p:nvPr/>
        </p:nvSpPr>
        <p:spPr>
          <a:xfrm>
            <a:off x="104775" y="328792"/>
            <a:ext cx="6096000" cy="954107"/>
          </a:xfrm>
          <a:prstGeom prst="rect">
            <a:avLst/>
          </a:prstGeom>
        </p:spPr>
        <p:txBody>
          <a:bodyPr>
            <a:spAutoFit/>
          </a:bodyPr>
          <a:lstStyle/>
          <a:p>
            <a:r>
              <a:rPr lang="en-US" sz="2800" b="1" dirty="0" smtClean="0">
                <a:solidFill>
                  <a:schemeClr val="tx2">
                    <a:lumMod val="60000"/>
                    <a:lumOff val="40000"/>
                  </a:schemeClr>
                </a:solidFill>
                <a:latin typeface="Arial" panose="020B0604020202020204" pitchFamily="34" charset="0"/>
                <a:cs typeface="Arial" panose="020B0604020202020204" pitchFamily="34" charset="0"/>
              </a:rPr>
              <a:t>Pre-Service Training: Day 1 </a:t>
            </a:r>
          </a:p>
          <a:p>
            <a:r>
              <a:rPr lang="en-US" sz="2800" dirty="0" smtClean="0">
                <a:solidFill>
                  <a:schemeClr val="bg1">
                    <a:lumMod val="95000"/>
                  </a:schemeClr>
                </a:solidFill>
                <a:latin typeface="Arial" panose="020B0604020202020204" pitchFamily="34" charset="0"/>
                <a:cs typeface="Arial" panose="020B0604020202020204" pitchFamily="34" charset="0"/>
              </a:rPr>
              <a:t>Our Agreements</a:t>
            </a:r>
            <a:endParaRPr lang="en-US" sz="2800" dirty="0">
              <a:latin typeface="Arial" panose="020B0604020202020204" pitchFamily="34" charset="0"/>
              <a:cs typeface="Arial" panose="020B0604020202020204" pitchFamily="34" charset="0"/>
            </a:endParaRPr>
          </a:p>
        </p:txBody>
      </p:sp>
      <p:sp>
        <p:nvSpPr>
          <p:cNvPr id="30" name="Rectangle 29"/>
          <p:cNvSpPr/>
          <p:nvPr/>
        </p:nvSpPr>
        <p:spPr>
          <a:xfrm>
            <a:off x="441362" y="2238496"/>
            <a:ext cx="11332949" cy="3924151"/>
          </a:xfrm>
          <a:prstGeom prst="rect">
            <a:avLst/>
          </a:prstGeom>
        </p:spPr>
        <p:txBody>
          <a:bodyPr wrap="square">
            <a:spAutoFit/>
          </a:bodyPr>
          <a:lstStyle/>
          <a:p>
            <a:pPr marL="342900" indent="-342900">
              <a:spcAft>
                <a:spcPts val="1200"/>
              </a:spcAft>
              <a:buFont typeface="Wingdings" panose="05000000000000000000" pitchFamily="2" charset="2"/>
              <a:buChar char="w"/>
            </a:pPr>
            <a:r>
              <a:rPr lang="en-US" sz="2700" dirty="0" smtClean="0">
                <a:solidFill>
                  <a:srgbClr val="113044"/>
                </a:solidFill>
                <a:latin typeface="Geometr415 Lt BT" panose="020B0502020204020303" pitchFamily="34" charset="0"/>
                <a:sym typeface="Wingdings" panose="05000000000000000000" pitchFamily="2" charset="2"/>
              </a:rPr>
              <a:t>Stay engaged</a:t>
            </a:r>
          </a:p>
          <a:p>
            <a:pPr marL="342900" indent="-342900">
              <a:spcAft>
                <a:spcPts val="1200"/>
              </a:spcAft>
              <a:buFont typeface="Wingdings" panose="05000000000000000000" pitchFamily="2" charset="2"/>
              <a:buChar char="w"/>
            </a:pPr>
            <a:r>
              <a:rPr lang="en-US" sz="2700" dirty="0" smtClean="0">
                <a:solidFill>
                  <a:srgbClr val="113044"/>
                </a:solidFill>
                <a:latin typeface="Geometr415 Lt BT" panose="020B0502020204020303" pitchFamily="34" charset="0"/>
                <a:sym typeface="Wingdings" panose="05000000000000000000" pitchFamily="2" charset="2"/>
              </a:rPr>
              <a:t>Listen to understand</a:t>
            </a:r>
          </a:p>
          <a:p>
            <a:pPr marL="342900" indent="-342900">
              <a:spcAft>
                <a:spcPts val="1200"/>
              </a:spcAft>
              <a:buFont typeface="Wingdings" panose="05000000000000000000" pitchFamily="2" charset="2"/>
              <a:buChar char="w"/>
            </a:pPr>
            <a:r>
              <a:rPr lang="en-US" sz="2700" dirty="0" smtClean="0">
                <a:solidFill>
                  <a:srgbClr val="113044"/>
                </a:solidFill>
                <a:latin typeface="Geometr415 Lt BT" panose="020B0502020204020303" pitchFamily="34" charset="0"/>
                <a:sym typeface="Wingdings" panose="05000000000000000000" pitchFamily="2" charset="2"/>
              </a:rPr>
              <a:t>Speak your truth responsibly</a:t>
            </a:r>
          </a:p>
          <a:p>
            <a:pPr marL="342900" indent="-342900">
              <a:spcAft>
                <a:spcPts val="1200"/>
              </a:spcAft>
              <a:buFont typeface="Wingdings" panose="05000000000000000000" pitchFamily="2" charset="2"/>
              <a:buChar char="w"/>
            </a:pPr>
            <a:r>
              <a:rPr lang="en-US" sz="2700" dirty="0" smtClean="0">
                <a:solidFill>
                  <a:srgbClr val="113044"/>
                </a:solidFill>
                <a:latin typeface="Geometr415 Lt BT" panose="020B0502020204020303" pitchFamily="34" charset="0"/>
                <a:sym typeface="Wingdings" panose="05000000000000000000" pitchFamily="2" charset="2"/>
              </a:rPr>
              <a:t>Be willing to do things differently and experience discomfort</a:t>
            </a:r>
          </a:p>
          <a:p>
            <a:pPr marL="342900" indent="-342900">
              <a:spcAft>
                <a:spcPts val="1200"/>
              </a:spcAft>
              <a:buFont typeface="Wingdings" panose="05000000000000000000" pitchFamily="2" charset="2"/>
              <a:buChar char="w"/>
            </a:pPr>
            <a:r>
              <a:rPr lang="en-US" sz="2700" dirty="0" smtClean="0">
                <a:solidFill>
                  <a:srgbClr val="113044"/>
                </a:solidFill>
                <a:latin typeface="Geometr415 Lt BT" panose="020B0502020204020303" pitchFamily="34" charset="0"/>
                <a:sym typeface="Wingdings" panose="05000000000000000000" pitchFamily="2" charset="2"/>
              </a:rPr>
              <a:t>Expect and accept non-closure</a:t>
            </a:r>
          </a:p>
          <a:p>
            <a:pPr marL="342900" indent="-342900">
              <a:spcAft>
                <a:spcPts val="1200"/>
              </a:spcAft>
              <a:buFont typeface="Wingdings" panose="05000000000000000000" pitchFamily="2" charset="2"/>
              <a:buChar char="w"/>
            </a:pPr>
            <a:r>
              <a:rPr lang="en-US" sz="2700" dirty="0" smtClean="0">
                <a:solidFill>
                  <a:srgbClr val="113044"/>
                </a:solidFill>
                <a:latin typeface="Geometr415 Lt BT" panose="020B0502020204020303" pitchFamily="34" charset="0"/>
                <a:sym typeface="Wingdings" panose="05000000000000000000" pitchFamily="2" charset="2"/>
              </a:rPr>
              <a:t>Respect confidentiality</a:t>
            </a:r>
          </a:p>
          <a:p>
            <a:pPr>
              <a:spcAft>
                <a:spcPts val="1200"/>
              </a:spcAft>
            </a:pPr>
            <a:endParaRPr lang="en-US" sz="2700" dirty="0" smtClean="0">
              <a:solidFill>
                <a:srgbClr val="113044"/>
              </a:solidFill>
              <a:latin typeface="Geometr415 Lt BT" panose="020B0502020204020303" pitchFamily="34" charset="0"/>
              <a:sym typeface="Wingdings" panose="05000000000000000000" pitchFamily="2" charset="2"/>
            </a:endParaRPr>
          </a:p>
        </p:txBody>
      </p:sp>
    </p:spTree>
    <p:extLst>
      <p:ext uri="{BB962C8B-B14F-4D97-AF65-F5344CB8AC3E}">
        <p14:creationId xmlns:p14="http://schemas.microsoft.com/office/powerpoint/2010/main" val="315080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8542147" y="4276493"/>
            <a:ext cx="3649854" cy="2581508"/>
            <a:chOff x="8542147" y="4276493"/>
            <a:chExt cx="3649854" cy="2581508"/>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2147" y="4276493"/>
              <a:ext cx="3649854" cy="2581508"/>
            </a:xfrm>
            <a:prstGeom prst="rect">
              <a:avLst/>
            </a:prstGeom>
          </p:spPr>
        </p:pic>
        <p:sp>
          <p:nvSpPr>
            <p:cNvPr id="33" name="TextBox 32"/>
            <p:cNvSpPr txBox="1"/>
            <p:nvPr/>
          </p:nvSpPr>
          <p:spPr>
            <a:xfrm rot="21227930">
              <a:off x="9848328" y="4959874"/>
              <a:ext cx="1037492" cy="646331"/>
            </a:xfrm>
            <a:prstGeom prst="rect">
              <a:avLst/>
            </a:prstGeom>
            <a:noFill/>
          </p:spPr>
          <p:txBody>
            <a:bodyPr wrap="square" rtlCol="0">
              <a:spAutoFit/>
            </a:bodyPr>
            <a:lstStyle/>
            <a:p>
              <a:r>
                <a:rPr lang="en-US" b="1" dirty="0" smtClean="0">
                  <a:solidFill>
                    <a:srgbClr val="113044"/>
                  </a:solidFill>
                  <a:latin typeface="Viner Hand ITC" panose="03070502030502020203" pitchFamily="66" charset="0"/>
                </a:rPr>
                <a:t>Case Study</a:t>
              </a:r>
              <a:endParaRPr lang="en-US" b="1" dirty="0">
                <a:solidFill>
                  <a:srgbClr val="113044"/>
                </a:solidFill>
                <a:latin typeface="Viner Hand ITC" panose="03070502030502020203" pitchFamily="66" charset="0"/>
              </a:endParaRPr>
            </a:p>
          </p:txBody>
        </p:sp>
      </p:grpSp>
      <p:sp>
        <p:nvSpPr>
          <p:cNvPr id="2" name="Rectangle 1"/>
          <p:cNvSpPr/>
          <p:nvPr/>
        </p:nvSpPr>
        <p:spPr>
          <a:xfrm>
            <a:off x="133351" y="2450247"/>
            <a:ext cx="8905142" cy="2985433"/>
          </a:xfrm>
          <a:prstGeom prst="rect">
            <a:avLst/>
          </a:prstGeom>
        </p:spPr>
        <p:txBody>
          <a:bodyPr wrap="square">
            <a:spAutoFit/>
          </a:bodyPr>
          <a:lstStyle/>
          <a:p>
            <a:pPr marL="457200" indent="-457200">
              <a:spcAft>
                <a:spcPts val="1200"/>
              </a:spcAft>
              <a:buClr>
                <a:srgbClr val="ED1B2E"/>
              </a:buClr>
              <a:buFont typeface="Wingdings" pitchFamily="2" charset="2"/>
              <a:buChar char="Ø"/>
            </a:pPr>
            <a:r>
              <a:rPr lang="en-US" sz="2400" b="1" dirty="0">
                <a:solidFill>
                  <a:schemeClr val="tx2">
                    <a:lumMod val="50000"/>
                  </a:schemeClr>
                </a:solidFill>
                <a:latin typeface="Arial" panose="020B0604020202020204" pitchFamily="34" charset="0"/>
                <a:cs typeface="Arial" panose="020B0604020202020204" pitchFamily="34" charset="0"/>
              </a:rPr>
              <a:t>10 days ago</a:t>
            </a:r>
            <a:r>
              <a:rPr lang="en-US" sz="2400" dirty="0">
                <a:solidFill>
                  <a:schemeClr val="tx2">
                    <a:lumMod val="50000"/>
                  </a:schemeClr>
                </a:solidFill>
                <a:latin typeface="Arial" panose="020B0604020202020204" pitchFamily="34" charset="0"/>
                <a:cs typeface="Arial" panose="020B0604020202020204" pitchFamily="34" charset="0"/>
              </a:rPr>
              <a:t>: Deshawn </a:t>
            </a:r>
            <a:r>
              <a:rPr lang="en-US" sz="2400" dirty="0" err="1">
                <a:solidFill>
                  <a:schemeClr val="tx2">
                    <a:lumMod val="50000"/>
                  </a:schemeClr>
                </a:solidFill>
                <a:latin typeface="Arial" panose="020B0604020202020204" pitchFamily="34" charset="0"/>
                <a:cs typeface="Arial" panose="020B0604020202020204" pitchFamily="34" charset="0"/>
              </a:rPr>
              <a:t>Bleux</a:t>
            </a:r>
            <a:r>
              <a:rPr lang="en-US" sz="2400" dirty="0">
                <a:solidFill>
                  <a:schemeClr val="tx2">
                    <a:lumMod val="50000"/>
                  </a:schemeClr>
                </a:solidFill>
                <a:latin typeface="Arial" panose="020B0604020202020204" pitchFamily="34" charset="0"/>
                <a:cs typeface="Arial" panose="020B0604020202020204" pitchFamily="34" charset="0"/>
              </a:rPr>
              <a:t>, a 2-month-old child who appeared to show symptoms of shaken baby syndrome, is admitted to the hospital. Father took child to the hospital when he could not be woken for his regular 10 pm feeding.</a:t>
            </a:r>
          </a:p>
          <a:p>
            <a:pPr marL="457200" indent="-457200">
              <a:spcAft>
                <a:spcPts val="1200"/>
              </a:spcAft>
              <a:buClr>
                <a:srgbClr val="ED1B2E"/>
              </a:buClr>
              <a:buFont typeface="Wingdings" pitchFamily="2" charset="2"/>
              <a:buChar char="Ø"/>
            </a:pPr>
            <a:endParaRPr lang="en-US" sz="2400" dirty="0">
              <a:solidFill>
                <a:schemeClr val="tx2">
                  <a:lumMod val="50000"/>
                </a:schemeClr>
              </a:solidFill>
              <a:latin typeface="Arial" panose="020B0604020202020204" pitchFamily="34" charset="0"/>
              <a:cs typeface="Arial" panose="020B0604020202020204" pitchFamily="34" charset="0"/>
            </a:endParaRPr>
          </a:p>
          <a:p>
            <a:pPr marL="457200" indent="-457200">
              <a:spcAft>
                <a:spcPts val="1200"/>
              </a:spcAft>
              <a:buClr>
                <a:srgbClr val="ED1B2E"/>
              </a:buClr>
              <a:buFont typeface="Wingdings" pitchFamily="2" charset="2"/>
              <a:buChar char="Ø"/>
            </a:pPr>
            <a:r>
              <a:rPr lang="en-US" sz="2400" b="1" dirty="0">
                <a:solidFill>
                  <a:schemeClr val="tx2">
                    <a:lumMod val="50000"/>
                  </a:schemeClr>
                </a:solidFill>
                <a:latin typeface="Arial" panose="020B0604020202020204" pitchFamily="34" charset="0"/>
                <a:cs typeface="Arial" panose="020B0604020202020204" pitchFamily="34" charset="0"/>
              </a:rPr>
              <a:t>8 days ago</a:t>
            </a:r>
            <a:r>
              <a:rPr lang="en-US" sz="2400" dirty="0">
                <a:solidFill>
                  <a:schemeClr val="tx2">
                    <a:lumMod val="50000"/>
                  </a:schemeClr>
                </a:solidFill>
                <a:latin typeface="Arial" panose="020B0604020202020204" pitchFamily="34" charset="0"/>
                <a:cs typeface="Arial" panose="020B0604020202020204" pitchFamily="34" charset="0"/>
              </a:rPr>
              <a:t>: Child remains in the hospital with an injury more severe than previously thought.</a:t>
            </a:r>
          </a:p>
        </p:txBody>
      </p:sp>
      <p:sp>
        <p:nvSpPr>
          <p:cNvPr id="48" name="TextBox 47"/>
          <p:cNvSpPr txBox="1"/>
          <p:nvPr/>
        </p:nvSpPr>
        <p:spPr>
          <a:xfrm>
            <a:off x="133350" y="1619250"/>
            <a:ext cx="1845377" cy="830997"/>
          </a:xfrm>
          <a:prstGeom prst="rect">
            <a:avLst/>
          </a:prstGeom>
          <a:noFill/>
        </p:spPr>
        <p:txBody>
          <a:bodyPr wrap="none" rtlCol="0">
            <a:spAutoFit/>
          </a:bodyPr>
          <a:lstStyle/>
          <a:p>
            <a:r>
              <a:rPr lang="en-US" sz="2400" b="1" dirty="0" err="1" smtClean="0">
                <a:solidFill>
                  <a:srgbClr val="113044"/>
                </a:solidFill>
                <a:latin typeface="Arial" panose="020B0604020202020204" pitchFamily="34" charset="0"/>
                <a:cs typeface="Arial" panose="020B0604020202020204" pitchFamily="34" charset="0"/>
              </a:rPr>
              <a:t>Bleux</a:t>
            </a:r>
            <a:r>
              <a:rPr lang="en-US" sz="2400" b="1" dirty="0" smtClean="0">
                <a:solidFill>
                  <a:srgbClr val="113044"/>
                </a:solidFill>
                <a:latin typeface="Arial" panose="020B0604020202020204" pitchFamily="34" charset="0"/>
                <a:cs typeface="Arial" panose="020B0604020202020204" pitchFamily="34" charset="0"/>
              </a:rPr>
              <a:t> </a:t>
            </a:r>
            <a:r>
              <a:rPr lang="en-US" sz="2400" b="1" dirty="0">
                <a:solidFill>
                  <a:srgbClr val="113044"/>
                </a:solidFill>
                <a:latin typeface="Arial" panose="020B0604020202020204" pitchFamily="34" charset="0"/>
                <a:cs typeface="Arial" panose="020B0604020202020204" pitchFamily="34" charset="0"/>
              </a:rPr>
              <a:t>Case</a:t>
            </a:r>
          </a:p>
          <a:p>
            <a:endParaRPr lang="en-US" sz="2400" b="1" dirty="0">
              <a:solidFill>
                <a:srgbClr val="113044"/>
              </a:solidFill>
            </a:endParaRPr>
          </a:p>
        </p:txBody>
      </p:sp>
      <p:grpSp>
        <p:nvGrpSpPr>
          <p:cNvPr id="43" name="Group 42"/>
          <p:cNvGrpSpPr/>
          <p:nvPr/>
        </p:nvGrpSpPr>
        <p:grpSpPr>
          <a:xfrm>
            <a:off x="-12145" y="296268"/>
            <a:ext cx="9413319" cy="1010044"/>
            <a:chOff x="-2619" y="296268"/>
            <a:chExt cx="7569864" cy="1010044"/>
          </a:xfrm>
        </p:grpSpPr>
        <p:sp>
          <p:nvSpPr>
            <p:cNvPr id="44"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Working a Case </a:t>
            </a:r>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custDataLst>
      <p:tags r:id="rId1"/>
    </p:custDataLst>
    <p:extLst>
      <p:ext uri="{BB962C8B-B14F-4D97-AF65-F5344CB8AC3E}">
        <p14:creationId xmlns:p14="http://schemas.microsoft.com/office/powerpoint/2010/main" val="41516464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542147" y="4276493"/>
            <a:ext cx="3649854" cy="2581508"/>
            <a:chOff x="8542147" y="4276493"/>
            <a:chExt cx="3649854" cy="2581508"/>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2147" y="4276493"/>
              <a:ext cx="3649854" cy="2581508"/>
            </a:xfrm>
            <a:prstGeom prst="rect">
              <a:avLst/>
            </a:prstGeom>
          </p:spPr>
        </p:pic>
        <p:sp>
          <p:nvSpPr>
            <p:cNvPr id="5" name="TextBox 4"/>
            <p:cNvSpPr txBox="1"/>
            <p:nvPr/>
          </p:nvSpPr>
          <p:spPr>
            <a:xfrm rot="21227930">
              <a:off x="9848328" y="4959874"/>
              <a:ext cx="1037492" cy="646331"/>
            </a:xfrm>
            <a:prstGeom prst="rect">
              <a:avLst/>
            </a:prstGeom>
            <a:noFill/>
          </p:spPr>
          <p:txBody>
            <a:bodyPr wrap="square" rtlCol="0">
              <a:spAutoFit/>
            </a:bodyPr>
            <a:lstStyle/>
            <a:p>
              <a:r>
                <a:rPr lang="en-US" b="1" dirty="0" smtClean="0">
                  <a:solidFill>
                    <a:srgbClr val="113044"/>
                  </a:solidFill>
                  <a:latin typeface="Viner Hand ITC" panose="03070502030502020203" pitchFamily="66" charset="0"/>
                </a:rPr>
                <a:t>Case Study</a:t>
              </a:r>
              <a:endParaRPr lang="en-US" b="1" dirty="0">
                <a:solidFill>
                  <a:srgbClr val="113044"/>
                </a:solidFill>
                <a:latin typeface="Viner Hand ITC" panose="03070502030502020203" pitchFamily="66" charset="0"/>
              </a:endParaRPr>
            </a:p>
          </p:txBody>
        </p:sp>
      </p:grpSp>
      <p:sp>
        <p:nvSpPr>
          <p:cNvPr id="2" name="Rectangle 1"/>
          <p:cNvSpPr/>
          <p:nvPr/>
        </p:nvSpPr>
        <p:spPr>
          <a:xfrm>
            <a:off x="137160" y="2443516"/>
            <a:ext cx="8637563" cy="2462213"/>
          </a:xfrm>
          <a:prstGeom prst="rect">
            <a:avLst/>
          </a:prstGeom>
        </p:spPr>
        <p:txBody>
          <a:bodyPr wrap="square">
            <a:spAutoFit/>
          </a:bodyPr>
          <a:lstStyle/>
          <a:p>
            <a:pPr marL="457200" indent="-457200">
              <a:spcAft>
                <a:spcPts val="600"/>
              </a:spcAft>
              <a:buClr>
                <a:srgbClr val="ED1B2E"/>
              </a:buClr>
              <a:buFont typeface="Wingdings" pitchFamily="2" charset="2"/>
              <a:buChar char="Ø"/>
            </a:pPr>
            <a:r>
              <a:rPr lang="en-US" sz="2400" b="1" dirty="0">
                <a:solidFill>
                  <a:schemeClr val="tx2">
                    <a:lumMod val="50000"/>
                  </a:schemeClr>
                </a:solidFill>
                <a:latin typeface="Arial" panose="020B0604020202020204" pitchFamily="34" charset="0"/>
                <a:cs typeface="Arial" panose="020B0604020202020204" pitchFamily="34" charset="0"/>
              </a:rPr>
              <a:t>6 days ago</a:t>
            </a:r>
            <a:r>
              <a:rPr lang="en-US" sz="2400" dirty="0">
                <a:solidFill>
                  <a:schemeClr val="tx2">
                    <a:lumMod val="50000"/>
                  </a:schemeClr>
                </a:solidFill>
                <a:latin typeface="Arial" panose="020B0604020202020204" pitchFamily="34" charset="0"/>
                <a:cs typeface="Arial" panose="020B0604020202020204" pitchFamily="34" charset="0"/>
              </a:rPr>
              <a:t>: Deshawn to be released from the hospital and placed in foster care. Father, Miles </a:t>
            </a:r>
            <a:r>
              <a:rPr lang="en-US" sz="2400" dirty="0" err="1">
                <a:solidFill>
                  <a:schemeClr val="tx2">
                    <a:lumMod val="50000"/>
                  </a:schemeClr>
                </a:solidFill>
                <a:latin typeface="Arial" panose="020B0604020202020204" pitchFamily="34" charset="0"/>
                <a:cs typeface="Arial" panose="020B0604020202020204" pitchFamily="34" charset="0"/>
              </a:rPr>
              <a:t>Bleux</a:t>
            </a:r>
            <a:r>
              <a:rPr lang="en-US" sz="2400" dirty="0">
                <a:solidFill>
                  <a:schemeClr val="tx2">
                    <a:lumMod val="50000"/>
                  </a:schemeClr>
                </a:solidFill>
                <a:latin typeface="Arial" panose="020B0604020202020204" pitchFamily="34" charset="0"/>
                <a:cs typeface="Arial" panose="020B0604020202020204" pitchFamily="34" charset="0"/>
              </a:rPr>
              <a:t>, denies shaking the child.</a:t>
            </a:r>
          </a:p>
          <a:p>
            <a:pPr marL="457200" indent="-457200" algn="just">
              <a:spcAft>
                <a:spcPts val="600"/>
              </a:spcAft>
              <a:buClr>
                <a:srgbClr val="ED1B2E"/>
              </a:buClr>
              <a:buFont typeface="Wingdings" panose="05000000000000000000" pitchFamily="2" charset="2"/>
              <a:buChar char="ü"/>
            </a:pPr>
            <a:endParaRPr lang="en-US" sz="2400" dirty="0">
              <a:solidFill>
                <a:schemeClr val="tx2">
                  <a:lumMod val="50000"/>
                </a:schemeClr>
              </a:solidFill>
              <a:latin typeface="Arial" panose="020B0604020202020204" pitchFamily="34" charset="0"/>
              <a:cs typeface="Arial" panose="020B0604020202020204" pitchFamily="34" charset="0"/>
            </a:endParaRPr>
          </a:p>
          <a:p>
            <a:pPr marL="457200" indent="-457200">
              <a:spcAft>
                <a:spcPts val="600"/>
              </a:spcAft>
              <a:buClr>
                <a:srgbClr val="ED1B2E"/>
              </a:buClr>
              <a:buFont typeface="Wingdings" pitchFamily="2" charset="2"/>
              <a:buChar char="Ø"/>
            </a:pPr>
            <a:r>
              <a:rPr lang="en-US" sz="2400" b="1" dirty="0">
                <a:solidFill>
                  <a:schemeClr val="tx2">
                    <a:lumMod val="50000"/>
                  </a:schemeClr>
                </a:solidFill>
                <a:latin typeface="Arial" panose="020B0604020202020204" pitchFamily="34" charset="0"/>
                <a:cs typeface="Arial" panose="020B0604020202020204" pitchFamily="34" charset="0"/>
              </a:rPr>
              <a:t>5 days ago</a:t>
            </a:r>
            <a:r>
              <a:rPr lang="en-US" sz="2400" dirty="0">
                <a:solidFill>
                  <a:schemeClr val="tx2">
                    <a:lumMod val="50000"/>
                  </a:schemeClr>
                </a:solidFill>
                <a:latin typeface="Arial" panose="020B0604020202020204" pitchFamily="34" charset="0"/>
                <a:cs typeface="Arial" panose="020B0604020202020204" pitchFamily="34" charset="0"/>
              </a:rPr>
              <a:t>: Mother refused to say anything other than she was not home at the time of the incident. </a:t>
            </a:r>
          </a:p>
        </p:txBody>
      </p:sp>
      <p:grpSp>
        <p:nvGrpSpPr>
          <p:cNvPr id="25" name="Group 24"/>
          <p:cNvGrpSpPr/>
          <p:nvPr/>
        </p:nvGrpSpPr>
        <p:grpSpPr>
          <a:xfrm>
            <a:off x="-12145" y="296268"/>
            <a:ext cx="9413319" cy="1010044"/>
            <a:chOff x="-2619" y="296268"/>
            <a:chExt cx="7569864" cy="1010044"/>
          </a:xfrm>
        </p:grpSpPr>
        <p:sp>
          <p:nvSpPr>
            <p:cNvPr id="39"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p:cNvSpPr txBox="1"/>
          <p:nvPr/>
        </p:nvSpPr>
        <p:spPr>
          <a:xfrm>
            <a:off x="133350" y="1619250"/>
            <a:ext cx="1845377" cy="830997"/>
          </a:xfrm>
          <a:prstGeom prst="rect">
            <a:avLst/>
          </a:prstGeom>
          <a:noFill/>
        </p:spPr>
        <p:txBody>
          <a:bodyPr wrap="none" rtlCol="0">
            <a:spAutoFit/>
          </a:bodyPr>
          <a:lstStyle/>
          <a:p>
            <a:r>
              <a:rPr lang="en-US" sz="2400" b="1" dirty="0" err="1" smtClean="0">
                <a:solidFill>
                  <a:srgbClr val="113044"/>
                </a:solidFill>
                <a:latin typeface="Arial" panose="020B0604020202020204" pitchFamily="34" charset="0"/>
                <a:cs typeface="Arial" panose="020B0604020202020204" pitchFamily="34" charset="0"/>
              </a:rPr>
              <a:t>Bleux</a:t>
            </a:r>
            <a:r>
              <a:rPr lang="en-US" sz="2400" b="1" dirty="0" smtClean="0">
                <a:solidFill>
                  <a:srgbClr val="113044"/>
                </a:solidFill>
                <a:latin typeface="Arial" panose="020B0604020202020204" pitchFamily="34" charset="0"/>
                <a:cs typeface="Arial" panose="020B0604020202020204" pitchFamily="34" charset="0"/>
              </a:rPr>
              <a:t> </a:t>
            </a:r>
            <a:r>
              <a:rPr lang="en-US" sz="2400" b="1" dirty="0">
                <a:solidFill>
                  <a:srgbClr val="113044"/>
                </a:solidFill>
                <a:latin typeface="Arial" panose="020B0604020202020204" pitchFamily="34" charset="0"/>
                <a:cs typeface="Arial" panose="020B0604020202020204" pitchFamily="34" charset="0"/>
              </a:rPr>
              <a:t>Case</a:t>
            </a:r>
          </a:p>
          <a:p>
            <a:endParaRPr lang="en-US" sz="2400" b="1" dirty="0">
              <a:solidFill>
                <a:srgbClr val="113044"/>
              </a:solidFill>
            </a:endParaRPr>
          </a:p>
        </p:txBody>
      </p:sp>
      <p:sp>
        <p:nvSpPr>
          <p:cNvPr id="38" name="Rectangle 37"/>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Working a Case </a:t>
            </a:r>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custDataLst>
      <p:tags r:id="rId1"/>
    </p:custDataLst>
    <p:extLst>
      <p:ext uri="{BB962C8B-B14F-4D97-AF65-F5344CB8AC3E}">
        <p14:creationId xmlns:p14="http://schemas.microsoft.com/office/powerpoint/2010/main" val="13538593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44586"/>
            <a:ext cx="12192000" cy="4630254"/>
          </a:xfrm>
          <a:prstGeom prst="rect">
            <a:avLst/>
          </a:prstGeom>
          <a:gradFill>
            <a:gsLst>
              <a:gs pos="0">
                <a:srgbClr val="D2232A"/>
              </a:gs>
              <a:gs pos="100000">
                <a:srgbClr val="113044"/>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0" y="275592"/>
            <a:ext cx="9413319" cy="1010044"/>
            <a:chOff x="-2619" y="296268"/>
            <a:chExt cx="7569864" cy="1010044"/>
          </a:xfrm>
        </p:grpSpPr>
        <p:sp>
          <p:nvSpPr>
            <p:cNvPr id="1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6" name="Object 15"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29990"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4" y="328792"/>
            <a:ext cx="7878461"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Permanence</a:t>
            </a:r>
            <a:endParaRPr lang="en-US" sz="2800" dirty="0">
              <a:latin typeface="Arial" panose="020B0604020202020204" pitchFamily="34" charset="0"/>
              <a:cs typeface="Arial" panose="020B0604020202020204" pitchFamily="34" charset="0"/>
            </a:endParaRPr>
          </a:p>
        </p:txBody>
      </p:sp>
      <p:sp>
        <p:nvSpPr>
          <p:cNvPr id="3" name="TextBox 2"/>
          <p:cNvSpPr txBox="1"/>
          <p:nvPr/>
        </p:nvSpPr>
        <p:spPr>
          <a:xfrm>
            <a:off x="241541" y="3010223"/>
            <a:ext cx="4466746" cy="1569660"/>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Children require a primary attachment figure; an adult who </a:t>
            </a:r>
            <a:r>
              <a:rPr lang="en-US" sz="2400" dirty="0" smtClean="0">
                <a:solidFill>
                  <a:schemeClr val="bg1"/>
                </a:solidFill>
                <a:latin typeface="Arial" panose="020B0604020202020204" pitchFamily="34" charset="0"/>
                <a:cs typeface="Arial" panose="020B0604020202020204" pitchFamily="34" charset="0"/>
              </a:rPr>
              <a:t>can consistently </a:t>
            </a:r>
            <a:r>
              <a:rPr lang="en-US" sz="2400" dirty="0">
                <a:solidFill>
                  <a:schemeClr val="bg1"/>
                </a:solidFill>
                <a:latin typeface="Arial" panose="020B0604020202020204" pitchFamily="34" charset="0"/>
                <a:cs typeface="Arial" panose="020B0604020202020204" pitchFamily="34" charset="0"/>
              </a:rPr>
              <a:t>meets their emotional </a:t>
            </a:r>
            <a:r>
              <a:rPr lang="en-US" sz="2400" dirty="0" smtClean="0">
                <a:solidFill>
                  <a:schemeClr val="bg1"/>
                </a:solidFill>
                <a:latin typeface="Arial" panose="020B0604020202020204" pitchFamily="34" charset="0"/>
                <a:cs typeface="Arial" panose="020B0604020202020204" pitchFamily="34" charset="0"/>
              </a:rPr>
              <a:t>and physical needs.</a:t>
            </a:r>
            <a:endParaRPr lang="en-US" sz="2400"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78021" y="1544586"/>
            <a:ext cx="6941690" cy="4630254"/>
          </a:xfrm>
          <a:prstGeom prst="rect">
            <a:avLst/>
          </a:prstGeom>
        </p:spPr>
      </p:pic>
    </p:spTree>
    <p:custDataLst>
      <p:tags r:id="rId2"/>
    </p:custDataLst>
    <p:extLst>
      <p:ext uri="{BB962C8B-B14F-4D97-AF65-F5344CB8AC3E}">
        <p14:creationId xmlns:p14="http://schemas.microsoft.com/office/powerpoint/2010/main" val="2535804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1454842"/>
            <a:ext cx="12192000" cy="4855882"/>
          </a:xfrm>
          <a:prstGeom prst="rect">
            <a:avLst/>
          </a:prstGeom>
        </p:spPr>
      </p:pic>
      <p:grpSp>
        <p:nvGrpSpPr>
          <p:cNvPr id="14" name="Group 13"/>
          <p:cNvGrpSpPr/>
          <p:nvPr/>
        </p:nvGrpSpPr>
        <p:grpSpPr>
          <a:xfrm>
            <a:off x="0" y="275592"/>
            <a:ext cx="9413319" cy="1010044"/>
            <a:chOff x="-2619" y="296268"/>
            <a:chExt cx="7569864" cy="1010044"/>
          </a:xfrm>
        </p:grpSpPr>
        <p:sp>
          <p:nvSpPr>
            <p:cNvPr id="1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6" name="Object 15"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1013" name="think-cell Slide" r:id="rId7" imgW="270" imgH="270" progId="TCLayout.ActiveDocument.1">
                  <p:embed/>
                </p:oleObj>
              </mc:Choice>
              <mc:Fallback>
                <p:oleObj name="think-cell Slide" r:id="rId7" imgW="270" imgH="27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4" y="328792"/>
            <a:ext cx="7878461"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Permanence</a:t>
            </a:r>
            <a:endParaRPr lang="en-US" sz="2800" dirty="0">
              <a:latin typeface="Arial" panose="020B0604020202020204" pitchFamily="34" charset="0"/>
              <a:cs typeface="Arial" panose="020B0604020202020204" pitchFamily="34" charset="0"/>
            </a:endParaRPr>
          </a:p>
        </p:txBody>
      </p:sp>
      <p:graphicFrame>
        <p:nvGraphicFramePr>
          <p:cNvPr id="6" name="Diagram 5"/>
          <p:cNvGraphicFramePr/>
          <p:nvPr>
            <p:extLst>
              <p:ext uri="{D42A27DB-BD31-4B8C-83A1-F6EECF244321}">
                <p14:modId xmlns:p14="http://schemas.microsoft.com/office/powerpoint/2010/main" val="2870082151"/>
              </p:ext>
            </p:extLst>
          </p:nvPr>
        </p:nvGraphicFramePr>
        <p:xfrm>
          <a:off x="0" y="1866122"/>
          <a:ext cx="12192000" cy="427221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0" name="Picture 9"/>
          <p:cNvPicPr>
            <a:picLocks noChangeAspect="1"/>
          </p:cNvPicPr>
          <p:nvPr/>
        </p:nvPicPr>
        <p:blipFill rotWithShape="1">
          <a:blip r:embed="rId14">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custDataLst>
      <p:tags r:id="rId2"/>
    </p:custDataLst>
    <p:extLst>
      <p:ext uri="{BB962C8B-B14F-4D97-AF65-F5344CB8AC3E}">
        <p14:creationId xmlns:p14="http://schemas.microsoft.com/office/powerpoint/2010/main" val="1645780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1454842"/>
            <a:ext cx="12192000" cy="4855882"/>
          </a:xfrm>
          <a:prstGeom prst="rect">
            <a:avLst/>
          </a:prstGeom>
          <a:ln>
            <a:solidFill>
              <a:schemeClr val="bg1">
                <a:lumMod val="75000"/>
              </a:schemeClr>
            </a:solidFill>
          </a:ln>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2760" y="1446669"/>
            <a:ext cx="5349240" cy="3016971"/>
          </a:xfrm>
          <a:prstGeom prst="rect">
            <a:avLst/>
          </a:prstGeom>
          <a:noFill/>
          <a:ln>
            <a:noFill/>
          </a:ln>
          <a:effectLst>
            <a:outerShdw blurRad="50800" dist="38100" dir="5400000" algn="t" rotWithShape="0">
              <a:prstClr val="black">
                <a:alpha val="40000"/>
              </a:prstClr>
            </a:outerShdw>
            <a:reflection blurRad="6350" stA="52000" endA="300" endPos="35000" dir="5400000" sy="-100000" algn="bl" rotWithShape="0"/>
          </a:effectLst>
        </p:spPr>
      </p:pic>
      <p:grpSp>
        <p:nvGrpSpPr>
          <p:cNvPr id="14" name="Group 13"/>
          <p:cNvGrpSpPr/>
          <p:nvPr/>
        </p:nvGrpSpPr>
        <p:grpSpPr>
          <a:xfrm>
            <a:off x="0" y="275592"/>
            <a:ext cx="9413319" cy="1010044"/>
            <a:chOff x="-2619" y="296268"/>
            <a:chExt cx="7569864" cy="1010044"/>
          </a:xfrm>
        </p:grpSpPr>
        <p:sp>
          <p:nvSpPr>
            <p:cNvPr id="1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6" name="Object 15"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3053" name="think-cell Slide" r:id="rId8" imgW="270" imgH="270" progId="TCLayout.ActiveDocument.1">
                  <p:embed/>
                </p:oleObj>
              </mc:Choice>
              <mc:Fallback>
                <p:oleObj name="think-cell Slide" r:id="rId8" imgW="270" imgH="270" progId="TCLayout.ActiveDocument.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4" y="328792"/>
            <a:ext cx="7878461"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Concurrent Planning- </a:t>
            </a:r>
            <a:r>
              <a:rPr lang="en-US" sz="2000" dirty="0" smtClean="0">
                <a:solidFill>
                  <a:schemeClr val="bg1">
                    <a:lumMod val="95000"/>
                  </a:schemeClr>
                </a:solidFill>
                <a:latin typeface="Arial" panose="020B0604020202020204" pitchFamily="34" charset="0"/>
                <a:cs typeface="Arial" panose="020B0604020202020204" pitchFamily="34" charset="0"/>
              </a:rPr>
              <a:t>Adoption and Safe Families Act</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211454" y="1446669"/>
            <a:ext cx="6631306" cy="4247317"/>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smtClean="0">
                <a:latin typeface="Arial" panose="020B0604020202020204" pitchFamily="34" charset="0"/>
                <a:cs typeface="Arial" panose="020B0604020202020204" pitchFamily="34" charset="0"/>
              </a:rPr>
              <a:t>Involves </a:t>
            </a:r>
            <a:r>
              <a:rPr lang="en-US" dirty="0">
                <a:latin typeface="Arial" panose="020B0604020202020204" pitchFamily="34" charset="0"/>
                <a:cs typeface="Arial" panose="020B0604020202020204" pitchFamily="34" charset="0"/>
              </a:rPr>
              <a:t>working on two solutions simultaneously:</a:t>
            </a:r>
          </a:p>
          <a:p>
            <a:pPr marL="742950" lvl="1" indent="-285750">
              <a:lnSpc>
                <a:spcPct val="150000"/>
              </a:lnSpc>
              <a:buFont typeface="Wingdings" panose="05000000000000000000" pitchFamily="2" charset="2"/>
              <a:buChar char="ü"/>
            </a:pPr>
            <a:r>
              <a:rPr lang="en-US" b="1" dirty="0">
                <a:latin typeface="Arial" panose="020B0604020202020204" pitchFamily="34" charset="0"/>
                <a:cs typeface="Arial" panose="020B0604020202020204" pitchFamily="34" charset="0"/>
              </a:rPr>
              <a:t>Solution One: To return the child home </a:t>
            </a:r>
          </a:p>
          <a:p>
            <a:pPr marL="742950" lvl="1" indent="-285750">
              <a:lnSpc>
                <a:spcPct val="150000"/>
              </a:lnSpc>
              <a:buFont typeface="Wingdings" panose="05000000000000000000" pitchFamily="2" charset="2"/>
              <a:buChar char="ü"/>
            </a:pPr>
            <a:r>
              <a:rPr lang="en-US" b="1" dirty="0">
                <a:latin typeface="Arial" panose="020B0604020202020204" pitchFamily="34" charset="0"/>
                <a:cs typeface="Arial" panose="020B0604020202020204" pitchFamily="34" charset="0"/>
              </a:rPr>
              <a:t>Solution Two: To find an alternative permanent placement</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Moves a case more quickly through the system with better results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Is family-centered, with parents involved in decision making from the start</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CASA/GAL volunteer explores all available options while providing culturally sensitive feedback to parents</a:t>
            </a:r>
          </a:p>
        </p:txBody>
      </p:sp>
      <p:pic>
        <p:nvPicPr>
          <p:cNvPr id="11" name="Picture 10"/>
          <p:cNvPicPr>
            <a:picLocks noChangeAspect="1"/>
          </p:cNvPicPr>
          <p:nvPr/>
        </p:nvPicPr>
        <p:blipFill rotWithShape="1">
          <a:blip r:embed="rId10">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custDataLst>
      <p:tags r:id="rId2"/>
    </p:custDataLst>
    <p:extLst>
      <p:ext uri="{BB962C8B-B14F-4D97-AF65-F5344CB8AC3E}">
        <p14:creationId xmlns:p14="http://schemas.microsoft.com/office/powerpoint/2010/main" val="782180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4">
                                            <p:txEl>
                                              <p:pRg st="1" end="1"/>
                                            </p:txEl>
                                          </p:spTgt>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additive="base">
                                        <p:cTn id="12"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down)">
                                      <p:cBhvr>
                                        <p:cTn id="13" dur="500"/>
                                        <p:tgtEl>
                                          <p:spTgt spid="4">
                                            <p:txEl>
                                              <p:pRg st="2" end="2"/>
                                            </p:txEl>
                                          </p:spTgt>
                                        </p:tgtEl>
                                      </p:cBhvr>
                                    </p:animEffect>
                                  </p:childTnLst>
                                </p:cTn>
                              </p:par>
                            </p:childTnLst>
                          </p:cTn>
                        </p:par>
                        <p:par>
                          <p:cTn id="14" fill="hold">
                            <p:stCondLst>
                              <p:cond delay="1000"/>
                            </p:stCondLst>
                            <p:childTnLst>
                              <p:par>
                                <p:cTn id="15" presetID="12" presetClass="entr" presetSubtype="1" fill="hold" nodeType="after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down)">
                                      <p:cBhvr>
                                        <p:cTn id="18" dur="500"/>
                                        <p:tgtEl>
                                          <p:spTgt spid="4">
                                            <p:txEl>
                                              <p:pRg st="3" end="3"/>
                                            </p:txEl>
                                          </p:spTgt>
                                        </p:tgtEl>
                                      </p:cBhvr>
                                    </p:animEffect>
                                  </p:childTnLst>
                                </p:cTn>
                              </p:par>
                              <p:par>
                                <p:cTn id="19" presetID="12" presetClass="entr" presetSubtype="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down)">
                                      <p:cBhvr>
                                        <p:cTn id="22" dur="500"/>
                                        <p:tgtEl>
                                          <p:spTgt spid="4">
                                            <p:txEl>
                                              <p:pRg st="4" end="4"/>
                                            </p:txEl>
                                          </p:spTgt>
                                        </p:tgtEl>
                                      </p:cBhvr>
                                    </p:animEffect>
                                  </p:childTnLst>
                                </p:cTn>
                              </p:par>
                              <p:par>
                                <p:cTn id="23" presetID="12" presetClass="entr" presetSubtype="1"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1454842"/>
            <a:ext cx="12192000" cy="5030625"/>
          </a:xfrm>
          <a:prstGeom prst="rect">
            <a:avLst/>
          </a:prstGeom>
          <a:ln>
            <a:solidFill>
              <a:schemeClr val="bg1">
                <a:lumMod val="75000"/>
              </a:schemeClr>
            </a:solidFill>
          </a:ln>
        </p:spPr>
      </p:pic>
      <p:grpSp>
        <p:nvGrpSpPr>
          <p:cNvPr id="14" name="Group 13"/>
          <p:cNvGrpSpPr/>
          <p:nvPr/>
        </p:nvGrpSpPr>
        <p:grpSpPr>
          <a:xfrm>
            <a:off x="0" y="275592"/>
            <a:ext cx="9413319" cy="1010044"/>
            <a:chOff x="-2619" y="296268"/>
            <a:chExt cx="7569864" cy="1010044"/>
          </a:xfrm>
        </p:grpSpPr>
        <p:sp>
          <p:nvSpPr>
            <p:cNvPr id="1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6" name="Object 15"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32038" name="think-cell Slide" r:id="rId7" imgW="270" imgH="270" progId="TCLayout.ActiveDocument.1">
                  <p:embed/>
                </p:oleObj>
              </mc:Choice>
              <mc:Fallback>
                <p:oleObj name="think-cell Slide" r:id="rId7" imgW="270" imgH="27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4" y="328792"/>
            <a:ext cx="7878461"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Adoption</a:t>
            </a:r>
            <a:endParaRPr lang="en-US" sz="2800" dirty="0">
              <a:latin typeface="Arial" panose="020B0604020202020204" pitchFamily="34" charset="0"/>
              <a:cs typeface="Arial" panose="020B0604020202020204" pitchFamily="34" charset="0"/>
            </a:endParaRPr>
          </a:p>
        </p:txBody>
      </p:sp>
      <p:sp>
        <p:nvSpPr>
          <p:cNvPr id="3" name="TextBox 2"/>
          <p:cNvSpPr txBox="1"/>
          <p:nvPr/>
        </p:nvSpPr>
        <p:spPr>
          <a:xfrm>
            <a:off x="608950" y="1623449"/>
            <a:ext cx="5381626" cy="475178"/>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What is </a:t>
            </a:r>
            <a:r>
              <a:rPr lang="en-US" sz="2400" b="1" dirty="0" smtClean="0">
                <a:solidFill>
                  <a:srgbClr val="D2232A"/>
                </a:solidFill>
                <a:latin typeface="Arial" panose="020B0604020202020204" pitchFamily="34" charset="0"/>
                <a:cs typeface="Arial" panose="020B0604020202020204" pitchFamily="34" charset="0"/>
              </a:rPr>
              <a:t>Adoption</a:t>
            </a:r>
            <a:r>
              <a:rPr lang="en-US" sz="2400" b="1" dirty="0" smtClean="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2346" y="1661433"/>
            <a:ext cx="5182565" cy="4098136"/>
          </a:xfrm>
          <a:prstGeom prst="rect">
            <a:avLst/>
          </a:prstGeom>
          <a:effectLst>
            <a:softEdge rad="127000"/>
          </a:effectLst>
        </p:spPr>
      </p:pic>
      <p:sp>
        <p:nvSpPr>
          <p:cNvPr id="2" name="Rectangle 1"/>
          <p:cNvSpPr/>
          <p:nvPr/>
        </p:nvSpPr>
        <p:spPr>
          <a:xfrm>
            <a:off x="-92820" y="2173348"/>
            <a:ext cx="6785166" cy="3508653"/>
          </a:xfrm>
          <a:prstGeom prst="rect">
            <a:avLst/>
          </a:prstGeom>
        </p:spPr>
        <p:txBody>
          <a:bodyPr wrap="square">
            <a:spAutoFit/>
          </a:bodyPr>
          <a:lstStyle/>
          <a:p>
            <a:pPr marL="800100" lvl="1" indent="-342900">
              <a:spcAft>
                <a:spcPts val="1200"/>
              </a:spcAft>
              <a:buClr>
                <a:srgbClr val="FF0000"/>
              </a:buClr>
              <a:buFont typeface="Arial" panose="020B0604020202020204" pitchFamily="34" charset="0"/>
              <a:buChar char="•"/>
            </a:pPr>
            <a:r>
              <a:rPr lang="en-US" sz="2400" dirty="0" smtClean="0">
                <a:solidFill>
                  <a:schemeClr val="tx2">
                    <a:lumMod val="50000"/>
                  </a:schemeClr>
                </a:solidFill>
                <a:latin typeface="Arial" panose="020B0604020202020204" pitchFamily="34" charset="0"/>
                <a:cs typeface="Arial" panose="020B0604020202020204" pitchFamily="34" charset="0"/>
              </a:rPr>
              <a:t>Parental rights are terminated or relinquished</a:t>
            </a:r>
            <a:endParaRPr lang="en-US" sz="2400" dirty="0">
              <a:solidFill>
                <a:schemeClr val="tx2">
                  <a:lumMod val="50000"/>
                </a:schemeClr>
              </a:solidFill>
              <a:latin typeface="Arial" panose="020B0604020202020204" pitchFamily="34" charset="0"/>
              <a:cs typeface="Arial" panose="020B0604020202020204" pitchFamily="34" charset="0"/>
            </a:endParaRPr>
          </a:p>
          <a:p>
            <a:pPr marL="800100" lvl="1" indent="-342900">
              <a:spcAft>
                <a:spcPts val="1200"/>
              </a:spcAft>
              <a:buClr>
                <a:srgbClr val="FF0000"/>
              </a:buClr>
              <a:buFont typeface="Arial" panose="020B0604020202020204" pitchFamily="34" charset="0"/>
              <a:buChar char="•"/>
            </a:pPr>
            <a:r>
              <a:rPr lang="en-US" sz="2400" dirty="0" smtClean="0">
                <a:solidFill>
                  <a:schemeClr val="tx2">
                    <a:lumMod val="50000"/>
                  </a:schemeClr>
                </a:solidFill>
                <a:latin typeface="Arial" panose="020B0604020202020204" pitchFamily="34" charset="0"/>
                <a:cs typeface="Arial" panose="020B0604020202020204" pitchFamily="34" charset="0"/>
              </a:rPr>
              <a:t>Grants the adoptive family the same parental rights that a biological parent would normally have</a:t>
            </a:r>
            <a:endParaRPr lang="en-US" sz="2400" dirty="0">
              <a:solidFill>
                <a:schemeClr val="tx2">
                  <a:lumMod val="50000"/>
                </a:schemeClr>
              </a:solidFill>
              <a:latin typeface="Arial" panose="020B0604020202020204" pitchFamily="34" charset="0"/>
              <a:cs typeface="Arial" panose="020B0604020202020204" pitchFamily="34" charset="0"/>
            </a:endParaRPr>
          </a:p>
          <a:p>
            <a:pPr marL="800100" lvl="1" indent="-342900">
              <a:spcAft>
                <a:spcPts val="1200"/>
              </a:spcAft>
              <a:buClr>
                <a:srgbClr val="FF0000"/>
              </a:buClr>
              <a:buFont typeface="Arial" panose="020B0604020202020204" pitchFamily="34" charset="0"/>
              <a:buChar char="•"/>
            </a:pPr>
            <a:r>
              <a:rPr lang="en-US" sz="2400" dirty="0" smtClean="0">
                <a:solidFill>
                  <a:schemeClr val="tx2">
                    <a:lumMod val="50000"/>
                  </a:schemeClr>
                </a:solidFill>
                <a:latin typeface="Arial" panose="020B0604020202020204" pitchFamily="34" charset="0"/>
                <a:cs typeface="Arial" panose="020B0604020202020204" pitchFamily="34" charset="0"/>
              </a:rPr>
              <a:t>Usually results in case and court closure</a:t>
            </a:r>
          </a:p>
          <a:p>
            <a:pPr marL="800100" lvl="1" indent="-342900">
              <a:spcAft>
                <a:spcPts val="1200"/>
              </a:spcAft>
              <a:buClr>
                <a:srgbClr val="FF0000"/>
              </a:buClr>
              <a:buFont typeface="Arial" panose="020B0604020202020204" pitchFamily="34" charset="0"/>
              <a:buChar char="•"/>
            </a:pPr>
            <a:r>
              <a:rPr lang="en-US" sz="2400" dirty="0" smtClean="0">
                <a:solidFill>
                  <a:schemeClr val="tx2">
                    <a:lumMod val="50000"/>
                  </a:schemeClr>
                </a:solidFill>
                <a:latin typeface="Arial" panose="020B0604020202020204" pitchFamily="34" charset="0"/>
                <a:cs typeface="Arial" panose="020B0604020202020204" pitchFamily="34" charset="0"/>
              </a:rPr>
              <a:t>Usually results in partial if not total separation from biological parents</a:t>
            </a:r>
          </a:p>
        </p:txBody>
      </p:sp>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custDataLst>
      <p:tags r:id="rId2"/>
    </p:custDataLst>
    <p:extLst>
      <p:ext uri="{BB962C8B-B14F-4D97-AF65-F5344CB8AC3E}">
        <p14:creationId xmlns:p14="http://schemas.microsoft.com/office/powerpoint/2010/main" val="413465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1454842"/>
            <a:ext cx="12192000" cy="4855882"/>
          </a:xfrm>
          <a:prstGeom prst="rect">
            <a:avLst/>
          </a:prstGeom>
          <a:ln>
            <a:solidFill>
              <a:schemeClr val="bg1">
                <a:lumMod val="75000"/>
              </a:schemeClr>
            </a:solidFill>
          </a:ln>
        </p:spPr>
      </p:pic>
      <p:grpSp>
        <p:nvGrpSpPr>
          <p:cNvPr id="14" name="Group 13"/>
          <p:cNvGrpSpPr/>
          <p:nvPr/>
        </p:nvGrpSpPr>
        <p:grpSpPr>
          <a:xfrm>
            <a:off x="0" y="275592"/>
            <a:ext cx="9413319" cy="1010044"/>
            <a:chOff x="-2619" y="296268"/>
            <a:chExt cx="7569864" cy="1010044"/>
          </a:xfrm>
        </p:grpSpPr>
        <p:sp>
          <p:nvSpPr>
            <p:cNvPr id="1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6" name="Object 15"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80316" name="think-cell Slide" r:id="rId7" imgW="270" imgH="270" progId="TCLayout.ActiveDocument.1">
                  <p:embed/>
                </p:oleObj>
              </mc:Choice>
              <mc:Fallback>
                <p:oleObj name="think-cell Slide" r:id="rId7" imgW="270" imgH="270" progId="TCLayout.ActiveDocument.1">
                  <p:embed/>
                  <p:pic>
                    <p:nvPicPr>
                      <p:cNvPr id="16" name="Object 15"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4" y="328792"/>
            <a:ext cx="7878461"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Kinship Guardianship</a:t>
            </a:r>
            <a:endParaRPr lang="en-US" sz="2800" dirty="0">
              <a:latin typeface="Arial" panose="020B0604020202020204" pitchFamily="34" charset="0"/>
              <a:cs typeface="Arial" panose="020B0604020202020204" pitchFamily="34" charset="0"/>
            </a:endParaRPr>
          </a:p>
        </p:txBody>
      </p:sp>
      <p:sp>
        <p:nvSpPr>
          <p:cNvPr id="3" name="TextBox 2"/>
          <p:cNvSpPr txBox="1"/>
          <p:nvPr/>
        </p:nvSpPr>
        <p:spPr>
          <a:xfrm>
            <a:off x="608950" y="1623449"/>
            <a:ext cx="5381626" cy="475178"/>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What is </a:t>
            </a:r>
            <a:r>
              <a:rPr lang="en-US" sz="2400" b="1" dirty="0" smtClean="0">
                <a:solidFill>
                  <a:srgbClr val="D2232A"/>
                </a:solidFill>
                <a:latin typeface="Arial" panose="020B0604020202020204" pitchFamily="34" charset="0"/>
                <a:cs typeface="Arial" panose="020B0604020202020204" pitchFamily="34" charset="0"/>
              </a:rPr>
              <a:t>Guardianship</a:t>
            </a:r>
            <a:r>
              <a:rPr lang="en-US" sz="2400" b="1" dirty="0">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2346" y="1661433"/>
            <a:ext cx="5182565" cy="4098136"/>
          </a:xfrm>
          <a:prstGeom prst="rect">
            <a:avLst/>
          </a:prstGeom>
          <a:effectLst>
            <a:softEdge rad="127000"/>
          </a:effectLst>
        </p:spPr>
      </p:pic>
      <p:sp>
        <p:nvSpPr>
          <p:cNvPr id="2" name="Rectangle 1"/>
          <p:cNvSpPr/>
          <p:nvPr/>
        </p:nvSpPr>
        <p:spPr>
          <a:xfrm>
            <a:off x="-92820" y="2173348"/>
            <a:ext cx="6785166" cy="4031873"/>
          </a:xfrm>
          <a:prstGeom prst="rect">
            <a:avLst/>
          </a:prstGeom>
        </p:spPr>
        <p:txBody>
          <a:bodyPr wrap="square">
            <a:spAutoFit/>
          </a:bodyPr>
          <a:lstStyle/>
          <a:p>
            <a:pPr marL="800100" lvl="1" indent="-342900">
              <a:spcAft>
                <a:spcPts val="1200"/>
              </a:spcAft>
              <a:buClr>
                <a:srgbClr val="FF0000"/>
              </a:buClr>
              <a:buFont typeface="Arial" panose="020B0604020202020204" pitchFamily="34" charset="0"/>
              <a:buChar char="•"/>
            </a:pPr>
            <a:r>
              <a:rPr lang="en-US" sz="2400" dirty="0">
                <a:solidFill>
                  <a:schemeClr val="tx2">
                    <a:lumMod val="50000"/>
                  </a:schemeClr>
                </a:solidFill>
                <a:latin typeface="Arial" panose="020B0604020202020204" pitchFamily="34" charset="0"/>
                <a:cs typeface="Arial" panose="020B0604020202020204" pitchFamily="34" charset="0"/>
              </a:rPr>
              <a:t>Subsidized alternative to adoption for children or youth who have been placed with </a:t>
            </a:r>
            <a:r>
              <a:rPr lang="en-US" sz="2400" dirty="0" smtClean="0">
                <a:solidFill>
                  <a:schemeClr val="tx2">
                    <a:lumMod val="50000"/>
                  </a:schemeClr>
                </a:solidFill>
                <a:latin typeface="Arial" panose="020B0604020202020204" pitchFamily="34" charset="0"/>
                <a:cs typeface="Arial" panose="020B0604020202020204" pitchFamily="34" charset="0"/>
              </a:rPr>
              <a:t>relatives or approved caregiver</a:t>
            </a:r>
            <a:endParaRPr lang="en-US" sz="2400" dirty="0">
              <a:solidFill>
                <a:schemeClr val="tx2">
                  <a:lumMod val="50000"/>
                </a:schemeClr>
              </a:solidFill>
              <a:latin typeface="Arial" panose="020B0604020202020204" pitchFamily="34" charset="0"/>
              <a:cs typeface="Arial" panose="020B0604020202020204" pitchFamily="34" charset="0"/>
            </a:endParaRPr>
          </a:p>
          <a:p>
            <a:pPr marL="800100" lvl="1" indent="-342900">
              <a:spcAft>
                <a:spcPts val="1200"/>
              </a:spcAft>
              <a:buClr>
                <a:srgbClr val="FF0000"/>
              </a:buClr>
              <a:buFont typeface="Arial" panose="020B0604020202020204" pitchFamily="34" charset="0"/>
              <a:buChar char="•"/>
            </a:pPr>
            <a:r>
              <a:rPr lang="en-US" sz="2400" dirty="0" smtClean="0">
                <a:solidFill>
                  <a:schemeClr val="tx2">
                    <a:lumMod val="50000"/>
                  </a:schemeClr>
                </a:solidFill>
                <a:latin typeface="Arial" panose="020B0604020202020204" pitchFamily="34" charset="0"/>
                <a:cs typeface="Arial" panose="020B0604020202020204" pitchFamily="34" charset="0"/>
              </a:rPr>
              <a:t>Relatives and caregivers are </a:t>
            </a:r>
            <a:r>
              <a:rPr lang="en-US" sz="2400" dirty="0">
                <a:solidFill>
                  <a:schemeClr val="tx2">
                    <a:lumMod val="50000"/>
                  </a:schemeClr>
                </a:solidFill>
                <a:latin typeface="Arial" panose="020B0604020202020204" pitchFamily="34" charset="0"/>
                <a:cs typeface="Arial" panose="020B0604020202020204" pitchFamily="34" charset="0"/>
              </a:rPr>
              <a:t>certified </a:t>
            </a:r>
            <a:r>
              <a:rPr lang="en-US" sz="2400" dirty="0" smtClean="0">
                <a:solidFill>
                  <a:schemeClr val="tx2">
                    <a:lumMod val="50000"/>
                  </a:schemeClr>
                </a:solidFill>
                <a:latin typeface="Arial" panose="020B0604020202020204" pitchFamily="34" charset="0"/>
                <a:cs typeface="Arial" panose="020B0604020202020204" pitchFamily="34" charset="0"/>
              </a:rPr>
              <a:t>resource parents</a:t>
            </a:r>
            <a:endParaRPr lang="en-US" sz="2400" dirty="0">
              <a:solidFill>
                <a:schemeClr val="tx2">
                  <a:lumMod val="50000"/>
                </a:schemeClr>
              </a:solidFill>
              <a:latin typeface="Arial" panose="020B0604020202020204" pitchFamily="34" charset="0"/>
              <a:cs typeface="Arial" panose="020B0604020202020204" pitchFamily="34" charset="0"/>
            </a:endParaRPr>
          </a:p>
          <a:p>
            <a:pPr marL="800100" lvl="1" indent="-342900">
              <a:spcAft>
                <a:spcPts val="1200"/>
              </a:spcAft>
              <a:buClr>
                <a:srgbClr val="FF0000"/>
              </a:buClr>
              <a:buFont typeface="Arial" panose="020B0604020202020204" pitchFamily="34" charset="0"/>
              <a:buChar char="•"/>
            </a:pPr>
            <a:r>
              <a:rPr lang="en-US" sz="2400" dirty="0">
                <a:solidFill>
                  <a:schemeClr val="tx2">
                    <a:lumMod val="50000"/>
                  </a:schemeClr>
                </a:solidFill>
                <a:latin typeface="Arial" panose="020B0604020202020204" pitchFamily="34" charset="0"/>
                <a:cs typeface="Arial" panose="020B0604020202020204" pitchFamily="34" charset="0"/>
              </a:rPr>
              <a:t>Placement lasts six months or </a:t>
            </a:r>
            <a:r>
              <a:rPr lang="en-US" sz="2400" dirty="0" smtClean="0">
                <a:solidFill>
                  <a:schemeClr val="tx2">
                    <a:lumMod val="50000"/>
                  </a:schemeClr>
                </a:solidFill>
                <a:latin typeface="Arial" panose="020B0604020202020204" pitchFamily="34" charset="0"/>
                <a:cs typeface="Arial" panose="020B0604020202020204" pitchFamily="34" charset="0"/>
              </a:rPr>
              <a:t>more</a:t>
            </a:r>
          </a:p>
          <a:p>
            <a:pPr marL="800100" lvl="1" indent="-342900">
              <a:spcAft>
                <a:spcPts val="1200"/>
              </a:spcAft>
              <a:buClr>
                <a:srgbClr val="FF0000"/>
              </a:buClr>
              <a:buFont typeface="Arial" panose="020B0604020202020204" pitchFamily="34" charset="0"/>
              <a:buChar char="•"/>
            </a:pPr>
            <a:r>
              <a:rPr lang="en-US" sz="2400" dirty="0" smtClean="0">
                <a:solidFill>
                  <a:schemeClr val="tx2">
                    <a:lumMod val="50000"/>
                  </a:schemeClr>
                </a:solidFill>
                <a:latin typeface="Arial" panose="020B0604020202020204" pitchFamily="34" charset="0"/>
                <a:cs typeface="Arial" panose="020B0604020202020204" pitchFamily="34" charset="0"/>
              </a:rPr>
              <a:t>Grants legal authorities that would otherwise be limited to parents</a:t>
            </a:r>
          </a:p>
          <a:p>
            <a:pPr marL="800100" lvl="1" indent="-342900">
              <a:spcAft>
                <a:spcPts val="1200"/>
              </a:spcAft>
              <a:buClr>
                <a:srgbClr val="FF0000"/>
              </a:buClr>
              <a:buFont typeface="Arial" panose="020B0604020202020204" pitchFamily="34" charset="0"/>
              <a:buChar char="•"/>
            </a:pPr>
            <a:r>
              <a:rPr lang="en-US" sz="2400" dirty="0" smtClean="0">
                <a:solidFill>
                  <a:schemeClr val="tx2">
                    <a:lumMod val="50000"/>
                  </a:schemeClr>
                </a:solidFill>
                <a:latin typeface="Arial" panose="020B0604020202020204" pitchFamily="34" charset="0"/>
                <a:cs typeface="Arial" panose="020B0604020202020204" pitchFamily="34" charset="0"/>
              </a:rPr>
              <a:t>Requires judicial approval to dissolve</a:t>
            </a:r>
            <a:endParaRPr lang="en-US" sz="2400" dirty="0">
              <a:solidFill>
                <a:schemeClr val="tx2">
                  <a:lumMod val="50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custDataLst>
      <p:tags r:id="rId2"/>
    </p:custDataLst>
    <p:extLst>
      <p:ext uri="{BB962C8B-B14F-4D97-AF65-F5344CB8AC3E}">
        <p14:creationId xmlns:p14="http://schemas.microsoft.com/office/powerpoint/2010/main" val="836280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Lunch Break </a:t>
            </a:r>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2146" y="68"/>
            <a:ext cx="12204145" cy="6857932"/>
          </a:xfrm>
          <a:prstGeom prst="rect">
            <a:avLst/>
          </a:prstGeom>
        </p:spPr>
      </p:pic>
    </p:spTree>
    <p:extLst>
      <p:ext uri="{BB962C8B-B14F-4D97-AF65-F5344CB8AC3E}">
        <p14:creationId xmlns:p14="http://schemas.microsoft.com/office/powerpoint/2010/main" val="2851285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Case Studies</a:t>
            </a:r>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8" name="Rectangle 7"/>
          <p:cNvSpPr/>
          <p:nvPr/>
        </p:nvSpPr>
        <p:spPr>
          <a:xfrm>
            <a:off x="391885" y="1539648"/>
            <a:ext cx="11310257" cy="5078313"/>
          </a:xfrm>
          <a:prstGeom prst="rect">
            <a:avLst/>
          </a:prstGeom>
        </p:spPr>
        <p:txBody>
          <a:bodyPr wrap="square">
            <a:spAutoFit/>
          </a:bodyPr>
          <a:lstStyle/>
          <a:p>
            <a:pPr algn="ctr">
              <a:spcAft>
                <a:spcPts val="1200"/>
              </a:spcAft>
            </a:pPr>
            <a:r>
              <a:rPr lang="en-US" sz="3200" b="1" dirty="0" smtClean="0">
                <a:solidFill>
                  <a:srgbClr val="153045"/>
                </a:solidFill>
                <a:latin typeface="Geometr415 Lt BT" panose="020B0502020204020303" pitchFamily="34" charset="0"/>
                <a:sym typeface="Wingdings" panose="05000000000000000000" pitchFamily="2" charset="2"/>
              </a:rPr>
              <a:t>During this next activity be prepared to:</a:t>
            </a:r>
          </a:p>
          <a:p>
            <a:pPr marL="457200" indent="-457200">
              <a:spcAft>
                <a:spcPts val="1200"/>
              </a:spcAft>
              <a:buFont typeface="Arial" panose="020B0604020202020204" pitchFamily="34" charset="0"/>
              <a:buChar char="•"/>
            </a:pPr>
            <a:r>
              <a:rPr lang="en-US" sz="3200" dirty="0" smtClean="0">
                <a:solidFill>
                  <a:srgbClr val="153045"/>
                </a:solidFill>
                <a:latin typeface="Geometr415 Lt BT" panose="020B0502020204020303" pitchFamily="34" charset="0"/>
                <a:sym typeface="Wingdings" panose="05000000000000000000" pitchFamily="2" charset="2"/>
              </a:rPr>
              <a:t>Put on your investigator hat </a:t>
            </a:r>
            <a:endParaRPr lang="en-US" sz="2800" dirty="0">
              <a:solidFill>
                <a:srgbClr val="153045"/>
              </a:solidFill>
              <a:latin typeface="Geometr415 Lt BT" panose="020B0502020204020303" pitchFamily="34" charset="0"/>
              <a:sym typeface="Wingdings" panose="05000000000000000000" pitchFamily="2" charset="2"/>
            </a:endParaRPr>
          </a:p>
          <a:p>
            <a:pPr marL="457200" indent="-457200">
              <a:spcAft>
                <a:spcPts val="1200"/>
              </a:spcAft>
              <a:buFont typeface="Arial" panose="020B0604020202020204" pitchFamily="34" charset="0"/>
              <a:buChar char="•"/>
            </a:pPr>
            <a:r>
              <a:rPr lang="en-US" sz="2800" dirty="0" smtClean="0">
                <a:solidFill>
                  <a:srgbClr val="153045"/>
                </a:solidFill>
                <a:latin typeface="Geometr415 Lt BT" panose="020B0502020204020303" pitchFamily="34" charset="0"/>
                <a:sym typeface="Wingdings" panose="05000000000000000000" pitchFamily="2" charset="2"/>
              </a:rPr>
              <a:t>Critically think about content relevance as you read interviews</a:t>
            </a:r>
          </a:p>
          <a:p>
            <a:pPr marL="457200" indent="-457200">
              <a:spcAft>
                <a:spcPts val="1200"/>
              </a:spcAft>
              <a:buFont typeface="Arial" panose="020B0604020202020204" pitchFamily="34" charset="0"/>
              <a:buChar char="•"/>
            </a:pPr>
            <a:r>
              <a:rPr lang="en-US" sz="2800" dirty="0" smtClean="0">
                <a:solidFill>
                  <a:srgbClr val="153045"/>
                </a:solidFill>
                <a:latin typeface="Geometr415 Lt BT" panose="020B0502020204020303" pitchFamily="34" charset="0"/>
                <a:sym typeface="Wingdings" panose="05000000000000000000" pitchFamily="2" charset="2"/>
              </a:rPr>
              <a:t>Ask your self “what difference does this make for my case?”</a:t>
            </a:r>
          </a:p>
          <a:p>
            <a:pPr marL="457200" indent="-457200">
              <a:spcAft>
                <a:spcPts val="1200"/>
              </a:spcAft>
              <a:buFont typeface="Arial" panose="020B0604020202020204" pitchFamily="34" charset="0"/>
              <a:buChar char="•"/>
            </a:pPr>
            <a:r>
              <a:rPr lang="en-US" sz="2800" dirty="0" smtClean="0">
                <a:solidFill>
                  <a:srgbClr val="153045"/>
                </a:solidFill>
                <a:latin typeface="Geometr415 Lt BT" panose="020B0502020204020303" pitchFamily="34" charset="0"/>
                <a:sym typeface="Wingdings" panose="05000000000000000000" pitchFamily="2" charset="2"/>
              </a:rPr>
              <a:t>Think creatively and outside the box on who to speak with when working your case</a:t>
            </a:r>
          </a:p>
          <a:p>
            <a:pPr marL="457200" indent="-457200">
              <a:spcAft>
                <a:spcPts val="1200"/>
              </a:spcAft>
              <a:buFont typeface="Arial" panose="020B0604020202020204" pitchFamily="34" charset="0"/>
              <a:buChar char="•"/>
            </a:pPr>
            <a:r>
              <a:rPr lang="en-US" sz="2800" dirty="0" smtClean="0">
                <a:solidFill>
                  <a:srgbClr val="153045"/>
                </a:solidFill>
                <a:latin typeface="Geometr415 Lt BT" panose="020B0502020204020303" pitchFamily="34" charset="0"/>
                <a:sym typeface="Wingdings" panose="05000000000000000000" pitchFamily="2" charset="2"/>
              </a:rPr>
              <a:t>Allow other members in your group to speak up and voice their opinions as well</a:t>
            </a:r>
          </a:p>
          <a:p>
            <a:pPr marL="457200" indent="-457200">
              <a:spcAft>
                <a:spcPts val="1200"/>
              </a:spcAft>
              <a:buFont typeface="Arial" panose="020B0604020202020204" pitchFamily="34" charset="0"/>
              <a:buChar char="•"/>
            </a:pPr>
            <a:endParaRPr lang="en-US" sz="3200" dirty="0" smtClean="0">
              <a:solidFill>
                <a:srgbClr val="153045"/>
              </a:solidFill>
              <a:latin typeface="Geometr415 Lt BT" panose="020B0502020204020303" pitchFamily="34" charset="0"/>
              <a:sym typeface="Wingdings" panose="05000000000000000000" pitchFamily="2" charset="2"/>
            </a:endParaRPr>
          </a:p>
        </p:txBody>
      </p:sp>
    </p:spTree>
    <p:extLst>
      <p:ext uri="{BB962C8B-B14F-4D97-AF65-F5344CB8AC3E}">
        <p14:creationId xmlns:p14="http://schemas.microsoft.com/office/powerpoint/2010/main" val="12829113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Case Studies</a:t>
            </a:r>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15041"/>
          <a:stretch/>
        </p:blipFill>
        <p:spPr>
          <a:xfrm>
            <a:off x="101600" y="1793563"/>
            <a:ext cx="8160658" cy="4949635"/>
          </a:xfrm>
          <a:prstGeom prst="rect">
            <a:avLst/>
          </a:prstGeom>
        </p:spPr>
      </p:pic>
      <p:sp>
        <p:nvSpPr>
          <p:cNvPr id="11" name="Rectangle 10"/>
          <p:cNvSpPr/>
          <p:nvPr/>
        </p:nvSpPr>
        <p:spPr>
          <a:xfrm>
            <a:off x="6531427" y="2756554"/>
            <a:ext cx="5083630" cy="2554545"/>
          </a:xfrm>
          <a:prstGeom prst="rect">
            <a:avLst/>
          </a:prstGeom>
        </p:spPr>
        <p:txBody>
          <a:bodyPr wrap="square">
            <a:spAutoFit/>
          </a:bodyPr>
          <a:lstStyle/>
          <a:p>
            <a:pPr>
              <a:spcAft>
                <a:spcPts val="1200"/>
              </a:spcAft>
            </a:pPr>
            <a:r>
              <a:rPr lang="en-US" sz="8000" b="1" dirty="0" smtClean="0">
                <a:solidFill>
                  <a:srgbClr val="153045"/>
                </a:solidFill>
                <a:latin typeface="Geometr415 Lt BT" panose="020B0502020204020303" pitchFamily="34" charset="0"/>
              </a:rPr>
              <a:t>Greene Case Study</a:t>
            </a:r>
            <a:endParaRPr lang="en-US" sz="8000" b="1" dirty="0">
              <a:solidFill>
                <a:srgbClr val="153045"/>
              </a:solidFill>
              <a:latin typeface="Geometr415 Lt BT" panose="020B0502020204020303" pitchFamily="34" charset="0"/>
            </a:endParaRPr>
          </a:p>
        </p:txBody>
      </p:sp>
    </p:spTree>
    <p:extLst>
      <p:ext uri="{BB962C8B-B14F-4D97-AF65-F5344CB8AC3E}">
        <p14:creationId xmlns:p14="http://schemas.microsoft.com/office/powerpoint/2010/main" val="1147946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2145" y="296268"/>
            <a:ext cx="9413319" cy="1010044"/>
            <a:chOff x="-2619" y="296268"/>
            <a:chExt cx="7569864" cy="1010044"/>
          </a:xfrm>
        </p:grpSpPr>
        <p:sp>
          <p:nvSpPr>
            <p:cNvPr id="3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pic>
        <p:nvPicPr>
          <p:cNvPr id="4" name="Picture 3"/>
          <p:cNvPicPr>
            <a:picLocks noChangeAspect="1"/>
          </p:cNvPicPr>
          <p:nvPr/>
        </p:nvPicPr>
        <p:blipFill rotWithShape="1">
          <a:blip r:embed="rId3" cstate="print"/>
          <a:srcRect l="330" t="277" r="-330" b="-277"/>
          <a:stretch/>
        </p:blipFill>
        <p:spPr>
          <a:xfrm>
            <a:off x="8411424" y="1625397"/>
            <a:ext cx="3280355" cy="5232603"/>
          </a:xfrm>
          <a:prstGeom prst="rect">
            <a:avLst/>
          </a:prstGeom>
        </p:spPr>
      </p:pic>
      <p:sp>
        <p:nvSpPr>
          <p:cNvPr id="2" name="Rectangle 1"/>
          <p:cNvSpPr/>
          <p:nvPr/>
        </p:nvSpPr>
        <p:spPr>
          <a:xfrm>
            <a:off x="514841" y="1686394"/>
            <a:ext cx="7896583" cy="4693593"/>
          </a:xfrm>
          <a:prstGeom prst="rect">
            <a:avLst/>
          </a:prstGeom>
        </p:spPr>
        <p:txBody>
          <a:bodyPr wrap="square">
            <a:spAutoFit/>
          </a:bodyPr>
          <a:lstStyle/>
          <a:p>
            <a:r>
              <a:rPr lang="en-US" sz="2300" dirty="0" smtClean="0">
                <a:solidFill>
                  <a:srgbClr val="44546A">
                    <a:lumMod val="50000"/>
                  </a:srgbClr>
                </a:solidFill>
                <a:latin typeface="Geometr415 Lt BT" panose="020B0502020204020303" pitchFamily="34" charset="0"/>
                <a:cs typeface="Arial" panose="020B0604020202020204" pitchFamily="34" charset="0"/>
              </a:rPr>
              <a:t>We provide every child in need with a trained volunteer advocate to ensure they are safe, have a permanent home and the opportunity to thrive. </a:t>
            </a:r>
          </a:p>
          <a:p>
            <a:endParaRPr lang="en-US" sz="2300" dirty="0">
              <a:solidFill>
                <a:srgbClr val="44546A">
                  <a:lumMod val="50000"/>
                </a:srgbClr>
              </a:solidFill>
              <a:latin typeface="Geometr415 Lt BT" panose="020B0502020204020303" pitchFamily="34" charset="0"/>
              <a:cs typeface="Arial" panose="020B0604020202020204" pitchFamily="34" charset="0"/>
            </a:endParaRPr>
          </a:p>
          <a:p>
            <a:r>
              <a:rPr lang="en-US" sz="2300" dirty="0" smtClean="0">
                <a:solidFill>
                  <a:srgbClr val="44546A">
                    <a:lumMod val="50000"/>
                  </a:srgbClr>
                </a:solidFill>
                <a:latin typeface="Geometr415 Lt BT" panose="020B0502020204020303" pitchFamily="34" charset="0"/>
                <a:cs typeface="Arial" panose="020B0604020202020204" pitchFamily="34" charset="0"/>
              </a:rPr>
              <a:t>To </a:t>
            </a:r>
            <a:r>
              <a:rPr lang="en-US" sz="2300" dirty="0">
                <a:solidFill>
                  <a:srgbClr val="44546A">
                    <a:lumMod val="50000"/>
                  </a:srgbClr>
                </a:solidFill>
                <a:latin typeface="Geometr415 Lt BT" panose="020B0502020204020303" pitchFamily="34" charset="0"/>
                <a:cs typeface="Arial" panose="020B0604020202020204" pitchFamily="34" charset="0"/>
              </a:rPr>
              <a:t>achieve the mission we recruit volunteers from our community, train them so they have the skills and knowledge necessary to advocate for an abused child, </a:t>
            </a:r>
            <a:r>
              <a:rPr lang="en-US" sz="2300" dirty="0" smtClean="0">
                <a:solidFill>
                  <a:srgbClr val="44546A">
                    <a:lumMod val="50000"/>
                  </a:srgbClr>
                </a:solidFill>
                <a:latin typeface="Geometr415 Lt BT" panose="020B0502020204020303" pitchFamily="34" charset="0"/>
                <a:cs typeface="Arial" panose="020B0604020202020204" pitchFamily="34" charset="0"/>
              </a:rPr>
              <a:t>and </a:t>
            </a:r>
            <a:r>
              <a:rPr lang="en-US" sz="2300" dirty="0">
                <a:solidFill>
                  <a:srgbClr val="44546A">
                    <a:lumMod val="50000"/>
                  </a:srgbClr>
                </a:solidFill>
                <a:latin typeface="Geometr415 Lt BT" panose="020B0502020204020303" pitchFamily="34" charset="0"/>
                <a:cs typeface="Arial" panose="020B0604020202020204" pitchFamily="34" charset="0"/>
              </a:rPr>
              <a:t>professionally support them so they are able to do </a:t>
            </a:r>
            <a:r>
              <a:rPr lang="en-US" sz="2300" dirty="0" smtClean="0">
                <a:solidFill>
                  <a:srgbClr val="44546A">
                    <a:lumMod val="50000"/>
                  </a:srgbClr>
                </a:solidFill>
                <a:latin typeface="Geometr415 Lt BT" panose="020B0502020204020303" pitchFamily="34" charset="0"/>
                <a:cs typeface="Arial" panose="020B0604020202020204" pitchFamily="34" charset="0"/>
              </a:rPr>
              <a:t>this </a:t>
            </a:r>
            <a:r>
              <a:rPr lang="en-US" sz="2300" dirty="0">
                <a:solidFill>
                  <a:srgbClr val="44546A">
                    <a:lumMod val="50000"/>
                  </a:srgbClr>
                </a:solidFill>
                <a:latin typeface="Geometr415 Lt BT" panose="020B0502020204020303" pitchFamily="34" charset="0"/>
                <a:cs typeface="Arial" panose="020B0604020202020204" pitchFamily="34" charset="0"/>
              </a:rPr>
              <a:t>difficult work successfully. </a:t>
            </a:r>
            <a:endParaRPr lang="en-US" sz="2300" dirty="0" smtClean="0">
              <a:solidFill>
                <a:srgbClr val="44546A">
                  <a:lumMod val="50000"/>
                </a:srgbClr>
              </a:solidFill>
              <a:latin typeface="Geometr415 Lt BT" panose="020B0502020204020303" pitchFamily="34" charset="0"/>
              <a:cs typeface="Arial" panose="020B0604020202020204" pitchFamily="34" charset="0"/>
            </a:endParaRPr>
          </a:p>
          <a:p>
            <a:endParaRPr lang="en-US" sz="2300" dirty="0">
              <a:solidFill>
                <a:srgbClr val="44546A">
                  <a:lumMod val="50000"/>
                </a:srgbClr>
              </a:solidFill>
              <a:latin typeface="Geometr415 Lt BT" panose="020B0502020204020303" pitchFamily="34" charset="0"/>
              <a:cs typeface="Arial" panose="020B0604020202020204" pitchFamily="34" charset="0"/>
            </a:endParaRPr>
          </a:p>
          <a:p>
            <a:r>
              <a:rPr lang="en-US" sz="2300" dirty="0" smtClean="0">
                <a:solidFill>
                  <a:srgbClr val="44546A">
                    <a:lumMod val="50000"/>
                  </a:srgbClr>
                </a:solidFill>
                <a:latin typeface="Geometr415 Lt BT" panose="020B0502020204020303" pitchFamily="34" charset="0"/>
                <a:cs typeface="Arial" panose="020B0604020202020204" pitchFamily="34" charset="0"/>
              </a:rPr>
              <a:t>There </a:t>
            </a:r>
            <a:r>
              <a:rPr lang="en-US" sz="2300" dirty="0">
                <a:solidFill>
                  <a:srgbClr val="44546A">
                    <a:lumMod val="50000"/>
                  </a:srgbClr>
                </a:solidFill>
                <a:latin typeface="Geometr415 Lt BT" panose="020B0502020204020303" pitchFamily="34" charset="0"/>
                <a:cs typeface="Arial" panose="020B0604020202020204" pitchFamily="34" charset="0"/>
              </a:rPr>
              <a:t>is no other agency </a:t>
            </a:r>
            <a:r>
              <a:rPr lang="en-US" sz="2300" dirty="0" smtClean="0">
                <a:solidFill>
                  <a:srgbClr val="44546A">
                    <a:lumMod val="50000"/>
                  </a:srgbClr>
                </a:solidFill>
                <a:latin typeface="Geometr415 Lt BT" panose="020B0502020204020303" pitchFamily="34" charset="0"/>
                <a:cs typeface="Arial" panose="020B0604020202020204" pitchFamily="34" charset="0"/>
              </a:rPr>
              <a:t>or </a:t>
            </a:r>
            <a:r>
              <a:rPr lang="en-US" sz="2300" dirty="0">
                <a:solidFill>
                  <a:srgbClr val="44546A">
                    <a:lumMod val="50000"/>
                  </a:srgbClr>
                </a:solidFill>
                <a:latin typeface="Geometr415 Lt BT" panose="020B0502020204020303" pitchFamily="34" charset="0"/>
                <a:cs typeface="Arial" panose="020B0604020202020204" pitchFamily="34" charset="0"/>
              </a:rPr>
              <a:t>program providing volunteer advocacy to abused and neglected children who are living in foster care.​</a:t>
            </a:r>
          </a:p>
        </p:txBody>
      </p:sp>
      <p:sp>
        <p:nvSpPr>
          <p:cNvPr id="33" name="Rectangle 32"/>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CASA of Marion County Mission &amp; Purpose</a:t>
            </a:r>
            <a:endParaRPr lang="en-US" sz="2800" dirty="0">
              <a:solidFill>
                <a:prstClr val="white">
                  <a:lumMod val="9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0792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542147" y="4276493"/>
            <a:ext cx="3649854" cy="2581508"/>
            <a:chOff x="8542147" y="4276493"/>
            <a:chExt cx="3649854" cy="2581508"/>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2147" y="4276493"/>
              <a:ext cx="3649854" cy="2581508"/>
            </a:xfrm>
            <a:prstGeom prst="rect">
              <a:avLst/>
            </a:prstGeom>
          </p:spPr>
        </p:pic>
        <p:sp>
          <p:nvSpPr>
            <p:cNvPr id="5" name="TextBox 4"/>
            <p:cNvSpPr txBox="1"/>
            <p:nvPr/>
          </p:nvSpPr>
          <p:spPr>
            <a:xfrm rot="21227930">
              <a:off x="9848328" y="4959874"/>
              <a:ext cx="1037492" cy="646331"/>
            </a:xfrm>
            <a:prstGeom prst="rect">
              <a:avLst/>
            </a:prstGeom>
            <a:noFill/>
          </p:spPr>
          <p:txBody>
            <a:bodyPr wrap="square" rtlCol="0">
              <a:spAutoFit/>
            </a:bodyPr>
            <a:lstStyle/>
            <a:p>
              <a:r>
                <a:rPr lang="en-US" b="1" dirty="0" smtClean="0">
                  <a:solidFill>
                    <a:srgbClr val="113044"/>
                  </a:solidFill>
                  <a:latin typeface="Viner Hand ITC" panose="03070502030502020203" pitchFamily="66" charset="0"/>
                </a:rPr>
                <a:t>Case Study</a:t>
              </a:r>
              <a:endParaRPr lang="en-US" b="1" dirty="0">
                <a:solidFill>
                  <a:srgbClr val="113044"/>
                </a:solidFill>
                <a:latin typeface="Viner Hand ITC" panose="03070502030502020203" pitchFamily="66" charset="0"/>
              </a:endParaRPr>
            </a:p>
          </p:txBody>
        </p:sp>
      </p:grpSp>
      <p:sp>
        <p:nvSpPr>
          <p:cNvPr id="2" name="Rectangle 1"/>
          <p:cNvSpPr/>
          <p:nvPr/>
        </p:nvSpPr>
        <p:spPr>
          <a:xfrm>
            <a:off x="137160" y="2443516"/>
            <a:ext cx="8637563" cy="3647152"/>
          </a:xfrm>
          <a:prstGeom prst="rect">
            <a:avLst/>
          </a:prstGeom>
        </p:spPr>
        <p:txBody>
          <a:bodyPr wrap="square">
            <a:spAutoFit/>
          </a:bodyPr>
          <a:lstStyle/>
          <a:p>
            <a:pPr marL="457200" indent="-457200">
              <a:spcAft>
                <a:spcPts val="600"/>
              </a:spcAft>
              <a:buClr>
                <a:srgbClr val="ED1B2E"/>
              </a:buClr>
              <a:buFont typeface="Wingdings" pitchFamily="2" charset="2"/>
              <a:buChar char="Ø"/>
            </a:pPr>
            <a:r>
              <a:rPr lang="en-US" sz="2400" b="1" dirty="0" smtClean="0">
                <a:solidFill>
                  <a:schemeClr val="tx2">
                    <a:lumMod val="50000"/>
                  </a:schemeClr>
                </a:solidFill>
                <a:latin typeface="Arial" panose="020B0604020202020204" pitchFamily="34" charset="0"/>
                <a:cs typeface="Arial" panose="020B0604020202020204" pitchFamily="34" charset="0"/>
              </a:rPr>
              <a:t>2 Weeks ago</a:t>
            </a:r>
            <a:r>
              <a:rPr lang="en-US" sz="2400" dirty="0">
                <a:solidFill>
                  <a:schemeClr val="tx2">
                    <a:lumMod val="50000"/>
                  </a:schemeClr>
                </a:solidFill>
                <a:latin typeface="Arial" panose="020B0604020202020204" pitchFamily="34" charset="0"/>
                <a:cs typeface="Arial" panose="020B0604020202020204" pitchFamily="34" charset="0"/>
              </a:rPr>
              <a:t>:  A call was made to the CPS hotline by the kindergarten teacher and school nurse at Parkside Elementary. </a:t>
            </a:r>
            <a:endParaRPr lang="en-US" sz="2400" dirty="0" smtClean="0">
              <a:solidFill>
                <a:schemeClr val="tx2">
                  <a:lumMod val="50000"/>
                </a:schemeClr>
              </a:solidFill>
              <a:latin typeface="Arial" panose="020B0604020202020204" pitchFamily="34" charset="0"/>
              <a:cs typeface="Arial" panose="020B0604020202020204" pitchFamily="34" charset="0"/>
            </a:endParaRPr>
          </a:p>
          <a:p>
            <a:pPr marL="457200" indent="-457200">
              <a:spcAft>
                <a:spcPts val="600"/>
              </a:spcAft>
              <a:buClr>
                <a:srgbClr val="ED1B2E"/>
              </a:buClr>
              <a:buFont typeface="Wingdings" pitchFamily="2" charset="2"/>
              <a:buChar char="Ø"/>
            </a:pPr>
            <a:endParaRPr lang="en-US" sz="2400" dirty="0">
              <a:solidFill>
                <a:schemeClr val="tx2">
                  <a:lumMod val="50000"/>
                </a:schemeClr>
              </a:solidFill>
              <a:latin typeface="Arial" panose="020B0604020202020204" pitchFamily="34" charset="0"/>
              <a:cs typeface="Arial" panose="020B0604020202020204" pitchFamily="34" charset="0"/>
            </a:endParaRPr>
          </a:p>
          <a:p>
            <a:pPr marL="457200" indent="-457200">
              <a:spcAft>
                <a:spcPts val="600"/>
              </a:spcAft>
              <a:buClr>
                <a:srgbClr val="ED1B2E"/>
              </a:buClr>
              <a:buFont typeface="Wingdings" pitchFamily="2" charset="2"/>
              <a:buChar char="Ø"/>
            </a:pPr>
            <a:r>
              <a:rPr lang="en-US" sz="2400" dirty="0" smtClean="0">
                <a:solidFill>
                  <a:schemeClr val="tx2">
                    <a:lumMod val="50000"/>
                  </a:schemeClr>
                </a:solidFill>
                <a:latin typeface="Arial" panose="020B0604020202020204" pitchFamily="34" charset="0"/>
                <a:cs typeface="Arial" panose="020B0604020202020204" pitchFamily="34" charset="0"/>
              </a:rPr>
              <a:t>The </a:t>
            </a:r>
            <a:r>
              <a:rPr lang="en-US" sz="2400" dirty="0">
                <a:solidFill>
                  <a:schemeClr val="tx2">
                    <a:lumMod val="50000"/>
                  </a:schemeClr>
                </a:solidFill>
                <a:latin typeface="Arial" panose="020B0604020202020204" pitchFamily="34" charset="0"/>
                <a:cs typeface="Arial" panose="020B0604020202020204" pitchFamily="34" charset="0"/>
              </a:rPr>
              <a:t>callers stated that one of their students, </a:t>
            </a:r>
            <a:r>
              <a:rPr lang="en-US" sz="2400" dirty="0">
                <a:solidFill>
                  <a:srgbClr val="C00000"/>
                </a:solidFill>
                <a:latin typeface="Arial" panose="020B0604020202020204" pitchFamily="34" charset="0"/>
                <a:cs typeface="Arial" panose="020B0604020202020204" pitchFamily="34" charset="0"/>
              </a:rPr>
              <a:t>Marky Greene</a:t>
            </a:r>
            <a:r>
              <a:rPr lang="en-US" sz="2400" dirty="0">
                <a:solidFill>
                  <a:schemeClr val="tx2">
                    <a:lumMod val="50000"/>
                  </a:schemeClr>
                </a:solidFill>
                <a:latin typeface="Arial" panose="020B0604020202020204" pitchFamily="34" charset="0"/>
                <a:cs typeface="Arial" panose="020B0604020202020204" pitchFamily="34" charset="0"/>
              </a:rPr>
              <a:t>, often comes to school with </a:t>
            </a:r>
            <a:r>
              <a:rPr lang="en-US" sz="2400" dirty="0">
                <a:solidFill>
                  <a:srgbClr val="C00000"/>
                </a:solidFill>
                <a:latin typeface="Arial" panose="020B0604020202020204" pitchFamily="34" charset="0"/>
                <a:cs typeface="Arial" panose="020B0604020202020204" pitchFamily="34" charset="0"/>
              </a:rPr>
              <a:t>poor hygiene</a:t>
            </a:r>
            <a:r>
              <a:rPr lang="en-US" sz="2400" dirty="0">
                <a:solidFill>
                  <a:schemeClr val="tx2">
                    <a:lumMod val="50000"/>
                  </a:schemeClr>
                </a:solidFill>
                <a:latin typeface="Arial" panose="020B0604020202020204" pitchFamily="34" charset="0"/>
                <a:cs typeface="Arial" panose="020B0604020202020204" pitchFamily="34" charset="0"/>
              </a:rPr>
              <a:t>, that much of his clothing is not his size, and that he’s just come in with his third case of head lice in three months.</a:t>
            </a:r>
          </a:p>
          <a:p>
            <a:pPr marL="457200" indent="-457200">
              <a:spcAft>
                <a:spcPts val="600"/>
              </a:spcAft>
              <a:buClr>
                <a:srgbClr val="ED1B2E"/>
              </a:buClr>
              <a:buFont typeface="Wingdings" pitchFamily="2" charset="2"/>
              <a:buChar char="Ø"/>
            </a:pPr>
            <a:endParaRPr lang="en-US" sz="2400" dirty="0">
              <a:solidFill>
                <a:schemeClr val="tx2">
                  <a:lumMod val="50000"/>
                </a:schemeClr>
              </a:solidFill>
              <a:latin typeface="Arial" panose="020B0604020202020204" pitchFamily="34" charset="0"/>
              <a:cs typeface="Arial" panose="020B0604020202020204" pitchFamily="34" charset="0"/>
            </a:endParaRPr>
          </a:p>
        </p:txBody>
      </p:sp>
      <p:grpSp>
        <p:nvGrpSpPr>
          <p:cNvPr id="25" name="Group 24"/>
          <p:cNvGrpSpPr/>
          <p:nvPr/>
        </p:nvGrpSpPr>
        <p:grpSpPr>
          <a:xfrm>
            <a:off x="-12145" y="296268"/>
            <a:ext cx="9413319" cy="1010044"/>
            <a:chOff x="-2619" y="296268"/>
            <a:chExt cx="7569864" cy="1010044"/>
          </a:xfrm>
        </p:grpSpPr>
        <p:sp>
          <p:nvSpPr>
            <p:cNvPr id="39"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p:cNvSpPr txBox="1"/>
          <p:nvPr/>
        </p:nvSpPr>
        <p:spPr>
          <a:xfrm>
            <a:off x="133350" y="1619250"/>
            <a:ext cx="2068195" cy="830997"/>
          </a:xfrm>
          <a:prstGeom prst="rect">
            <a:avLst/>
          </a:prstGeom>
          <a:noFill/>
        </p:spPr>
        <p:txBody>
          <a:bodyPr wrap="none" rtlCol="0">
            <a:spAutoFit/>
          </a:bodyPr>
          <a:lstStyle/>
          <a:p>
            <a:r>
              <a:rPr lang="en-US" sz="2400" b="1" dirty="0" smtClean="0">
                <a:solidFill>
                  <a:srgbClr val="113044"/>
                </a:solidFill>
                <a:latin typeface="Arial" panose="020B0604020202020204" pitchFamily="34" charset="0"/>
                <a:cs typeface="Arial" panose="020B0604020202020204" pitchFamily="34" charset="0"/>
              </a:rPr>
              <a:t>Greene </a:t>
            </a:r>
            <a:r>
              <a:rPr lang="en-US" sz="2400" b="1" dirty="0">
                <a:solidFill>
                  <a:srgbClr val="113044"/>
                </a:solidFill>
                <a:latin typeface="Arial" panose="020B0604020202020204" pitchFamily="34" charset="0"/>
                <a:cs typeface="Arial" panose="020B0604020202020204" pitchFamily="34" charset="0"/>
              </a:rPr>
              <a:t>Case</a:t>
            </a:r>
          </a:p>
          <a:p>
            <a:endParaRPr lang="en-US" sz="2400" b="1" dirty="0">
              <a:solidFill>
                <a:srgbClr val="113044"/>
              </a:solidFill>
            </a:endParaRPr>
          </a:p>
        </p:txBody>
      </p:sp>
      <p:sp>
        <p:nvSpPr>
          <p:cNvPr id="38" name="Rectangle 37"/>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 </a:t>
            </a:r>
          </a:p>
          <a:p>
            <a:r>
              <a:rPr lang="en-US" sz="2800" dirty="0" smtClean="0">
                <a:solidFill>
                  <a:schemeClr val="bg1">
                    <a:lumMod val="95000"/>
                  </a:schemeClr>
                </a:solidFill>
                <a:latin typeface="Arial" panose="020B0604020202020204" pitchFamily="34" charset="0"/>
                <a:cs typeface="Arial" panose="020B0604020202020204" pitchFamily="34" charset="0"/>
              </a:rPr>
              <a:t>Working a Case </a:t>
            </a:r>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custDataLst>
      <p:tags r:id="rId1"/>
    </p:custDataLst>
    <p:extLst>
      <p:ext uri="{BB962C8B-B14F-4D97-AF65-F5344CB8AC3E}">
        <p14:creationId xmlns:p14="http://schemas.microsoft.com/office/powerpoint/2010/main" val="32947312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8542147" y="4276493"/>
            <a:ext cx="3649854" cy="2581508"/>
            <a:chOff x="8542147" y="4276493"/>
            <a:chExt cx="3649854" cy="2581508"/>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2147" y="4276493"/>
              <a:ext cx="3649854" cy="2581508"/>
            </a:xfrm>
            <a:prstGeom prst="rect">
              <a:avLst/>
            </a:prstGeom>
          </p:spPr>
        </p:pic>
        <p:sp>
          <p:nvSpPr>
            <p:cNvPr id="33" name="TextBox 32"/>
            <p:cNvSpPr txBox="1"/>
            <p:nvPr/>
          </p:nvSpPr>
          <p:spPr>
            <a:xfrm rot="21227930">
              <a:off x="9848328" y="4959874"/>
              <a:ext cx="1037492" cy="646331"/>
            </a:xfrm>
            <a:prstGeom prst="rect">
              <a:avLst/>
            </a:prstGeom>
            <a:noFill/>
          </p:spPr>
          <p:txBody>
            <a:bodyPr wrap="square" rtlCol="0">
              <a:spAutoFit/>
            </a:bodyPr>
            <a:lstStyle/>
            <a:p>
              <a:r>
                <a:rPr lang="en-US" b="1" dirty="0" smtClean="0">
                  <a:solidFill>
                    <a:srgbClr val="113044"/>
                  </a:solidFill>
                  <a:latin typeface="Viner Hand ITC" panose="03070502030502020203" pitchFamily="66" charset="0"/>
                </a:rPr>
                <a:t>Case Study</a:t>
              </a:r>
              <a:endParaRPr lang="en-US" b="1" dirty="0">
                <a:solidFill>
                  <a:srgbClr val="113044"/>
                </a:solidFill>
                <a:latin typeface="Viner Hand ITC" panose="03070502030502020203" pitchFamily="66" charset="0"/>
              </a:endParaRPr>
            </a:p>
          </p:txBody>
        </p:sp>
      </p:grpSp>
      <p:sp>
        <p:nvSpPr>
          <p:cNvPr id="2" name="Rectangle 1"/>
          <p:cNvSpPr/>
          <p:nvPr/>
        </p:nvSpPr>
        <p:spPr>
          <a:xfrm>
            <a:off x="133351" y="2450247"/>
            <a:ext cx="8905142" cy="4031873"/>
          </a:xfrm>
          <a:prstGeom prst="rect">
            <a:avLst/>
          </a:prstGeom>
        </p:spPr>
        <p:txBody>
          <a:bodyPr wrap="square">
            <a:spAutoFit/>
          </a:bodyPr>
          <a:lstStyle/>
          <a:p>
            <a:pPr marL="457200" indent="-457200">
              <a:spcAft>
                <a:spcPts val="1200"/>
              </a:spcAft>
              <a:buClr>
                <a:srgbClr val="ED1B2E"/>
              </a:buClr>
              <a:buFont typeface="Wingdings" pitchFamily="2" charset="2"/>
              <a:buChar char="Ø"/>
            </a:pPr>
            <a:r>
              <a:rPr lang="en-US" sz="2400" dirty="0">
                <a:solidFill>
                  <a:schemeClr val="tx2">
                    <a:lumMod val="50000"/>
                  </a:schemeClr>
                </a:solidFill>
                <a:latin typeface="Arial" panose="020B0604020202020204" pitchFamily="34" charset="0"/>
                <a:cs typeface="Arial" panose="020B0604020202020204" pitchFamily="34" charset="0"/>
              </a:rPr>
              <a:t>The family is Caucasian; the parents are in their late twenties. </a:t>
            </a:r>
            <a:r>
              <a:rPr lang="en-US" sz="2400" dirty="0" smtClean="0">
                <a:solidFill>
                  <a:schemeClr val="tx2">
                    <a:lumMod val="50000"/>
                  </a:schemeClr>
                </a:solidFill>
                <a:latin typeface="Arial" panose="020B0604020202020204" pitchFamily="34" charset="0"/>
                <a:cs typeface="Arial" panose="020B0604020202020204" pitchFamily="34" charset="0"/>
              </a:rPr>
              <a:t>The mother is </a:t>
            </a:r>
            <a:r>
              <a:rPr lang="en-US" sz="2400" dirty="0">
                <a:solidFill>
                  <a:schemeClr val="tx2">
                    <a:lumMod val="50000"/>
                  </a:schemeClr>
                </a:solidFill>
                <a:latin typeface="Arial" panose="020B0604020202020204" pitchFamily="34" charset="0"/>
                <a:cs typeface="Arial" panose="020B0604020202020204" pitchFamily="34" charset="0"/>
              </a:rPr>
              <a:t>diagnosed with bipolar </a:t>
            </a:r>
            <a:r>
              <a:rPr lang="en-US" sz="2400" dirty="0" smtClean="0">
                <a:solidFill>
                  <a:schemeClr val="tx2">
                    <a:lumMod val="50000"/>
                  </a:schemeClr>
                </a:solidFill>
                <a:latin typeface="Arial" panose="020B0604020202020204" pitchFamily="34" charset="0"/>
                <a:cs typeface="Arial" panose="020B0604020202020204" pitchFamily="34" charset="0"/>
              </a:rPr>
              <a:t>disorder.</a:t>
            </a:r>
          </a:p>
          <a:p>
            <a:pPr marL="457200" indent="-457200">
              <a:spcAft>
                <a:spcPts val="1200"/>
              </a:spcAft>
              <a:buClr>
                <a:srgbClr val="ED1B2E"/>
              </a:buClr>
              <a:buFont typeface="Wingdings" pitchFamily="2" charset="2"/>
              <a:buChar char="Ø"/>
            </a:pPr>
            <a:r>
              <a:rPr lang="en-US" sz="2400" dirty="0" smtClean="0">
                <a:solidFill>
                  <a:schemeClr val="tx2">
                    <a:lumMod val="50000"/>
                  </a:schemeClr>
                </a:solidFill>
                <a:latin typeface="Arial" panose="020B0604020202020204" pitchFamily="34" charset="0"/>
                <a:cs typeface="Arial" panose="020B0604020202020204" pitchFamily="34" charset="0"/>
              </a:rPr>
              <a:t>The </a:t>
            </a:r>
            <a:r>
              <a:rPr lang="en-US" sz="2400" dirty="0">
                <a:solidFill>
                  <a:schemeClr val="tx2">
                    <a:lumMod val="50000"/>
                  </a:schemeClr>
                </a:solidFill>
                <a:latin typeface="Arial" panose="020B0604020202020204" pitchFamily="34" charset="0"/>
                <a:cs typeface="Arial" panose="020B0604020202020204" pitchFamily="34" charset="0"/>
              </a:rPr>
              <a:t>Greene family moved </a:t>
            </a:r>
            <a:r>
              <a:rPr lang="en-US" sz="2400" dirty="0" smtClean="0">
                <a:solidFill>
                  <a:schemeClr val="tx2">
                    <a:lumMod val="50000"/>
                  </a:schemeClr>
                </a:solidFill>
                <a:latin typeface="Arial" panose="020B0604020202020204" pitchFamily="34" charset="0"/>
                <a:cs typeface="Arial" panose="020B0604020202020204" pitchFamily="34" charset="0"/>
              </a:rPr>
              <a:t>recently </a:t>
            </a:r>
            <a:r>
              <a:rPr lang="en-US" sz="2400" dirty="0">
                <a:solidFill>
                  <a:schemeClr val="tx2">
                    <a:lumMod val="50000"/>
                  </a:schemeClr>
                </a:solidFill>
                <a:latin typeface="Arial" panose="020B0604020202020204" pitchFamily="34" charset="0"/>
                <a:cs typeface="Arial" panose="020B0604020202020204" pitchFamily="34" charset="0"/>
              </a:rPr>
              <a:t>from a few states away. </a:t>
            </a:r>
            <a:r>
              <a:rPr lang="en-US" sz="2400" dirty="0" smtClean="0">
                <a:solidFill>
                  <a:schemeClr val="tx2">
                    <a:lumMod val="50000"/>
                  </a:schemeClr>
                </a:solidFill>
                <a:latin typeface="Arial" panose="020B0604020202020204" pitchFamily="34" charset="0"/>
                <a:cs typeface="Arial" panose="020B0604020202020204" pitchFamily="34" charset="0"/>
              </a:rPr>
              <a:t>They have </a:t>
            </a:r>
            <a:r>
              <a:rPr lang="en-US" sz="2400" dirty="0">
                <a:solidFill>
                  <a:srgbClr val="C00000"/>
                </a:solidFill>
                <a:latin typeface="Arial" panose="020B0604020202020204" pitchFamily="34" charset="0"/>
                <a:cs typeface="Arial" panose="020B0604020202020204" pitchFamily="34" charset="0"/>
              </a:rPr>
              <a:t>no extended family </a:t>
            </a:r>
            <a:r>
              <a:rPr lang="en-US" sz="2400" dirty="0">
                <a:solidFill>
                  <a:schemeClr val="tx2">
                    <a:lumMod val="50000"/>
                  </a:schemeClr>
                </a:solidFill>
                <a:latin typeface="Arial" panose="020B0604020202020204" pitchFamily="34" charset="0"/>
                <a:cs typeface="Arial" panose="020B0604020202020204" pitchFamily="34" charset="0"/>
              </a:rPr>
              <a:t>living nearby. </a:t>
            </a:r>
            <a:endParaRPr lang="en-US" sz="2400" dirty="0" smtClean="0">
              <a:solidFill>
                <a:schemeClr val="tx2">
                  <a:lumMod val="50000"/>
                </a:schemeClr>
              </a:solidFill>
              <a:latin typeface="Arial" panose="020B0604020202020204" pitchFamily="34" charset="0"/>
              <a:cs typeface="Arial" panose="020B0604020202020204" pitchFamily="34" charset="0"/>
            </a:endParaRPr>
          </a:p>
          <a:p>
            <a:pPr marL="457200" indent="-457200">
              <a:spcAft>
                <a:spcPts val="1200"/>
              </a:spcAft>
              <a:buClr>
                <a:srgbClr val="ED1B2E"/>
              </a:buClr>
              <a:buFont typeface="Wingdings" pitchFamily="2" charset="2"/>
              <a:buChar char="Ø"/>
            </a:pPr>
            <a:r>
              <a:rPr lang="en-US" sz="2400" dirty="0">
                <a:solidFill>
                  <a:schemeClr val="tx2">
                    <a:lumMod val="50000"/>
                  </a:schemeClr>
                </a:solidFill>
                <a:latin typeface="Arial" panose="020B0604020202020204" pitchFamily="34" charset="0"/>
                <a:cs typeface="Arial" panose="020B0604020202020204" pitchFamily="34" charset="0"/>
              </a:rPr>
              <a:t>SW found conditions in the home </a:t>
            </a:r>
            <a:r>
              <a:rPr lang="en-US" sz="2400" dirty="0">
                <a:solidFill>
                  <a:srgbClr val="C00000"/>
                </a:solidFill>
                <a:latin typeface="Arial" panose="020B0604020202020204" pitchFamily="34" charset="0"/>
                <a:cs typeface="Arial" panose="020B0604020202020204" pitchFamily="34" charset="0"/>
              </a:rPr>
              <a:t>deplorable but not dangerous</a:t>
            </a:r>
            <a:r>
              <a:rPr lang="en-US" sz="2400" dirty="0">
                <a:solidFill>
                  <a:schemeClr val="tx2">
                    <a:lumMod val="50000"/>
                  </a:schemeClr>
                </a:solidFill>
                <a:latin typeface="Arial" panose="020B0604020202020204" pitchFamily="34" charset="0"/>
                <a:cs typeface="Arial" panose="020B0604020202020204" pitchFamily="34" charset="0"/>
              </a:rPr>
              <a:t>. CPS decided to file a </a:t>
            </a:r>
            <a:r>
              <a:rPr lang="en-US" sz="2400" dirty="0">
                <a:solidFill>
                  <a:srgbClr val="C00000"/>
                </a:solidFill>
                <a:latin typeface="Arial" panose="020B0604020202020204" pitchFamily="34" charset="0"/>
                <a:cs typeface="Arial" panose="020B0604020202020204" pitchFamily="34" charset="0"/>
              </a:rPr>
              <a:t>petition for neglect </a:t>
            </a:r>
            <a:r>
              <a:rPr lang="en-US" sz="2400" dirty="0">
                <a:solidFill>
                  <a:schemeClr val="tx2">
                    <a:lumMod val="50000"/>
                  </a:schemeClr>
                </a:solidFill>
                <a:latin typeface="Arial" panose="020B0604020202020204" pitchFamily="34" charset="0"/>
                <a:cs typeface="Arial" panose="020B0604020202020204" pitchFamily="34" charset="0"/>
              </a:rPr>
              <a:t>but to allow the child to remain at home for the time being. </a:t>
            </a:r>
          </a:p>
          <a:p>
            <a:pPr>
              <a:spcAft>
                <a:spcPts val="1200"/>
              </a:spcAft>
              <a:buClr>
                <a:srgbClr val="ED1B2E"/>
              </a:buClr>
            </a:pPr>
            <a:endParaRPr lang="en-US" sz="2400" dirty="0">
              <a:solidFill>
                <a:schemeClr val="tx2">
                  <a:lumMod val="50000"/>
                </a:schemeClr>
              </a:solidFill>
              <a:latin typeface="Arial" panose="020B0604020202020204" pitchFamily="34" charset="0"/>
              <a:cs typeface="Arial" panose="020B0604020202020204" pitchFamily="34" charset="0"/>
            </a:endParaRPr>
          </a:p>
          <a:p>
            <a:pPr marL="457200" indent="-457200">
              <a:spcAft>
                <a:spcPts val="1200"/>
              </a:spcAft>
              <a:buClr>
                <a:srgbClr val="ED1B2E"/>
              </a:buClr>
              <a:buFont typeface="Wingdings" pitchFamily="2" charset="2"/>
              <a:buChar char="Ø"/>
            </a:pPr>
            <a:endParaRPr lang="en-US" sz="2400" dirty="0">
              <a:solidFill>
                <a:schemeClr val="tx2">
                  <a:lumMod val="50000"/>
                </a:schemeClr>
              </a:solidFill>
              <a:latin typeface="Arial" panose="020B0604020202020204" pitchFamily="34" charset="0"/>
              <a:cs typeface="Arial" panose="020B0604020202020204" pitchFamily="34" charset="0"/>
            </a:endParaRPr>
          </a:p>
        </p:txBody>
      </p:sp>
      <p:sp>
        <p:nvSpPr>
          <p:cNvPr id="48" name="TextBox 47"/>
          <p:cNvSpPr txBox="1"/>
          <p:nvPr/>
        </p:nvSpPr>
        <p:spPr>
          <a:xfrm>
            <a:off x="133350" y="1619250"/>
            <a:ext cx="2068195" cy="830997"/>
          </a:xfrm>
          <a:prstGeom prst="rect">
            <a:avLst/>
          </a:prstGeom>
          <a:noFill/>
        </p:spPr>
        <p:txBody>
          <a:bodyPr wrap="none" rtlCol="0">
            <a:spAutoFit/>
          </a:bodyPr>
          <a:lstStyle/>
          <a:p>
            <a:r>
              <a:rPr lang="en-US" sz="2400" b="1" dirty="0" smtClean="0">
                <a:solidFill>
                  <a:srgbClr val="113044"/>
                </a:solidFill>
                <a:latin typeface="Arial" panose="020B0604020202020204" pitchFamily="34" charset="0"/>
                <a:cs typeface="Arial" panose="020B0604020202020204" pitchFamily="34" charset="0"/>
              </a:rPr>
              <a:t>Greene Case</a:t>
            </a:r>
            <a:endParaRPr lang="en-US" sz="2400" b="1" dirty="0">
              <a:solidFill>
                <a:srgbClr val="113044"/>
              </a:solidFill>
              <a:latin typeface="Arial" panose="020B0604020202020204" pitchFamily="34" charset="0"/>
              <a:cs typeface="Arial" panose="020B0604020202020204" pitchFamily="34" charset="0"/>
            </a:endParaRPr>
          </a:p>
          <a:p>
            <a:endParaRPr lang="en-US" sz="2400" b="1" dirty="0">
              <a:solidFill>
                <a:srgbClr val="113044"/>
              </a:solidFill>
            </a:endParaRPr>
          </a:p>
        </p:txBody>
      </p:sp>
      <p:grpSp>
        <p:nvGrpSpPr>
          <p:cNvPr id="43" name="Group 42"/>
          <p:cNvGrpSpPr/>
          <p:nvPr/>
        </p:nvGrpSpPr>
        <p:grpSpPr>
          <a:xfrm>
            <a:off x="-12145" y="296268"/>
            <a:ext cx="9413319" cy="1010044"/>
            <a:chOff x="-2619" y="296268"/>
            <a:chExt cx="7569864" cy="1010044"/>
          </a:xfrm>
        </p:grpSpPr>
        <p:sp>
          <p:nvSpPr>
            <p:cNvPr id="44"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1</a:t>
            </a:r>
            <a:r>
              <a:rPr lang="en-US" sz="2800" b="1" dirty="0" smtClean="0">
                <a:solidFill>
                  <a:schemeClr val="tx2">
                    <a:lumMod val="60000"/>
                    <a:lumOff val="40000"/>
                  </a:schemeClr>
                </a:solidFill>
                <a:latin typeface="Arial" panose="020B0604020202020204" pitchFamily="34" charset="0"/>
                <a:cs typeface="Arial" panose="020B0604020202020204" pitchFamily="34" charset="0"/>
              </a:rPr>
              <a:t>: </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Working a Case </a:t>
            </a:r>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custDataLst>
      <p:tags r:id="rId1"/>
    </p:custDataLst>
    <p:extLst>
      <p:ext uri="{BB962C8B-B14F-4D97-AF65-F5344CB8AC3E}">
        <p14:creationId xmlns:p14="http://schemas.microsoft.com/office/powerpoint/2010/main" val="12543534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Case Studies – Debrief </a:t>
            </a:r>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2" name="TextBox 1"/>
          <p:cNvSpPr txBox="1"/>
          <p:nvPr/>
        </p:nvSpPr>
        <p:spPr>
          <a:xfrm>
            <a:off x="104774" y="1282899"/>
            <a:ext cx="12087226" cy="5262979"/>
          </a:xfrm>
          <a:prstGeom prst="rect">
            <a:avLst/>
          </a:prstGeom>
          <a:noFill/>
        </p:spPr>
        <p:txBody>
          <a:bodyPr wrap="square" rtlCol="0">
            <a:spAutoFit/>
          </a:bodyPr>
          <a:lstStyle/>
          <a:p>
            <a:pPr algn="ctr"/>
            <a:r>
              <a:rPr lang="en-US" b="1" dirty="0"/>
              <a:t>Greene Case Debrief Questions</a:t>
            </a:r>
            <a:r>
              <a:rPr lang="en-US" b="1" dirty="0" smtClean="0"/>
              <a:t>:</a:t>
            </a:r>
          </a:p>
          <a:p>
            <a:pPr algn="ctr"/>
            <a:endParaRPr lang="en-US" b="1" dirty="0"/>
          </a:p>
          <a:p>
            <a:r>
              <a:rPr lang="en-US" sz="2000" dirty="0"/>
              <a:t>• What did you think of the decision to provide in-home services rather </a:t>
            </a:r>
            <a:r>
              <a:rPr lang="en-US" sz="2000" dirty="0" smtClean="0"/>
              <a:t>than removing </a:t>
            </a:r>
            <a:r>
              <a:rPr lang="en-US" sz="2000" dirty="0"/>
              <a:t>the child from the home</a:t>
            </a:r>
            <a:r>
              <a:rPr lang="en-US" sz="2000" dirty="0" smtClean="0"/>
              <a:t>?</a:t>
            </a:r>
          </a:p>
          <a:p>
            <a:endParaRPr lang="en-US" sz="2000" dirty="0"/>
          </a:p>
          <a:p>
            <a:r>
              <a:rPr lang="en-US" sz="2000" dirty="0"/>
              <a:t>• What is the minimum level of progress needed for the child to stay in </a:t>
            </a:r>
            <a:r>
              <a:rPr lang="en-US" sz="2000" dirty="0" smtClean="0"/>
              <a:t>the home </a:t>
            </a:r>
            <a:r>
              <a:rPr lang="en-US" sz="2000" dirty="0"/>
              <a:t>after three months</a:t>
            </a:r>
            <a:r>
              <a:rPr lang="en-US" sz="2000" dirty="0" smtClean="0"/>
              <a:t>?</a:t>
            </a:r>
          </a:p>
          <a:p>
            <a:endParaRPr lang="en-US" sz="2000" dirty="0"/>
          </a:p>
          <a:p>
            <a:r>
              <a:rPr lang="en-US" sz="2000" dirty="0"/>
              <a:t>• Did you recommend that the parents be required to improve the </a:t>
            </a:r>
            <a:r>
              <a:rPr lang="en-US" sz="2000" dirty="0" smtClean="0"/>
              <a:t>physical conditions </a:t>
            </a:r>
            <a:r>
              <a:rPr lang="en-US" sz="2000" dirty="0"/>
              <a:t>of the home? Why or why not</a:t>
            </a:r>
            <a:r>
              <a:rPr lang="en-US" sz="2000" dirty="0" smtClean="0"/>
              <a:t>?</a:t>
            </a:r>
          </a:p>
          <a:p>
            <a:endParaRPr lang="en-US" sz="2000" dirty="0"/>
          </a:p>
          <a:p>
            <a:r>
              <a:rPr lang="en-US" sz="2000" dirty="0"/>
              <a:t>• How did the mental health needs of the parents affect the way </a:t>
            </a:r>
            <a:r>
              <a:rPr lang="en-US" sz="2000" dirty="0" smtClean="0"/>
              <a:t>you approached </a:t>
            </a:r>
            <a:r>
              <a:rPr lang="en-US" sz="2000" dirty="0"/>
              <a:t>this case</a:t>
            </a:r>
            <a:r>
              <a:rPr lang="en-US" sz="2000" dirty="0" smtClean="0"/>
              <a:t>?</a:t>
            </a:r>
          </a:p>
          <a:p>
            <a:endParaRPr lang="en-US" sz="2000" dirty="0"/>
          </a:p>
          <a:p>
            <a:r>
              <a:rPr lang="en-US" sz="2000" dirty="0"/>
              <a:t>• After the psychological evaluation, how is the family going to come up </a:t>
            </a:r>
            <a:r>
              <a:rPr lang="en-US" sz="2000" dirty="0" smtClean="0"/>
              <a:t>with money </a:t>
            </a:r>
            <a:r>
              <a:rPr lang="en-US" sz="2000" dirty="0"/>
              <a:t>for any treatment prescribed</a:t>
            </a:r>
            <a:r>
              <a:rPr lang="en-US" sz="2000" dirty="0" smtClean="0"/>
              <a:t>?</a:t>
            </a:r>
          </a:p>
          <a:p>
            <a:endParaRPr lang="en-US" sz="2000" dirty="0"/>
          </a:p>
          <a:p>
            <a:r>
              <a:rPr lang="en-US" sz="2000" dirty="0"/>
              <a:t>• Were some interviews more beneficial than others? How would you </a:t>
            </a:r>
            <a:r>
              <a:rPr lang="en-US" sz="2000" dirty="0" smtClean="0"/>
              <a:t>prioritize the </a:t>
            </a:r>
            <a:r>
              <a:rPr lang="en-US" sz="2000" dirty="0"/>
              <a:t>people you want to interview</a:t>
            </a:r>
            <a:r>
              <a:rPr lang="en-US" sz="2000" dirty="0" smtClean="0"/>
              <a:t>?</a:t>
            </a:r>
          </a:p>
          <a:p>
            <a:endParaRPr lang="en-US" sz="2000" dirty="0"/>
          </a:p>
          <a:p>
            <a:r>
              <a:rPr lang="en-US" sz="2000" dirty="0"/>
              <a:t>• What other agencies might the child protection agency collaborate with </a:t>
            </a:r>
            <a:r>
              <a:rPr lang="en-US" sz="2000" dirty="0" smtClean="0"/>
              <a:t>on this </a:t>
            </a:r>
            <a:r>
              <a:rPr lang="en-US" sz="2000" dirty="0"/>
              <a:t>case? Are there other community services that can be involved </a:t>
            </a:r>
            <a:r>
              <a:rPr lang="en-US" sz="2000" dirty="0" smtClean="0"/>
              <a:t>to assist</a:t>
            </a:r>
            <a:r>
              <a:rPr lang="en-US" sz="2000" dirty="0"/>
              <a:t>?</a:t>
            </a:r>
          </a:p>
        </p:txBody>
      </p:sp>
    </p:spTree>
    <p:extLst>
      <p:ext uri="{BB962C8B-B14F-4D97-AF65-F5344CB8AC3E}">
        <p14:creationId xmlns:p14="http://schemas.microsoft.com/office/powerpoint/2010/main" val="351846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Court Proceedings</a:t>
            </a:r>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8" name="Rectangle 7"/>
          <p:cNvSpPr/>
          <p:nvPr/>
        </p:nvSpPr>
        <p:spPr>
          <a:xfrm>
            <a:off x="228599" y="1561424"/>
            <a:ext cx="11496574" cy="2308324"/>
          </a:xfrm>
          <a:prstGeom prst="rect">
            <a:avLst/>
          </a:prstGeom>
        </p:spPr>
        <p:txBody>
          <a:bodyPr wrap="square">
            <a:spAutoFit/>
          </a:bodyPr>
          <a:lstStyle/>
          <a:p>
            <a:pPr algn="just"/>
            <a:r>
              <a:rPr lang="en-US" sz="3600" dirty="0">
                <a:solidFill>
                  <a:srgbClr val="153045"/>
                </a:solidFill>
                <a:latin typeface="Geometr415 Lt BT" panose="020B0502020204020303" pitchFamily="34" charset="0"/>
                <a:sym typeface="Wingdings" panose="05000000000000000000" pitchFamily="2" charset="2"/>
              </a:rPr>
              <a:t>Etiquette Rule No. 1: The judge not only represents the ultimate authority in the court, but also the law. This is why when a person addresses the court, the judge is the main focal point.</a:t>
            </a:r>
          </a:p>
        </p:txBody>
      </p:sp>
      <p:pic>
        <p:nvPicPr>
          <p:cNvPr id="6" name="Picture 5"/>
          <p:cNvPicPr>
            <a:picLocks noChangeAspect="1"/>
          </p:cNvPicPr>
          <p:nvPr/>
        </p:nvPicPr>
        <p:blipFill rotWithShape="1">
          <a:blip r:embed="rId3"/>
          <a:srcRect l="7330" b="18514"/>
          <a:stretch/>
        </p:blipFill>
        <p:spPr>
          <a:xfrm>
            <a:off x="2721306" y="3950689"/>
            <a:ext cx="6510407" cy="2733139"/>
          </a:xfrm>
          <a:prstGeom prst="rect">
            <a:avLst/>
          </a:prstGeom>
        </p:spPr>
      </p:pic>
    </p:spTree>
    <p:extLst>
      <p:ext uri="{BB962C8B-B14F-4D97-AF65-F5344CB8AC3E}">
        <p14:creationId xmlns:p14="http://schemas.microsoft.com/office/powerpoint/2010/main" val="16930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Court Proceedings - Etiquette</a:t>
            </a:r>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4" name="Rectangle 3"/>
          <p:cNvSpPr/>
          <p:nvPr/>
        </p:nvSpPr>
        <p:spPr>
          <a:xfrm>
            <a:off x="4007556" y="1611970"/>
            <a:ext cx="7890529" cy="5144998"/>
          </a:xfrm>
          <a:prstGeom prst="rect">
            <a:avLst/>
          </a:prstGeom>
        </p:spPr>
        <p:txBody>
          <a:bodyPr wrap="square">
            <a:spAutoFit/>
          </a:bodyPr>
          <a:lstStyle/>
          <a:p>
            <a:pPr>
              <a:spcAft>
                <a:spcPts val="800"/>
              </a:spcAft>
            </a:pPr>
            <a:r>
              <a:rPr lang="en-US" sz="2500" dirty="0">
                <a:solidFill>
                  <a:srgbClr val="113044"/>
                </a:solidFill>
                <a:latin typeface="Geometr415 Lt BT" panose="020B0502020204020303" pitchFamily="34" charset="0"/>
              </a:rPr>
              <a:t>Wear clothing that would be appropriate for business</a:t>
            </a:r>
            <a:r>
              <a:rPr lang="en-US" sz="2500" dirty="0" smtClean="0">
                <a:solidFill>
                  <a:srgbClr val="113044"/>
                </a:solidFill>
                <a:latin typeface="Geometr415 Lt BT" panose="020B0502020204020303" pitchFamily="34" charset="0"/>
              </a:rPr>
              <a:t>. (</a:t>
            </a:r>
            <a:r>
              <a:rPr lang="en-US" sz="2500" b="1" dirty="0">
                <a:solidFill>
                  <a:srgbClr val="113044"/>
                </a:solidFill>
                <a:latin typeface="Geometr415 Lt BT" panose="020B0502020204020303" pitchFamily="34" charset="0"/>
              </a:rPr>
              <a:t>n</a:t>
            </a:r>
            <a:r>
              <a:rPr lang="en-US" sz="2500" b="1" dirty="0" smtClean="0">
                <a:solidFill>
                  <a:srgbClr val="113044"/>
                </a:solidFill>
                <a:latin typeface="Geometr415 Lt BT" panose="020B0502020204020303" pitchFamily="34" charset="0"/>
              </a:rPr>
              <a:t>o jeans</a:t>
            </a:r>
            <a:r>
              <a:rPr lang="en-US" sz="2500" dirty="0" smtClean="0">
                <a:solidFill>
                  <a:srgbClr val="113044"/>
                </a:solidFill>
                <a:latin typeface="Geometr415 Lt BT" panose="020B0502020204020303" pitchFamily="34" charset="0"/>
              </a:rPr>
              <a:t>)</a:t>
            </a:r>
            <a:endParaRPr lang="en-US" sz="2500" dirty="0">
              <a:solidFill>
                <a:srgbClr val="113044"/>
              </a:solidFill>
              <a:latin typeface="Geometr415 Lt BT" panose="020B0502020204020303" pitchFamily="34" charset="0"/>
            </a:endParaRPr>
          </a:p>
          <a:p>
            <a:pPr>
              <a:spcAft>
                <a:spcPts val="800"/>
              </a:spcAft>
            </a:pPr>
            <a:r>
              <a:rPr lang="en-US" sz="2500" dirty="0">
                <a:solidFill>
                  <a:srgbClr val="113044"/>
                </a:solidFill>
                <a:latin typeface="Geometr415 Lt BT" panose="020B0502020204020303" pitchFamily="34" charset="0"/>
              </a:rPr>
              <a:t>Arrive </a:t>
            </a:r>
            <a:r>
              <a:rPr lang="en-US" sz="2500" dirty="0" smtClean="0">
                <a:solidFill>
                  <a:srgbClr val="113044"/>
                </a:solidFill>
                <a:latin typeface="Geometr415 Lt BT" panose="020B0502020204020303" pitchFamily="34" charset="0"/>
              </a:rPr>
              <a:t>early and be ready to go through security check.</a:t>
            </a:r>
            <a:endParaRPr lang="en-US" sz="2500" dirty="0">
              <a:solidFill>
                <a:srgbClr val="113044"/>
              </a:solidFill>
              <a:latin typeface="Geometr415 Lt BT" panose="020B0502020204020303" pitchFamily="34" charset="0"/>
            </a:endParaRPr>
          </a:p>
          <a:p>
            <a:pPr>
              <a:spcAft>
                <a:spcPts val="800"/>
              </a:spcAft>
            </a:pPr>
            <a:r>
              <a:rPr lang="en-US" sz="2500" dirty="0">
                <a:solidFill>
                  <a:srgbClr val="113044"/>
                </a:solidFill>
                <a:latin typeface="Geometr415 Lt BT" panose="020B0502020204020303" pitchFamily="34" charset="0"/>
              </a:rPr>
              <a:t>Turn off electronic devices and cell phones before entering the courtroom.</a:t>
            </a:r>
          </a:p>
          <a:p>
            <a:pPr>
              <a:spcAft>
                <a:spcPts val="800"/>
              </a:spcAft>
            </a:pPr>
            <a:r>
              <a:rPr lang="en-US" sz="2500" dirty="0">
                <a:solidFill>
                  <a:srgbClr val="113044"/>
                </a:solidFill>
                <a:latin typeface="Geometr415 Lt BT" panose="020B0502020204020303" pitchFamily="34" charset="0"/>
              </a:rPr>
              <a:t>Be polite to the judge, opposing counsel, and court staff.</a:t>
            </a:r>
          </a:p>
          <a:p>
            <a:pPr>
              <a:spcAft>
                <a:spcPts val="800"/>
              </a:spcAft>
            </a:pPr>
            <a:r>
              <a:rPr lang="en-US" sz="2500" dirty="0">
                <a:solidFill>
                  <a:srgbClr val="113044"/>
                </a:solidFill>
                <a:latin typeface="Geometr415 Lt BT" panose="020B0502020204020303" pitchFamily="34" charset="0"/>
              </a:rPr>
              <a:t>Rise when the judge </a:t>
            </a:r>
            <a:r>
              <a:rPr lang="en-US" sz="2500" dirty="0" smtClean="0">
                <a:solidFill>
                  <a:srgbClr val="113044"/>
                </a:solidFill>
                <a:latin typeface="Geometr415 Lt BT" panose="020B0502020204020303" pitchFamily="34" charset="0"/>
              </a:rPr>
              <a:t>enters </a:t>
            </a:r>
            <a:r>
              <a:rPr lang="en-US" sz="2500" dirty="0">
                <a:solidFill>
                  <a:srgbClr val="113044"/>
                </a:solidFill>
                <a:latin typeface="Geometr415 Lt BT" panose="020B0502020204020303" pitchFamily="34" charset="0"/>
              </a:rPr>
              <a:t>and </a:t>
            </a:r>
            <a:r>
              <a:rPr lang="en-US" sz="2500" dirty="0" smtClean="0">
                <a:solidFill>
                  <a:srgbClr val="113044"/>
                </a:solidFill>
                <a:latin typeface="Geometr415 Lt BT" panose="020B0502020204020303" pitchFamily="34" charset="0"/>
              </a:rPr>
              <a:t>leaves </a:t>
            </a:r>
            <a:r>
              <a:rPr lang="en-US" sz="2500" dirty="0">
                <a:solidFill>
                  <a:srgbClr val="113044"/>
                </a:solidFill>
                <a:latin typeface="Geometr415 Lt BT" panose="020B0502020204020303" pitchFamily="34" charset="0"/>
              </a:rPr>
              <a:t>the courtroom.</a:t>
            </a:r>
          </a:p>
          <a:p>
            <a:pPr>
              <a:spcAft>
                <a:spcPts val="800"/>
              </a:spcAft>
            </a:pPr>
            <a:r>
              <a:rPr lang="en-US" sz="2500" dirty="0">
                <a:solidFill>
                  <a:srgbClr val="113044"/>
                </a:solidFill>
                <a:latin typeface="Geometr415 Lt BT" panose="020B0502020204020303" pitchFamily="34" charset="0"/>
              </a:rPr>
              <a:t>Stand when speaking to the </a:t>
            </a:r>
            <a:r>
              <a:rPr lang="en-US" sz="2500" dirty="0" smtClean="0">
                <a:solidFill>
                  <a:srgbClr val="113044"/>
                </a:solidFill>
                <a:latin typeface="Geometr415 Lt BT" panose="020B0502020204020303" pitchFamily="34" charset="0"/>
              </a:rPr>
              <a:t>judge.</a:t>
            </a:r>
            <a:endParaRPr lang="en-US" sz="2500" dirty="0">
              <a:solidFill>
                <a:srgbClr val="113044"/>
              </a:solidFill>
              <a:latin typeface="Geometr415 Lt BT" panose="020B0502020204020303" pitchFamily="34" charset="0"/>
            </a:endParaRPr>
          </a:p>
          <a:p>
            <a:pPr>
              <a:spcAft>
                <a:spcPts val="800"/>
              </a:spcAft>
            </a:pPr>
            <a:r>
              <a:rPr lang="en-US" sz="2500" dirty="0">
                <a:solidFill>
                  <a:srgbClr val="113044"/>
                </a:solidFill>
                <a:latin typeface="Geometr415 Lt BT" panose="020B0502020204020303" pitchFamily="34" charset="0"/>
              </a:rPr>
              <a:t>Do not interrupt others while they are talking.</a:t>
            </a:r>
          </a:p>
          <a:p>
            <a:pPr>
              <a:spcAft>
                <a:spcPts val="800"/>
              </a:spcAft>
            </a:pPr>
            <a:r>
              <a:rPr lang="en-US" sz="2500" dirty="0">
                <a:solidFill>
                  <a:srgbClr val="113044"/>
                </a:solidFill>
                <a:latin typeface="Geometr415 Lt BT" panose="020B0502020204020303" pitchFamily="34" charset="0"/>
              </a:rPr>
              <a:t>Refer to the judge as “Your Honor.”</a:t>
            </a:r>
          </a:p>
          <a:p>
            <a:pPr>
              <a:spcAft>
                <a:spcPts val="800"/>
              </a:spcAft>
            </a:pPr>
            <a:r>
              <a:rPr lang="en-US" sz="2500" dirty="0" smtClean="0">
                <a:solidFill>
                  <a:srgbClr val="113044"/>
                </a:solidFill>
                <a:latin typeface="Geometr415 Lt BT" panose="020B0502020204020303" pitchFamily="34" charset="0"/>
              </a:rPr>
              <a:t>No food or drinks permitted in the courtroom.</a:t>
            </a:r>
            <a:endParaRPr lang="en-US" sz="2500" dirty="0">
              <a:solidFill>
                <a:srgbClr val="113044"/>
              </a:solidFill>
              <a:latin typeface="Geometr415 Lt BT" panose="020B0502020204020303" pitchFamily="34" charset="0"/>
            </a:endParaRPr>
          </a:p>
        </p:txBody>
      </p:sp>
      <p:pic>
        <p:nvPicPr>
          <p:cNvPr id="150530" name="Picture 2" descr="Image result for Dan reynolds request permission com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4" y="1435629"/>
            <a:ext cx="3810000"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25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animEffect transition="in" filter="fade">
                                      <p:cBhvr>
                                        <p:cTn id="63" dur="1000"/>
                                        <p:tgtEl>
                                          <p:spTgt spid="4">
                                            <p:txEl>
                                              <p:pRg st="8" end="8"/>
                                            </p:txEl>
                                          </p:spTgt>
                                        </p:tgtEl>
                                      </p:cBhvr>
                                    </p:animEffect>
                                    <p:anim calcmode="lin" valueType="num">
                                      <p:cBhvr>
                                        <p:cTn id="6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Court Proceedings - Etiquette</a:t>
            </a:r>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4773" y="1376222"/>
            <a:ext cx="5881689" cy="5038866"/>
          </a:xfrm>
          <a:prstGeom prst="rect">
            <a:avLst/>
          </a:prstGeom>
        </p:spPr>
      </p:pic>
      <p:pic>
        <p:nvPicPr>
          <p:cNvPr id="3" name="Picture 2"/>
          <p:cNvPicPr>
            <a:picLocks noChangeAspect="1"/>
          </p:cNvPicPr>
          <p:nvPr/>
        </p:nvPicPr>
        <p:blipFill>
          <a:blip r:embed="rId4"/>
          <a:stretch>
            <a:fillRect/>
          </a:stretch>
        </p:blipFill>
        <p:spPr>
          <a:xfrm>
            <a:off x="5986463" y="1376221"/>
            <a:ext cx="5915061" cy="5038866"/>
          </a:xfrm>
          <a:prstGeom prst="rect">
            <a:avLst/>
          </a:prstGeom>
        </p:spPr>
      </p:pic>
    </p:spTree>
    <p:extLst>
      <p:ext uri="{BB962C8B-B14F-4D97-AF65-F5344CB8AC3E}">
        <p14:creationId xmlns:p14="http://schemas.microsoft.com/office/powerpoint/2010/main" val="38125189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2145" y="296268"/>
            <a:ext cx="9413319" cy="1010044"/>
            <a:chOff x="-2619" y="296268"/>
            <a:chExt cx="7569864" cy="1010044"/>
          </a:xfrm>
        </p:grpSpPr>
        <p:sp>
          <p:nvSpPr>
            <p:cNvPr id="2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p:cNvPicPr>
            <a:picLocks noChangeAspect="1"/>
          </p:cNvPicPr>
          <p:nvPr/>
        </p:nvPicPr>
        <p:blipFill>
          <a:blip r:embed="rId3" cstate="print"/>
          <a:stretch>
            <a:fillRect/>
          </a:stretch>
        </p:blipFill>
        <p:spPr>
          <a:xfrm>
            <a:off x="476794" y="1997843"/>
            <a:ext cx="3242352" cy="4860157"/>
          </a:xfrm>
          <a:prstGeom prst="rect">
            <a:avLst/>
          </a:prstGeom>
        </p:spPr>
      </p:pic>
      <p:sp>
        <p:nvSpPr>
          <p:cNvPr id="3" name="Rectangle 2"/>
          <p:cNvSpPr/>
          <p:nvPr/>
        </p:nvSpPr>
        <p:spPr>
          <a:xfrm>
            <a:off x="4045858" y="1315423"/>
            <a:ext cx="8026399" cy="5139869"/>
          </a:xfrm>
          <a:prstGeom prst="rect">
            <a:avLst/>
          </a:prstGeom>
        </p:spPr>
        <p:txBody>
          <a:bodyPr wrap="square">
            <a:spAutoFit/>
          </a:bodyPr>
          <a:lstStyle/>
          <a:p>
            <a:pPr marL="457200" indent="-457200">
              <a:spcAft>
                <a:spcPts val="600"/>
              </a:spcAft>
              <a:buClr>
                <a:srgbClr val="ED1B2E"/>
              </a:buClr>
              <a:buFont typeface="Wingdings" panose="05000000000000000000" pitchFamily="2" charset="2"/>
              <a:buChar char="ü"/>
            </a:pPr>
            <a:r>
              <a:rPr lang="en-US" sz="3200" dirty="0">
                <a:solidFill>
                  <a:schemeClr val="tx2">
                    <a:lumMod val="50000"/>
                  </a:schemeClr>
                </a:solidFill>
                <a:latin typeface="Geometr415 Lt BT" panose="020B0502020204020303" pitchFamily="34" charset="0"/>
                <a:cs typeface="Arial" panose="020B0604020202020204" pitchFamily="34" charset="0"/>
              </a:rPr>
              <a:t>The Child</a:t>
            </a:r>
          </a:p>
          <a:p>
            <a:pPr marL="457200" indent="-457200">
              <a:spcAft>
                <a:spcPts val="600"/>
              </a:spcAft>
              <a:buClr>
                <a:srgbClr val="ED1B2E"/>
              </a:buClr>
              <a:buFont typeface="Wingdings" panose="05000000000000000000" pitchFamily="2" charset="2"/>
              <a:buChar char="ü"/>
            </a:pPr>
            <a:r>
              <a:rPr lang="en-US" sz="3200" dirty="0" smtClean="0">
                <a:solidFill>
                  <a:schemeClr val="tx2">
                    <a:lumMod val="50000"/>
                  </a:schemeClr>
                </a:solidFill>
                <a:latin typeface="Geometr415 Lt BT" panose="020B0502020204020303" pitchFamily="34" charset="0"/>
                <a:cs typeface="Arial" panose="020B0604020202020204" pitchFamily="34" charset="0"/>
              </a:rPr>
              <a:t>CASA </a:t>
            </a:r>
            <a:r>
              <a:rPr lang="en-US" sz="3200" dirty="0">
                <a:solidFill>
                  <a:schemeClr val="tx2">
                    <a:lumMod val="50000"/>
                  </a:schemeClr>
                </a:solidFill>
                <a:latin typeface="Geometr415 Lt BT" panose="020B0502020204020303" pitchFamily="34" charset="0"/>
                <a:cs typeface="Arial" panose="020B0604020202020204" pitchFamily="34" charset="0"/>
              </a:rPr>
              <a:t>Volunteer</a:t>
            </a:r>
          </a:p>
          <a:p>
            <a:pPr marL="457200" indent="-457200">
              <a:spcAft>
                <a:spcPts val="600"/>
              </a:spcAft>
              <a:buClr>
                <a:srgbClr val="ED1B2E"/>
              </a:buClr>
              <a:buFont typeface="Wingdings" panose="05000000000000000000" pitchFamily="2" charset="2"/>
              <a:buChar char="ü"/>
            </a:pPr>
            <a:r>
              <a:rPr lang="en-US" sz="3200" dirty="0">
                <a:solidFill>
                  <a:schemeClr val="tx2">
                    <a:lumMod val="50000"/>
                  </a:schemeClr>
                </a:solidFill>
                <a:latin typeface="Geometr415 Lt BT" panose="020B0502020204020303" pitchFamily="34" charset="0"/>
                <a:cs typeface="Arial" panose="020B0604020202020204" pitchFamily="34" charset="0"/>
              </a:rPr>
              <a:t>Attorney for </a:t>
            </a:r>
            <a:r>
              <a:rPr lang="en-US" sz="3200" dirty="0" smtClean="0">
                <a:solidFill>
                  <a:schemeClr val="tx2">
                    <a:lumMod val="50000"/>
                  </a:schemeClr>
                </a:solidFill>
                <a:latin typeface="Geometr415 Lt BT" panose="020B0502020204020303" pitchFamily="34" charset="0"/>
                <a:cs typeface="Arial" panose="020B0604020202020204" pitchFamily="34" charset="0"/>
              </a:rPr>
              <a:t>the </a:t>
            </a:r>
            <a:r>
              <a:rPr lang="en-US" sz="3200" dirty="0">
                <a:solidFill>
                  <a:schemeClr val="tx2">
                    <a:lumMod val="50000"/>
                  </a:schemeClr>
                </a:solidFill>
                <a:latin typeface="Geometr415 Lt BT" panose="020B0502020204020303" pitchFamily="34" charset="0"/>
                <a:cs typeface="Arial" panose="020B0604020202020204" pitchFamily="34" charset="0"/>
              </a:rPr>
              <a:t>Child</a:t>
            </a:r>
          </a:p>
          <a:p>
            <a:pPr marL="457200" lvl="0" indent="-457200">
              <a:spcAft>
                <a:spcPts val="600"/>
              </a:spcAft>
              <a:buClr>
                <a:srgbClr val="ED1B2E"/>
              </a:buClr>
              <a:buFont typeface="Wingdings" panose="05000000000000000000" pitchFamily="2" charset="2"/>
              <a:buChar char="ü"/>
            </a:pPr>
            <a:r>
              <a:rPr lang="en-US" sz="3200" dirty="0">
                <a:solidFill>
                  <a:schemeClr val="tx2">
                    <a:lumMod val="50000"/>
                  </a:schemeClr>
                </a:solidFill>
                <a:latin typeface="Geometr415 Lt BT" panose="020B0502020204020303" pitchFamily="34" charset="0"/>
                <a:cs typeface="Arial" panose="020B0604020202020204" pitchFamily="34" charset="0"/>
              </a:rPr>
              <a:t>Parents/Caretakers Named in the Petition</a:t>
            </a:r>
          </a:p>
          <a:p>
            <a:pPr marL="457200" indent="-457200">
              <a:spcAft>
                <a:spcPts val="600"/>
              </a:spcAft>
              <a:buClr>
                <a:srgbClr val="ED1B2E"/>
              </a:buClr>
              <a:buFont typeface="Wingdings" panose="05000000000000000000" pitchFamily="2" charset="2"/>
              <a:buChar char="ü"/>
            </a:pPr>
            <a:r>
              <a:rPr lang="en-US" sz="3200" dirty="0">
                <a:solidFill>
                  <a:schemeClr val="tx2">
                    <a:lumMod val="50000"/>
                  </a:schemeClr>
                </a:solidFill>
                <a:latin typeface="Geometr415 Lt BT" panose="020B0502020204020303" pitchFamily="34" charset="0"/>
                <a:cs typeface="Arial" panose="020B0604020202020204" pitchFamily="34" charset="0"/>
              </a:rPr>
              <a:t>Attorney for the Parent/Caretaker</a:t>
            </a:r>
          </a:p>
          <a:p>
            <a:pPr marL="457200" lvl="0" indent="-457200">
              <a:spcAft>
                <a:spcPts val="600"/>
              </a:spcAft>
              <a:buClr>
                <a:srgbClr val="ED1B2E"/>
              </a:buClr>
              <a:buFont typeface="Wingdings" panose="05000000000000000000" pitchFamily="2" charset="2"/>
              <a:buChar char="ü"/>
            </a:pPr>
            <a:r>
              <a:rPr lang="en-US" sz="3200" dirty="0" smtClean="0">
                <a:solidFill>
                  <a:schemeClr val="tx2">
                    <a:lumMod val="50000"/>
                  </a:schemeClr>
                </a:solidFill>
                <a:latin typeface="Geometr415 Lt BT" panose="020B0502020204020303" pitchFamily="34" charset="0"/>
                <a:cs typeface="Arial" panose="020B0604020202020204" pitchFamily="34" charset="0"/>
              </a:rPr>
              <a:t>DHS Caseworker </a:t>
            </a:r>
            <a:endParaRPr lang="en-US" sz="3200" dirty="0">
              <a:solidFill>
                <a:schemeClr val="tx2">
                  <a:lumMod val="50000"/>
                </a:schemeClr>
              </a:solidFill>
              <a:latin typeface="Geometr415 Lt BT" panose="020B0502020204020303" pitchFamily="34" charset="0"/>
              <a:cs typeface="Arial" panose="020B0604020202020204" pitchFamily="34" charset="0"/>
            </a:endParaRPr>
          </a:p>
          <a:p>
            <a:pPr marL="457200" lvl="0" indent="-457200">
              <a:spcAft>
                <a:spcPts val="600"/>
              </a:spcAft>
              <a:buClr>
                <a:srgbClr val="ED1B2E"/>
              </a:buClr>
              <a:buFont typeface="Wingdings" panose="05000000000000000000" pitchFamily="2" charset="2"/>
              <a:buChar char="ü"/>
            </a:pPr>
            <a:r>
              <a:rPr lang="en-US" sz="3200" dirty="0" err="1" smtClean="0">
                <a:solidFill>
                  <a:schemeClr val="tx2">
                    <a:lumMod val="50000"/>
                  </a:schemeClr>
                </a:solidFill>
                <a:latin typeface="Geometr415 Lt BT" panose="020B0502020204020303" pitchFamily="34" charset="0"/>
                <a:cs typeface="Arial" panose="020B0604020202020204" pitchFamily="34" charset="0"/>
              </a:rPr>
              <a:t>D.O.j</a:t>
            </a:r>
            <a:r>
              <a:rPr lang="en-US" sz="3200" dirty="0" smtClean="0">
                <a:solidFill>
                  <a:schemeClr val="tx2">
                    <a:lumMod val="50000"/>
                  </a:schemeClr>
                </a:solidFill>
                <a:latin typeface="Geometr415 Lt BT" panose="020B0502020204020303" pitchFamily="34" charset="0"/>
                <a:cs typeface="Arial" panose="020B0604020202020204" pitchFamily="34" charset="0"/>
              </a:rPr>
              <a:t>.</a:t>
            </a:r>
            <a:endParaRPr lang="en-US" sz="3200" dirty="0">
              <a:solidFill>
                <a:schemeClr val="tx2">
                  <a:lumMod val="50000"/>
                </a:schemeClr>
              </a:solidFill>
              <a:latin typeface="Geometr415 Lt BT" panose="020B0502020204020303" pitchFamily="34" charset="0"/>
              <a:cs typeface="Arial" panose="020B0604020202020204" pitchFamily="34" charset="0"/>
            </a:endParaRPr>
          </a:p>
          <a:p>
            <a:pPr marL="457200" lvl="0" indent="-457200">
              <a:spcAft>
                <a:spcPts val="600"/>
              </a:spcAft>
              <a:buClr>
                <a:srgbClr val="ED1B2E"/>
              </a:buClr>
              <a:buFont typeface="Wingdings" panose="05000000000000000000" pitchFamily="2" charset="2"/>
              <a:buChar char="ü"/>
            </a:pPr>
            <a:r>
              <a:rPr lang="en-US" sz="3200" dirty="0">
                <a:solidFill>
                  <a:schemeClr val="tx2">
                    <a:lumMod val="50000"/>
                  </a:schemeClr>
                </a:solidFill>
                <a:latin typeface="Geometr415 Lt BT" panose="020B0502020204020303" pitchFamily="34" charset="0"/>
                <a:cs typeface="Arial" panose="020B0604020202020204" pitchFamily="34" charset="0"/>
              </a:rPr>
              <a:t>Indian Child’s </a:t>
            </a:r>
            <a:r>
              <a:rPr lang="en-US" sz="3200" dirty="0" smtClean="0">
                <a:solidFill>
                  <a:schemeClr val="tx2">
                    <a:lumMod val="50000"/>
                  </a:schemeClr>
                </a:solidFill>
                <a:latin typeface="Geometr415 Lt BT" panose="020B0502020204020303" pitchFamily="34" charset="0"/>
                <a:cs typeface="Arial" panose="020B0604020202020204" pitchFamily="34" charset="0"/>
              </a:rPr>
              <a:t>Tribe (if applicable)</a:t>
            </a:r>
            <a:endParaRPr lang="en-US" sz="3200" dirty="0">
              <a:solidFill>
                <a:schemeClr val="tx2">
                  <a:lumMod val="50000"/>
                </a:schemeClr>
              </a:solidFill>
              <a:latin typeface="Geometr415 Lt BT" panose="020B0502020204020303" pitchFamily="34" charset="0"/>
              <a:cs typeface="Arial" panose="020B0604020202020204" pitchFamily="34" charset="0"/>
            </a:endParaRPr>
          </a:p>
          <a:p>
            <a:pPr marL="457200" lvl="0" indent="-457200">
              <a:spcAft>
                <a:spcPts val="600"/>
              </a:spcAft>
              <a:buClr>
                <a:srgbClr val="ED1B2E"/>
              </a:buClr>
              <a:buFont typeface="Wingdings" panose="05000000000000000000" pitchFamily="2" charset="2"/>
              <a:buChar char="ü"/>
            </a:pPr>
            <a:r>
              <a:rPr lang="en-US" sz="3200" dirty="0">
                <a:solidFill>
                  <a:schemeClr val="tx2">
                    <a:lumMod val="50000"/>
                  </a:schemeClr>
                </a:solidFill>
                <a:latin typeface="Geometr415 Lt BT" panose="020B0502020204020303" pitchFamily="34" charset="0"/>
                <a:cs typeface="Arial" panose="020B0604020202020204" pitchFamily="34" charset="0"/>
              </a:rPr>
              <a:t>j</a:t>
            </a:r>
            <a:r>
              <a:rPr lang="en-US" sz="3200" dirty="0" smtClean="0">
                <a:solidFill>
                  <a:schemeClr val="tx2">
                    <a:lumMod val="50000"/>
                  </a:schemeClr>
                </a:solidFill>
                <a:latin typeface="Geometr415 Lt BT" panose="020B0502020204020303" pitchFamily="34" charset="0"/>
                <a:cs typeface="Arial" panose="020B0604020202020204" pitchFamily="34" charset="0"/>
              </a:rPr>
              <a:t>udge</a:t>
            </a:r>
            <a:endParaRPr lang="en-US" sz="3200" dirty="0">
              <a:solidFill>
                <a:schemeClr val="tx2">
                  <a:lumMod val="50000"/>
                </a:schemeClr>
              </a:solidFill>
              <a:latin typeface="Geometr415 Lt BT" panose="020B0502020204020303" pitchFamily="34" charset="0"/>
              <a:cs typeface="Arial" panose="020B0604020202020204" pitchFamily="34" charset="0"/>
            </a:endParaRPr>
          </a:p>
        </p:txBody>
      </p:sp>
      <p:sp>
        <p:nvSpPr>
          <p:cNvPr id="10" name="Rectangle 9"/>
          <p:cNvSpPr/>
          <p:nvPr/>
        </p:nvSpPr>
        <p:spPr>
          <a:xfrm rot="21292608">
            <a:off x="777352" y="4927933"/>
            <a:ext cx="2641236" cy="461665"/>
          </a:xfrm>
          <a:prstGeom prst="rect">
            <a:avLst/>
          </a:prstGeom>
        </p:spPr>
        <p:txBody>
          <a:bodyPr wrap="none">
            <a:spAutoFit/>
          </a:bodyPr>
          <a:lstStyle/>
          <a:p>
            <a:r>
              <a:rPr lang="en-US" sz="2400" dirty="0">
                <a:solidFill>
                  <a:srgbClr val="003A81"/>
                </a:solidFill>
                <a:latin typeface="Arial Black" panose="020B0A04020102020204" pitchFamily="34" charset="0"/>
                <a:cs typeface="Arial" panose="020B0604020202020204" pitchFamily="34" charset="0"/>
              </a:rPr>
              <a:t>PARTICIPATES</a:t>
            </a:r>
            <a:endParaRPr lang="en-US" sz="2400" dirty="0">
              <a:solidFill>
                <a:srgbClr val="003A81"/>
              </a:solidFill>
              <a:latin typeface="Arial Black" panose="020B0A04020102020204" pitchFamily="34" charset="0"/>
            </a:endParaRPr>
          </a:p>
        </p:txBody>
      </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a:solidFill>
                  <a:schemeClr val="bg1">
                    <a:lumMod val="95000"/>
                  </a:schemeClr>
                </a:solidFill>
                <a:latin typeface="Arial" panose="020B0604020202020204" pitchFamily="34" charset="0"/>
                <a:cs typeface="Arial" panose="020B0604020202020204" pitchFamily="34" charset="0"/>
              </a:rPr>
              <a:t>Who Participates in a Case?</a:t>
            </a:r>
          </a:p>
        </p:txBody>
      </p:sp>
    </p:spTree>
    <p:extLst>
      <p:ext uri="{BB962C8B-B14F-4D97-AF65-F5344CB8AC3E}">
        <p14:creationId xmlns:p14="http://schemas.microsoft.com/office/powerpoint/2010/main" val="22571451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2145" y="296268"/>
            <a:ext cx="9413319" cy="1010044"/>
            <a:chOff x="-2619" y="296268"/>
            <a:chExt cx="7569864" cy="1010044"/>
          </a:xfrm>
        </p:grpSpPr>
        <p:sp>
          <p:nvSpPr>
            <p:cNvPr id="2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a:solidFill>
                  <a:schemeClr val="bg1">
                    <a:lumMod val="95000"/>
                  </a:schemeClr>
                </a:solidFill>
                <a:latin typeface="Arial" panose="020B0604020202020204" pitchFamily="34" charset="0"/>
                <a:cs typeface="Arial" panose="020B0604020202020204" pitchFamily="34" charset="0"/>
              </a:rPr>
              <a:t>Who Participates in a Case?</a:t>
            </a:r>
          </a:p>
        </p:txBody>
      </p:sp>
      <p:pic>
        <p:nvPicPr>
          <p:cNvPr id="2" name="Picture 1"/>
          <p:cNvPicPr>
            <a:picLocks noChangeAspect="1"/>
          </p:cNvPicPr>
          <p:nvPr/>
        </p:nvPicPr>
        <p:blipFill>
          <a:blip r:embed="rId3"/>
          <a:stretch>
            <a:fillRect/>
          </a:stretch>
        </p:blipFill>
        <p:spPr>
          <a:xfrm>
            <a:off x="2991935" y="1282899"/>
            <a:ext cx="4995008" cy="5542577"/>
          </a:xfrm>
          <a:prstGeom prst="rect">
            <a:avLst/>
          </a:prstGeom>
        </p:spPr>
      </p:pic>
    </p:spTree>
    <p:extLst>
      <p:ext uri="{BB962C8B-B14F-4D97-AF65-F5344CB8AC3E}">
        <p14:creationId xmlns:p14="http://schemas.microsoft.com/office/powerpoint/2010/main" val="11362249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4622692" y="5309204"/>
            <a:ext cx="3403600" cy="646331"/>
          </a:xfrm>
          <a:prstGeom prst="rect">
            <a:avLst/>
          </a:prstGeom>
        </p:spPr>
        <p:txBody>
          <a:bodyPr wrap="square">
            <a:spAutoFit/>
          </a:bodyPr>
          <a:lstStyle/>
          <a:p>
            <a:r>
              <a:rPr lang="en-US" dirty="0">
                <a:solidFill>
                  <a:schemeClr val="tx2">
                    <a:lumMod val="50000"/>
                  </a:schemeClr>
                </a:solidFill>
                <a:latin typeface="Geometr415 Lt BT" panose="020B0502020204020303" pitchFamily="34" charset="0"/>
                <a:cs typeface="Arial" panose="020B0604020202020204" pitchFamily="34" charset="0"/>
              </a:rPr>
              <a:t>Tell the person that he or she will need to obtain a court order</a:t>
            </a:r>
            <a:endParaRPr lang="en-US" dirty="0">
              <a:latin typeface="Geometr415 Lt BT" panose="020B0502020204020303" pitchFamily="34" charset="0"/>
            </a:endParaRPr>
          </a:p>
        </p:txBody>
      </p:sp>
      <p:sp>
        <p:nvSpPr>
          <p:cNvPr id="2" name="Rectangle 1"/>
          <p:cNvSpPr/>
          <p:nvPr/>
        </p:nvSpPr>
        <p:spPr>
          <a:xfrm>
            <a:off x="316672" y="1714263"/>
            <a:ext cx="3244288" cy="706556"/>
          </a:xfrm>
          <a:prstGeom prst="rect">
            <a:avLst/>
          </a:prstGeom>
          <a:noFill/>
          <a:ln w="19050">
            <a:solidFill>
              <a:srgbClr val="192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metr415 Lt BT" panose="020B0502020204020303" pitchFamily="34" charset="0"/>
            </a:endParaRPr>
          </a:p>
        </p:txBody>
      </p:sp>
      <p:sp>
        <p:nvSpPr>
          <p:cNvPr id="9" name="Rectangle 8"/>
          <p:cNvSpPr/>
          <p:nvPr/>
        </p:nvSpPr>
        <p:spPr>
          <a:xfrm>
            <a:off x="336135" y="1757750"/>
            <a:ext cx="3224824" cy="646331"/>
          </a:xfrm>
          <a:prstGeom prst="rect">
            <a:avLst/>
          </a:prstGeom>
        </p:spPr>
        <p:txBody>
          <a:bodyPr wrap="square">
            <a:spAutoFit/>
          </a:bodyPr>
          <a:lstStyle/>
          <a:p>
            <a:pPr>
              <a:spcAft>
                <a:spcPts val="1200"/>
              </a:spcAft>
            </a:pPr>
            <a:r>
              <a:rPr lang="en-US" dirty="0">
                <a:solidFill>
                  <a:schemeClr val="tx2">
                    <a:lumMod val="50000"/>
                  </a:schemeClr>
                </a:solidFill>
                <a:latin typeface="Geometr415 Lt BT" panose="020B0502020204020303" pitchFamily="34" charset="0"/>
                <a:cs typeface="Arial" panose="020B0604020202020204" pitchFamily="34" charset="0"/>
              </a:rPr>
              <a:t>Is it in the child’s best interest to share this information?</a:t>
            </a:r>
          </a:p>
        </p:txBody>
      </p:sp>
      <p:sp>
        <p:nvSpPr>
          <p:cNvPr id="17" name="Rectangle 16"/>
          <p:cNvSpPr/>
          <p:nvPr/>
        </p:nvSpPr>
        <p:spPr>
          <a:xfrm>
            <a:off x="427686" y="3382611"/>
            <a:ext cx="3152737" cy="369332"/>
          </a:xfrm>
          <a:prstGeom prst="rect">
            <a:avLst/>
          </a:prstGeom>
        </p:spPr>
        <p:txBody>
          <a:bodyPr wrap="square">
            <a:spAutoFit/>
          </a:bodyPr>
          <a:lstStyle/>
          <a:p>
            <a:pPr>
              <a:spcAft>
                <a:spcPts val="1200"/>
              </a:spcAft>
            </a:pPr>
            <a:r>
              <a:rPr lang="en-US" dirty="0">
                <a:solidFill>
                  <a:schemeClr val="tx2">
                    <a:lumMod val="50000"/>
                  </a:schemeClr>
                </a:solidFill>
                <a:latin typeface="Geometr415 Lt BT" panose="020B0502020204020303" pitchFamily="34" charset="0"/>
                <a:cs typeface="Arial" panose="020B0604020202020204" pitchFamily="34" charset="0"/>
              </a:rPr>
              <a:t>Is it my information to share?</a:t>
            </a:r>
          </a:p>
        </p:txBody>
      </p:sp>
      <p:sp>
        <p:nvSpPr>
          <p:cNvPr id="20" name="Rectangle 19"/>
          <p:cNvSpPr/>
          <p:nvPr/>
        </p:nvSpPr>
        <p:spPr>
          <a:xfrm>
            <a:off x="427686" y="4627690"/>
            <a:ext cx="3062153" cy="646331"/>
          </a:xfrm>
          <a:prstGeom prst="rect">
            <a:avLst/>
          </a:prstGeom>
        </p:spPr>
        <p:txBody>
          <a:bodyPr wrap="square">
            <a:spAutoFit/>
          </a:bodyPr>
          <a:lstStyle/>
          <a:p>
            <a:pPr>
              <a:spcAft>
                <a:spcPts val="1200"/>
              </a:spcAft>
            </a:pPr>
            <a:r>
              <a:rPr lang="en-US" dirty="0">
                <a:solidFill>
                  <a:schemeClr val="tx2">
                    <a:lumMod val="50000"/>
                  </a:schemeClr>
                </a:solidFill>
                <a:latin typeface="Geometr415 Lt BT" panose="020B0502020204020303" pitchFamily="34" charset="0"/>
                <a:cs typeface="Arial" panose="020B0604020202020204" pitchFamily="34" charset="0"/>
              </a:rPr>
              <a:t>Is the person legally entitled to the information?</a:t>
            </a:r>
          </a:p>
        </p:txBody>
      </p:sp>
      <p:sp>
        <p:nvSpPr>
          <p:cNvPr id="23" name="Rectangle 22"/>
          <p:cNvSpPr/>
          <p:nvPr/>
        </p:nvSpPr>
        <p:spPr>
          <a:xfrm>
            <a:off x="541059" y="5974251"/>
            <a:ext cx="2795513" cy="369332"/>
          </a:xfrm>
          <a:prstGeom prst="rect">
            <a:avLst/>
          </a:prstGeom>
        </p:spPr>
        <p:txBody>
          <a:bodyPr wrap="square">
            <a:spAutoFit/>
          </a:bodyPr>
          <a:lstStyle/>
          <a:p>
            <a:pPr>
              <a:spcAft>
                <a:spcPts val="1200"/>
              </a:spcAft>
            </a:pPr>
            <a:r>
              <a:rPr lang="en-US" dirty="0">
                <a:solidFill>
                  <a:schemeClr val="tx2">
                    <a:lumMod val="50000"/>
                  </a:schemeClr>
                </a:solidFill>
                <a:latin typeface="Geometr415 Lt BT" panose="020B0502020204020303" pitchFamily="34" charset="0"/>
                <a:cs typeface="Arial" panose="020B0604020202020204" pitchFamily="34" charset="0"/>
              </a:rPr>
              <a:t>Share the information.</a:t>
            </a:r>
          </a:p>
        </p:txBody>
      </p:sp>
      <p:sp>
        <p:nvSpPr>
          <p:cNvPr id="36" name="Rectangle 35"/>
          <p:cNvSpPr/>
          <p:nvPr/>
        </p:nvSpPr>
        <p:spPr>
          <a:xfrm>
            <a:off x="336135" y="3205314"/>
            <a:ext cx="3244288" cy="706556"/>
          </a:xfrm>
          <a:prstGeom prst="rect">
            <a:avLst/>
          </a:prstGeom>
          <a:noFill/>
          <a:ln w="19050">
            <a:solidFill>
              <a:srgbClr val="192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metr415 Lt BT" panose="020B0502020204020303" pitchFamily="34" charset="0"/>
            </a:endParaRPr>
          </a:p>
        </p:txBody>
      </p:sp>
      <p:sp>
        <p:nvSpPr>
          <p:cNvPr id="37" name="Rectangle 36"/>
          <p:cNvSpPr/>
          <p:nvPr/>
        </p:nvSpPr>
        <p:spPr>
          <a:xfrm>
            <a:off x="381910" y="4590863"/>
            <a:ext cx="3244288" cy="706556"/>
          </a:xfrm>
          <a:prstGeom prst="rect">
            <a:avLst/>
          </a:prstGeom>
          <a:noFill/>
          <a:ln w="19050">
            <a:solidFill>
              <a:srgbClr val="192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metr415 Lt BT" panose="020B0502020204020303" pitchFamily="34" charset="0"/>
            </a:endParaRPr>
          </a:p>
        </p:txBody>
      </p:sp>
      <p:sp>
        <p:nvSpPr>
          <p:cNvPr id="38" name="Rectangle 37"/>
          <p:cNvSpPr/>
          <p:nvPr/>
        </p:nvSpPr>
        <p:spPr>
          <a:xfrm>
            <a:off x="381910" y="5901335"/>
            <a:ext cx="3244288" cy="706556"/>
          </a:xfrm>
          <a:prstGeom prst="rect">
            <a:avLst/>
          </a:prstGeom>
          <a:noFill/>
          <a:ln w="19050">
            <a:solidFill>
              <a:srgbClr val="192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metr415 Lt BT" panose="020B0502020204020303" pitchFamily="34" charset="0"/>
            </a:endParaRPr>
          </a:p>
        </p:txBody>
      </p:sp>
      <p:cxnSp>
        <p:nvCxnSpPr>
          <p:cNvPr id="40" name="Straight Arrow Connector 39"/>
          <p:cNvCxnSpPr>
            <a:stCxn id="9" idx="2"/>
            <a:endCxn id="36" idx="0"/>
          </p:cNvCxnSpPr>
          <p:nvPr/>
        </p:nvCxnSpPr>
        <p:spPr>
          <a:xfrm>
            <a:off x="1948547" y="2404081"/>
            <a:ext cx="9732" cy="8012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a:off x="1938815" y="3938617"/>
            <a:ext cx="0" cy="6347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cxnSpLocks/>
          </p:cNvCxnSpPr>
          <p:nvPr/>
        </p:nvCxnSpPr>
        <p:spPr>
          <a:xfrm>
            <a:off x="1932111" y="5329318"/>
            <a:ext cx="0" cy="5082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8923425" y="2035391"/>
            <a:ext cx="2971639" cy="1029340"/>
            <a:chOff x="4024055" y="1876186"/>
            <a:chExt cx="3646745" cy="706556"/>
          </a:xfrm>
        </p:grpSpPr>
        <p:sp>
          <p:nvSpPr>
            <p:cNvPr id="26" name="Rectangle 25"/>
            <p:cNvSpPr/>
            <p:nvPr/>
          </p:nvSpPr>
          <p:spPr>
            <a:xfrm>
              <a:off x="4024055" y="1914497"/>
              <a:ext cx="3646745" cy="646331"/>
            </a:xfrm>
            <a:prstGeom prst="rect">
              <a:avLst/>
            </a:prstGeom>
          </p:spPr>
          <p:txBody>
            <a:bodyPr wrap="square">
              <a:spAutoFit/>
            </a:bodyPr>
            <a:lstStyle/>
            <a:p>
              <a:pPr>
                <a:spcAft>
                  <a:spcPts val="1200"/>
                </a:spcAft>
              </a:pPr>
              <a:r>
                <a:rPr lang="en-US" dirty="0">
                  <a:solidFill>
                    <a:schemeClr val="tx2">
                      <a:lumMod val="50000"/>
                    </a:schemeClr>
                  </a:solidFill>
                  <a:latin typeface="Geometr415 Lt BT" panose="020B0502020204020303" pitchFamily="34" charset="0"/>
                  <a:cs typeface="Arial" panose="020B0604020202020204" pitchFamily="34" charset="0"/>
                </a:rPr>
                <a:t>Do not share the information. Contact </a:t>
              </a:r>
              <a:r>
                <a:rPr lang="en-US" dirty="0" smtClean="0">
                  <a:solidFill>
                    <a:schemeClr val="tx2">
                      <a:lumMod val="50000"/>
                    </a:schemeClr>
                  </a:solidFill>
                  <a:latin typeface="Geometr415 Lt BT" panose="020B0502020204020303" pitchFamily="34" charset="0"/>
                  <a:cs typeface="Arial" panose="020B0604020202020204" pitchFamily="34" charset="0"/>
                </a:rPr>
                <a:t>CASA </a:t>
              </a:r>
              <a:r>
                <a:rPr lang="en-US" dirty="0">
                  <a:solidFill>
                    <a:schemeClr val="tx2">
                      <a:lumMod val="50000"/>
                    </a:schemeClr>
                  </a:solidFill>
                  <a:latin typeface="Geometr415 Lt BT" panose="020B0502020204020303" pitchFamily="34" charset="0"/>
                  <a:cs typeface="Arial" panose="020B0604020202020204" pitchFamily="34" charset="0"/>
                </a:rPr>
                <a:t>program staff</a:t>
              </a:r>
            </a:p>
          </p:txBody>
        </p:sp>
        <p:sp>
          <p:nvSpPr>
            <p:cNvPr id="46" name="Rectangle 45"/>
            <p:cNvSpPr/>
            <p:nvPr/>
          </p:nvSpPr>
          <p:spPr>
            <a:xfrm>
              <a:off x="4038868" y="1876186"/>
              <a:ext cx="3550652" cy="706556"/>
            </a:xfrm>
            <a:prstGeom prst="rect">
              <a:avLst/>
            </a:prstGeom>
            <a:noFill/>
            <a:ln w="19050">
              <a:solidFill>
                <a:srgbClr val="192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metr415 Lt BT" panose="020B0502020204020303" pitchFamily="34" charset="0"/>
              </a:endParaRPr>
            </a:p>
          </p:txBody>
        </p:sp>
      </p:grpSp>
      <p:cxnSp>
        <p:nvCxnSpPr>
          <p:cNvPr id="49" name="Connector: Elbow 48"/>
          <p:cNvCxnSpPr>
            <a:stCxn id="2" idx="3"/>
          </p:cNvCxnSpPr>
          <p:nvPr/>
        </p:nvCxnSpPr>
        <p:spPr>
          <a:xfrm>
            <a:off x="3560960" y="2067541"/>
            <a:ext cx="988011" cy="647265"/>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p:cNvCxnSpPr/>
          <p:nvPr/>
        </p:nvCxnSpPr>
        <p:spPr>
          <a:xfrm>
            <a:off x="3580423" y="3529661"/>
            <a:ext cx="988011" cy="647265"/>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4600460" y="5267695"/>
            <a:ext cx="3425832" cy="706556"/>
          </a:xfrm>
          <a:prstGeom prst="rect">
            <a:avLst/>
          </a:prstGeom>
          <a:noFill/>
          <a:ln w="19050">
            <a:solidFill>
              <a:srgbClr val="192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metr415 Lt BT" panose="020B0502020204020303" pitchFamily="34" charset="0"/>
            </a:endParaRPr>
          </a:p>
        </p:txBody>
      </p:sp>
      <p:sp>
        <p:nvSpPr>
          <p:cNvPr id="53" name="Rectangle 52"/>
          <p:cNvSpPr/>
          <p:nvPr/>
        </p:nvSpPr>
        <p:spPr>
          <a:xfrm>
            <a:off x="4571789" y="3853293"/>
            <a:ext cx="3493566" cy="706556"/>
          </a:xfrm>
          <a:prstGeom prst="rect">
            <a:avLst/>
          </a:prstGeom>
          <a:noFill/>
          <a:ln w="19050">
            <a:solidFill>
              <a:srgbClr val="192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metr415 Lt BT" panose="020B0502020204020303" pitchFamily="34" charset="0"/>
            </a:endParaRPr>
          </a:p>
        </p:txBody>
      </p:sp>
      <p:sp>
        <p:nvSpPr>
          <p:cNvPr id="54" name="Rectangle 53"/>
          <p:cNvSpPr/>
          <p:nvPr/>
        </p:nvSpPr>
        <p:spPr>
          <a:xfrm>
            <a:off x="4626287" y="3905007"/>
            <a:ext cx="3283990" cy="646331"/>
          </a:xfrm>
          <a:prstGeom prst="rect">
            <a:avLst/>
          </a:prstGeom>
        </p:spPr>
        <p:txBody>
          <a:bodyPr wrap="square">
            <a:spAutoFit/>
          </a:bodyPr>
          <a:lstStyle/>
          <a:p>
            <a:pPr>
              <a:spcAft>
                <a:spcPts val="1200"/>
              </a:spcAft>
            </a:pPr>
            <a:r>
              <a:rPr lang="en-US" dirty="0">
                <a:solidFill>
                  <a:schemeClr val="tx2">
                    <a:lumMod val="50000"/>
                  </a:schemeClr>
                </a:solidFill>
                <a:latin typeface="Geometr415 Lt BT" panose="020B0502020204020303" pitchFamily="34" charset="0"/>
                <a:cs typeface="Arial" panose="020B0604020202020204" pitchFamily="34" charset="0"/>
              </a:rPr>
              <a:t>Direct the person asking to the original source.</a:t>
            </a:r>
          </a:p>
        </p:txBody>
      </p:sp>
      <p:cxnSp>
        <p:nvCxnSpPr>
          <p:cNvPr id="55" name="Connector: Elbow 54"/>
          <p:cNvCxnSpPr/>
          <p:nvPr/>
        </p:nvCxnSpPr>
        <p:spPr>
          <a:xfrm>
            <a:off x="3611760" y="4940238"/>
            <a:ext cx="988011" cy="647265"/>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8961406" y="3376087"/>
            <a:ext cx="3113633" cy="706556"/>
            <a:chOff x="4294669" y="1876186"/>
            <a:chExt cx="2659499" cy="706556"/>
          </a:xfrm>
        </p:grpSpPr>
        <p:sp>
          <p:nvSpPr>
            <p:cNvPr id="58" name="Rectangle 57"/>
            <p:cNvSpPr/>
            <p:nvPr/>
          </p:nvSpPr>
          <p:spPr>
            <a:xfrm>
              <a:off x="4356456" y="1922352"/>
              <a:ext cx="2597712" cy="646331"/>
            </a:xfrm>
            <a:prstGeom prst="rect">
              <a:avLst/>
            </a:prstGeom>
          </p:spPr>
          <p:txBody>
            <a:bodyPr wrap="square">
              <a:spAutoFit/>
            </a:bodyPr>
            <a:lstStyle/>
            <a:p>
              <a:r>
                <a:rPr lang="en-US" dirty="0">
                  <a:solidFill>
                    <a:schemeClr val="tx2">
                      <a:lumMod val="50000"/>
                    </a:schemeClr>
                  </a:solidFill>
                  <a:latin typeface="Geometr415 Lt BT" panose="020B0502020204020303" pitchFamily="34" charset="0"/>
                  <a:cs typeface="Arial" panose="020B0604020202020204" pitchFamily="34" charset="0"/>
                </a:rPr>
                <a:t>Contact </a:t>
              </a:r>
              <a:r>
                <a:rPr lang="en-US" dirty="0" smtClean="0">
                  <a:solidFill>
                    <a:schemeClr val="tx2">
                      <a:lumMod val="50000"/>
                    </a:schemeClr>
                  </a:solidFill>
                  <a:latin typeface="Geometr415 Lt BT" panose="020B0502020204020303" pitchFamily="34" charset="0"/>
                  <a:cs typeface="Arial" panose="020B0604020202020204" pitchFamily="34" charset="0"/>
                </a:rPr>
                <a:t>CASA </a:t>
              </a:r>
              <a:r>
                <a:rPr lang="en-US" dirty="0">
                  <a:solidFill>
                    <a:schemeClr val="tx2">
                      <a:lumMod val="50000"/>
                    </a:schemeClr>
                  </a:solidFill>
                  <a:latin typeface="Geometr415 Lt BT" panose="020B0502020204020303" pitchFamily="34" charset="0"/>
                  <a:cs typeface="Arial" panose="020B0604020202020204" pitchFamily="34" charset="0"/>
                </a:rPr>
                <a:t>program </a:t>
              </a:r>
              <a:endParaRPr lang="en-US" dirty="0" smtClean="0">
                <a:solidFill>
                  <a:schemeClr val="tx2">
                    <a:lumMod val="50000"/>
                  </a:schemeClr>
                </a:solidFill>
                <a:latin typeface="Geometr415 Lt BT" panose="020B0502020204020303" pitchFamily="34" charset="0"/>
                <a:cs typeface="Arial" panose="020B0604020202020204" pitchFamily="34" charset="0"/>
              </a:endParaRPr>
            </a:p>
            <a:p>
              <a:r>
                <a:rPr lang="en-US" dirty="0" smtClean="0">
                  <a:solidFill>
                    <a:schemeClr val="tx2">
                      <a:lumMod val="50000"/>
                    </a:schemeClr>
                  </a:solidFill>
                  <a:latin typeface="Geometr415 Lt BT" panose="020B0502020204020303" pitchFamily="34" charset="0"/>
                  <a:cs typeface="Arial" panose="020B0604020202020204" pitchFamily="34" charset="0"/>
                </a:rPr>
                <a:t>staff</a:t>
              </a:r>
              <a:r>
                <a:rPr lang="en-US" dirty="0">
                  <a:solidFill>
                    <a:schemeClr val="tx2">
                      <a:lumMod val="50000"/>
                    </a:schemeClr>
                  </a:solidFill>
                  <a:latin typeface="Geometr415 Lt BT" panose="020B0502020204020303" pitchFamily="34" charset="0"/>
                  <a:cs typeface="Arial" panose="020B0604020202020204" pitchFamily="34" charset="0"/>
                </a:rPr>
                <a:t>.</a:t>
              </a:r>
            </a:p>
          </p:txBody>
        </p:sp>
        <p:sp>
          <p:nvSpPr>
            <p:cNvPr id="59" name="Rectangle 58"/>
            <p:cNvSpPr/>
            <p:nvPr/>
          </p:nvSpPr>
          <p:spPr>
            <a:xfrm>
              <a:off x="4294669" y="1876186"/>
              <a:ext cx="2388156" cy="706556"/>
            </a:xfrm>
            <a:prstGeom prst="rect">
              <a:avLst/>
            </a:prstGeom>
            <a:noFill/>
            <a:ln w="19050">
              <a:solidFill>
                <a:srgbClr val="192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metr415 Lt BT" panose="020B0502020204020303" pitchFamily="34" charset="0"/>
              </a:endParaRPr>
            </a:p>
          </p:txBody>
        </p:sp>
      </p:grpSp>
      <p:grpSp>
        <p:nvGrpSpPr>
          <p:cNvPr id="60" name="Group 59"/>
          <p:cNvGrpSpPr/>
          <p:nvPr/>
        </p:nvGrpSpPr>
        <p:grpSpPr>
          <a:xfrm>
            <a:off x="4713417" y="2556481"/>
            <a:ext cx="3646745" cy="706556"/>
            <a:chOff x="4024055" y="1876186"/>
            <a:chExt cx="3646745" cy="706556"/>
          </a:xfrm>
        </p:grpSpPr>
        <p:sp>
          <p:nvSpPr>
            <p:cNvPr id="61" name="Rectangle 60"/>
            <p:cNvSpPr/>
            <p:nvPr/>
          </p:nvSpPr>
          <p:spPr>
            <a:xfrm>
              <a:off x="4024055" y="1914497"/>
              <a:ext cx="3646745" cy="646331"/>
            </a:xfrm>
            <a:prstGeom prst="rect">
              <a:avLst/>
            </a:prstGeom>
          </p:spPr>
          <p:txBody>
            <a:bodyPr wrap="square">
              <a:spAutoFit/>
            </a:bodyPr>
            <a:lstStyle/>
            <a:p>
              <a:pPr>
                <a:spcAft>
                  <a:spcPts val="1200"/>
                </a:spcAft>
              </a:pPr>
              <a:r>
                <a:rPr lang="en-US" dirty="0">
                  <a:solidFill>
                    <a:schemeClr val="tx2">
                      <a:lumMod val="50000"/>
                    </a:schemeClr>
                  </a:solidFill>
                  <a:latin typeface="Geometr415 Lt BT" panose="020B0502020204020303" pitchFamily="34" charset="0"/>
                  <a:cs typeface="Arial" panose="020B0604020202020204" pitchFamily="34" charset="0"/>
                </a:rPr>
                <a:t>Resist sharing the information.    Is the person legally entitled to it?</a:t>
              </a:r>
            </a:p>
          </p:txBody>
        </p:sp>
        <p:sp>
          <p:nvSpPr>
            <p:cNvPr id="62" name="Rectangle 61"/>
            <p:cNvSpPr/>
            <p:nvPr/>
          </p:nvSpPr>
          <p:spPr>
            <a:xfrm>
              <a:off x="4038868" y="1876186"/>
              <a:ext cx="3550652" cy="706556"/>
            </a:xfrm>
            <a:prstGeom prst="rect">
              <a:avLst/>
            </a:prstGeom>
            <a:noFill/>
            <a:ln w="19050">
              <a:solidFill>
                <a:srgbClr val="192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metr415 Lt BT" panose="020B0502020204020303" pitchFamily="34" charset="0"/>
              </a:endParaRPr>
            </a:p>
          </p:txBody>
        </p:sp>
      </p:grpSp>
      <p:cxnSp>
        <p:nvCxnSpPr>
          <p:cNvPr id="64" name="Connector: Elbow 63"/>
          <p:cNvCxnSpPr>
            <a:cxnSpLocks/>
          </p:cNvCxnSpPr>
          <p:nvPr/>
        </p:nvCxnSpPr>
        <p:spPr>
          <a:xfrm flipV="1">
            <a:off x="8287801" y="2232836"/>
            <a:ext cx="647695" cy="48197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p:cNvCxnSpPr>
            <a:endCxn id="59" idx="1"/>
          </p:cNvCxnSpPr>
          <p:nvPr/>
        </p:nvCxnSpPr>
        <p:spPr>
          <a:xfrm>
            <a:off x="8287801" y="3064731"/>
            <a:ext cx="673605" cy="664634"/>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rot="16200000">
            <a:off x="1547800" y="2643816"/>
            <a:ext cx="532518" cy="338554"/>
          </a:xfrm>
          <a:prstGeom prst="rect">
            <a:avLst/>
          </a:prstGeom>
        </p:spPr>
        <p:txBody>
          <a:bodyPr wrap="none">
            <a:spAutoFit/>
          </a:bodyPr>
          <a:lstStyle/>
          <a:p>
            <a:r>
              <a:rPr lang="en-US" sz="1600" dirty="0">
                <a:solidFill>
                  <a:schemeClr val="tx2">
                    <a:lumMod val="50000"/>
                  </a:schemeClr>
                </a:solidFill>
                <a:latin typeface="Geometr415 Lt BT" panose="020B0502020204020303" pitchFamily="34" charset="0"/>
                <a:cs typeface="Arial" panose="020B0604020202020204" pitchFamily="34" charset="0"/>
              </a:rPr>
              <a:t>YES</a:t>
            </a:r>
            <a:endParaRPr lang="en-US" sz="1600" dirty="0">
              <a:latin typeface="Geometr415 Lt BT" panose="020B0502020204020303" pitchFamily="34" charset="0"/>
            </a:endParaRPr>
          </a:p>
        </p:txBody>
      </p:sp>
      <p:sp>
        <p:nvSpPr>
          <p:cNvPr id="70" name="Rectangle 69"/>
          <p:cNvSpPr/>
          <p:nvPr/>
        </p:nvSpPr>
        <p:spPr>
          <a:xfrm rot="16200000">
            <a:off x="1509999" y="4082089"/>
            <a:ext cx="532518" cy="338554"/>
          </a:xfrm>
          <a:prstGeom prst="rect">
            <a:avLst/>
          </a:prstGeom>
        </p:spPr>
        <p:txBody>
          <a:bodyPr wrap="none">
            <a:spAutoFit/>
          </a:bodyPr>
          <a:lstStyle/>
          <a:p>
            <a:r>
              <a:rPr lang="en-US" sz="1600" dirty="0">
                <a:solidFill>
                  <a:schemeClr val="tx2">
                    <a:lumMod val="50000"/>
                  </a:schemeClr>
                </a:solidFill>
                <a:latin typeface="Geometr415 Lt BT" panose="020B0502020204020303" pitchFamily="34" charset="0"/>
                <a:cs typeface="Arial" panose="020B0604020202020204" pitchFamily="34" charset="0"/>
              </a:rPr>
              <a:t>YES</a:t>
            </a:r>
            <a:endParaRPr lang="en-US" sz="1600" dirty="0">
              <a:latin typeface="Geometr415 Lt BT" panose="020B0502020204020303" pitchFamily="34" charset="0"/>
            </a:endParaRPr>
          </a:p>
        </p:txBody>
      </p:sp>
      <p:sp>
        <p:nvSpPr>
          <p:cNvPr id="71" name="Rectangle 70"/>
          <p:cNvSpPr/>
          <p:nvPr/>
        </p:nvSpPr>
        <p:spPr>
          <a:xfrm rot="16200000">
            <a:off x="1525461" y="5429381"/>
            <a:ext cx="532518" cy="338554"/>
          </a:xfrm>
          <a:prstGeom prst="rect">
            <a:avLst/>
          </a:prstGeom>
        </p:spPr>
        <p:txBody>
          <a:bodyPr wrap="none">
            <a:spAutoFit/>
          </a:bodyPr>
          <a:lstStyle/>
          <a:p>
            <a:r>
              <a:rPr lang="en-US" sz="1600" dirty="0">
                <a:solidFill>
                  <a:schemeClr val="tx2">
                    <a:lumMod val="50000"/>
                  </a:schemeClr>
                </a:solidFill>
                <a:latin typeface="Geometr415 Lt BT" panose="020B0502020204020303" pitchFamily="34" charset="0"/>
                <a:cs typeface="Arial" panose="020B0604020202020204" pitchFamily="34" charset="0"/>
              </a:rPr>
              <a:t>YES</a:t>
            </a:r>
            <a:endParaRPr lang="en-US" sz="1600" dirty="0">
              <a:latin typeface="Geometr415 Lt BT" panose="020B0502020204020303" pitchFamily="34" charset="0"/>
            </a:endParaRPr>
          </a:p>
        </p:txBody>
      </p:sp>
      <p:sp>
        <p:nvSpPr>
          <p:cNvPr id="72" name="Rectangle 71"/>
          <p:cNvSpPr/>
          <p:nvPr/>
        </p:nvSpPr>
        <p:spPr>
          <a:xfrm rot="16200000">
            <a:off x="8259110" y="3296201"/>
            <a:ext cx="532518" cy="338554"/>
          </a:xfrm>
          <a:prstGeom prst="rect">
            <a:avLst/>
          </a:prstGeom>
        </p:spPr>
        <p:txBody>
          <a:bodyPr wrap="none">
            <a:spAutoFit/>
          </a:bodyPr>
          <a:lstStyle/>
          <a:p>
            <a:r>
              <a:rPr lang="en-US" sz="1600" dirty="0">
                <a:solidFill>
                  <a:schemeClr val="tx2">
                    <a:lumMod val="50000"/>
                  </a:schemeClr>
                </a:solidFill>
                <a:latin typeface="Geometr415 Lt BT" panose="020B0502020204020303" pitchFamily="34" charset="0"/>
                <a:cs typeface="Arial" panose="020B0604020202020204" pitchFamily="34" charset="0"/>
              </a:rPr>
              <a:t>YES</a:t>
            </a:r>
            <a:endParaRPr lang="en-US" sz="1600" dirty="0">
              <a:latin typeface="Geometr415 Lt BT" panose="020B0502020204020303" pitchFamily="34" charset="0"/>
            </a:endParaRPr>
          </a:p>
        </p:txBody>
      </p:sp>
      <p:sp>
        <p:nvSpPr>
          <p:cNvPr id="73" name="Rectangle 72"/>
          <p:cNvSpPr/>
          <p:nvPr/>
        </p:nvSpPr>
        <p:spPr>
          <a:xfrm rot="16200000">
            <a:off x="3694951" y="2210002"/>
            <a:ext cx="500458" cy="338554"/>
          </a:xfrm>
          <a:prstGeom prst="rect">
            <a:avLst/>
          </a:prstGeom>
        </p:spPr>
        <p:txBody>
          <a:bodyPr wrap="none">
            <a:spAutoFit/>
          </a:bodyPr>
          <a:lstStyle/>
          <a:p>
            <a:r>
              <a:rPr lang="en-US" sz="1600" dirty="0">
                <a:solidFill>
                  <a:schemeClr val="tx2">
                    <a:lumMod val="50000"/>
                  </a:schemeClr>
                </a:solidFill>
                <a:latin typeface="Geometr415 Lt BT" panose="020B0502020204020303" pitchFamily="34" charset="0"/>
                <a:cs typeface="Arial" panose="020B0604020202020204" pitchFamily="34" charset="0"/>
              </a:rPr>
              <a:t>NO</a:t>
            </a:r>
            <a:endParaRPr lang="en-US" sz="1600" dirty="0">
              <a:latin typeface="Geometr415 Lt BT" panose="020B0502020204020303" pitchFamily="34" charset="0"/>
            </a:endParaRPr>
          </a:p>
        </p:txBody>
      </p:sp>
      <p:sp>
        <p:nvSpPr>
          <p:cNvPr id="74" name="Rectangle 73"/>
          <p:cNvSpPr/>
          <p:nvPr/>
        </p:nvSpPr>
        <p:spPr>
          <a:xfrm rot="16200000">
            <a:off x="3709123" y="3691465"/>
            <a:ext cx="500458" cy="338554"/>
          </a:xfrm>
          <a:prstGeom prst="rect">
            <a:avLst/>
          </a:prstGeom>
        </p:spPr>
        <p:txBody>
          <a:bodyPr wrap="none">
            <a:spAutoFit/>
          </a:bodyPr>
          <a:lstStyle/>
          <a:p>
            <a:r>
              <a:rPr lang="en-US" sz="1600" dirty="0">
                <a:solidFill>
                  <a:schemeClr val="tx2">
                    <a:lumMod val="50000"/>
                  </a:schemeClr>
                </a:solidFill>
                <a:latin typeface="Geometr415 Lt BT" panose="020B0502020204020303" pitchFamily="34" charset="0"/>
                <a:cs typeface="Arial" panose="020B0604020202020204" pitchFamily="34" charset="0"/>
              </a:rPr>
              <a:t>NO</a:t>
            </a:r>
            <a:endParaRPr lang="en-US" sz="1600" dirty="0">
              <a:latin typeface="Geometr415 Lt BT" panose="020B0502020204020303" pitchFamily="34" charset="0"/>
            </a:endParaRPr>
          </a:p>
        </p:txBody>
      </p:sp>
      <p:sp>
        <p:nvSpPr>
          <p:cNvPr id="75" name="Rectangle 74"/>
          <p:cNvSpPr/>
          <p:nvPr/>
        </p:nvSpPr>
        <p:spPr>
          <a:xfrm rot="16200000">
            <a:off x="3744561" y="5087870"/>
            <a:ext cx="500458" cy="338554"/>
          </a:xfrm>
          <a:prstGeom prst="rect">
            <a:avLst/>
          </a:prstGeom>
        </p:spPr>
        <p:txBody>
          <a:bodyPr wrap="none">
            <a:spAutoFit/>
          </a:bodyPr>
          <a:lstStyle/>
          <a:p>
            <a:r>
              <a:rPr lang="en-US" sz="1600" dirty="0">
                <a:solidFill>
                  <a:schemeClr val="tx2">
                    <a:lumMod val="50000"/>
                  </a:schemeClr>
                </a:solidFill>
                <a:latin typeface="Geometr415 Lt BT" panose="020B0502020204020303" pitchFamily="34" charset="0"/>
                <a:cs typeface="Arial" panose="020B0604020202020204" pitchFamily="34" charset="0"/>
              </a:rPr>
              <a:t>NO</a:t>
            </a:r>
            <a:endParaRPr lang="en-US" sz="1600" dirty="0">
              <a:latin typeface="Geometr415 Lt BT" panose="020B0502020204020303" pitchFamily="34" charset="0"/>
            </a:endParaRPr>
          </a:p>
        </p:txBody>
      </p:sp>
      <p:sp>
        <p:nvSpPr>
          <p:cNvPr id="76" name="Rectangle 75"/>
          <p:cNvSpPr/>
          <p:nvPr/>
        </p:nvSpPr>
        <p:spPr>
          <a:xfrm rot="16200000">
            <a:off x="8245686" y="2305682"/>
            <a:ext cx="500458" cy="338554"/>
          </a:xfrm>
          <a:prstGeom prst="rect">
            <a:avLst/>
          </a:prstGeom>
        </p:spPr>
        <p:txBody>
          <a:bodyPr wrap="none">
            <a:spAutoFit/>
          </a:bodyPr>
          <a:lstStyle/>
          <a:p>
            <a:r>
              <a:rPr lang="en-US" sz="1600" dirty="0">
                <a:solidFill>
                  <a:schemeClr val="tx2">
                    <a:lumMod val="50000"/>
                  </a:schemeClr>
                </a:solidFill>
                <a:latin typeface="Geometr415 Lt BT" panose="020B0502020204020303" pitchFamily="34" charset="0"/>
                <a:cs typeface="Arial" panose="020B0604020202020204" pitchFamily="34" charset="0"/>
              </a:rPr>
              <a:t>NO</a:t>
            </a:r>
            <a:endParaRPr lang="en-US" sz="1600" dirty="0">
              <a:latin typeface="Geometr415 Lt BT" panose="020B0502020204020303" pitchFamily="34" charset="0"/>
            </a:endParaRPr>
          </a:p>
        </p:txBody>
      </p:sp>
      <p:grpSp>
        <p:nvGrpSpPr>
          <p:cNvPr id="65" name="Group 64"/>
          <p:cNvGrpSpPr/>
          <p:nvPr/>
        </p:nvGrpSpPr>
        <p:grpSpPr>
          <a:xfrm>
            <a:off x="-2618" y="296268"/>
            <a:ext cx="8316038" cy="1010044"/>
            <a:chOff x="-2618" y="296268"/>
            <a:chExt cx="5677248" cy="1010044"/>
          </a:xfrm>
        </p:grpSpPr>
        <p:sp>
          <p:nvSpPr>
            <p:cNvPr id="78" name="Rectangle 8"/>
            <p:cNvSpPr/>
            <p:nvPr/>
          </p:nvSpPr>
          <p:spPr>
            <a:xfrm>
              <a:off x="-2618" y="1260593"/>
              <a:ext cx="5170811"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1"/>
            <p:cNvSpPr/>
            <p:nvPr/>
          </p:nvSpPr>
          <p:spPr>
            <a:xfrm flipH="1">
              <a:off x="0" y="296268"/>
              <a:ext cx="5674630"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0" name="Rectangle 79"/>
          <p:cNvSpPr/>
          <p:nvPr/>
        </p:nvSpPr>
        <p:spPr>
          <a:xfrm>
            <a:off x="104774" y="328792"/>
            <a:ext cx="7576185" cy="892552"/>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400" dirty="0">
                <a:solidFill>
                  <a:schemeClr val="bg1">
                    <a:lumMod val="95000"/>
                  </a:schemeClr>
                </a:solidFill>
                <a:latin typeface="Arial" panose="020B0604020202020204" pitchFamily="34" charset="0"/>
                <a:cs typeface="Arial" panose="020B0604020202020204" pitchFamily="34" charset="0"/>
              </a:rPr>
              <a:t>Court Report: </a:t>
            </a:r>
            <a:r>
              <a:rPr lang="en-US" sz="2400" dirty="0" smtClean="0">
                <a:solidFill>
                  <a:schemeClr val="bg1">
                    <a:lumMod val="95000"/>
                  </a:schemeClr>
                </a:solidFill>
                <a:latin typeface="Arial" panose="020B0604020202020204" pitchFamily="34" charset="0"/>
                <a:cs typeface="Arial" panose="020B0604020202020204" pitchFamily="34" charset="0"/>
              </a:rPr>
              <a:t>Confidentiality Flowchart</a:t>
            </a:r>
            <a:endParaRPr lang="en-US" sz="2800" dirty="0">
              <a:solidFill>
                <a:schemeClr val="bg1">
                  <a:lumMod val="9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87624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ectangle 2"/>
          <p:cNvSpPr/>
          <p:nvPr/>
        </p:nvSpPr>
        <p:spPr>
          <a:xfrm>
            <a:off x="3226358" y="1682298"/>
            <a:ext cx="8534295" cy="4832092"/>
          </a:xfrm>
          <a:prstGeom prst="rect">
            <a:avLst/>
          </a:prstGeom>
        </p:spPr>
        <p:txBody>
          <a:bodyPr wrap="square">
            <a:spAutoFit/>
          </a:bodyPr>
          <a:lstStyle/>
          <a:p>
            <a:pPr marL="457200" indent="-457200">
              <a:spcAft>
                <a:spcPts val="600"/>
              </a:spcAft>
              <a:buClr>
                <a:srgbClr val="ED1B2E"/>
              </a:buClr>
              <a:buFont typeface="Wingdings" panose="05000000000000000000" pitchFamily="2" charset="2"/>
              <a:buChar char="ü"/>
            </a:pPr>
            <a:r>
              <a:rPr lang="en-US" sz="3200" dirty="0" smtClean="0">
                <a:solidFill>
                  <a:schemeClr val="tx2">
                    <a:lumMod val="50000"/>
                  </a:schemeClr>
                </a:solidFill>
                <a:latin typeface="Geometr415 Lt BT" panose="020B0502020204020303" pitchFamily="34" charset="0"/>
                <a:cs typeface="Arial" panose="020B0604020202020204" pitchFamily="34" charset="0"/>
              </a:rPr>
              <a:t>Most essential aspect of your work.</a:t>
            </a:r>
          </a:p>
          <a:p>
            <a:pPr marL="457200" indent="-457200">
              <a:spcAft>
                <a:spcPts val="600"/>
              </a:spcAft>
              <a:buClr>
                <a:srgbClr val="ED1B2E"/>
              </a:buClr>
              <a:buFont typeface="Wingdings" panose="05000000000000000000" pitchFamily="2" charset="2"/>
              <a:buChar char="ü"/>
            </a:pPr>
            <a:r>
              <a:rPr lang="en-US" sz="3200" dirty="0" smtClean="0">
                <a:solidFill>
                  <a:schemeClr val="tx2">
                    <a:lumMod val="50000"/>
                  </a:schemeClr>
                </a:solidFill>
                <a:latin typeface="Geometr415 Lt BT" panose="020B0502020204020303" pitchFamily="34" charset="0"/>
                <a:cs typeface="Arial" panose="020B0604020202020204" pitchFamily="34" charset="0"/>
              </a:rPr>
              <a:t>The vehicle you use to present information you have gathered.</a:t>
            </a:r>
          </a:p>
          <a:p>
            <a:pPr marL="457200" indent="-457200">
              <a:spcAft>
                <a:spcPts val="600"/>
              </a:spcAft>
              <a:buClr>
                <a:srgbClr val="ED1B2E"/>
              </a:buClr>
              <a:buFont typeface="Wingdings" panose="05000000000000000000" pitchFamily="2" charset="2"/>
              <a:buChar char="ü"/>
            </a:pPr>
            <a:r>
              <a:rPr lang="en-US" sz="3200" dirty="0" smtClean="0">
                <a:solidFill>
                  <a:schemeClr val="tx2">
                    <a:lumMod val="50000"/>
                  </a:schemeClr>
                </a:solidFill>
                <a:latin typeface="Geometr415 Lt BT" panose="020B0502020204020303" pitchFamily="34" charset="0"/>
                <a:cs typeface="Arial" panose="020B0604020202020204" pitchFamily="34" charset="0"/>
              </a:rPr>
              <a:t>Visible documentation of your involvement in the case.</a:t>
            </a:r>
          </a:p>
          <a:p>
            <a:pPr marL="457200" lvl="0" indent="-457200">
              <a:spcAft>
                <a:spcPts val="600"/>
              </a:spcAft>
              <a:buClr>
                <a:srgbClr val="ED1B2E"/>
              </a:buClr>
              <a:buFont typeface="Wingdings" panose="05000000000000000000" pitchFamily="2" charset="2"/>
              <a:buChar char="ü"/>
            </a:pPr>
            <a:r>
              <a:rPr lang="en-US" sz="3200" dirty="0" smtClean="0">
                <a:solidFill>
                  <a:schemeClr val="tx2">
                    <a:lumMod val="50000"/>
                  </a:schemeClr>
                </a:solidFill>
                <a:latin typeface="Geometr415 Lt BT" panose="020B0502020204020303" pitchFamily="34" charset="0"/>
                <a:cs typeface="Arial" panose="020B0604020202020204" pitchFamily="34" charset="0"/>
              </a:rPr>
              <a:t>Judges rely on these reports to make informed decisions.</a:t>
            </a:r>
          </a:p>
          <a:p>
            <a:pPr marL="457200" indent="-457200">
              <a:spcAft>
                <a:spcPts val="600"/>
              </a:spcAft>
              <a:buClr>
                <a:srgbClr val="ED1B2E"/>
              </a:buClr>
              <a:buFont typeface="Wingdings" panose="05000000000000000000" pitchFamily="2" charset="2"/>
              <a:buChar char="ü"/>
            </a:pPr>
            <a:r>
              <a:rPr lang="en-US" sz="3200" dirty="0" smtClean="0">
                <a:solidFill>
                  <a:schemeClr val="tx2">
                    <a:lumMod val="50000"/>
                  </a:schemeClr>
                </a:solidFill>
                <a:latin typeface="Geometr415 Lt BT" panose="020B0502020204020303" pitchFamily="34" charset="0"/>
                <a:cs typeface="Arial" panose="020B0604020202020204" pitchFamily="34" charset="0"/>
              </a:rPr>
              <a:t>All CASA/GAL programs require submittal of court reports.</a:t>
            </a:r>
            <a:endParaRPr lang="en-US" sz="3200" dirty="0">
              <a:solidFill>
                <a:schemeClr val="tx2">
                  <a:lumMod val="50000"/>
                </a:schemeClr>
              </a:solidFill>
              <a:latin typeface="Geometr415 Lt BT" panose="020B0502020204020303" pitchFamily="34" charset="0"/>
              <a:cs typeface="Arial" panose="020B0604020202020204" pitchFamily="34" charset="0"/>
            </a:endParaRPr>
          </a:p>
        </p:txBody>
      </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a:solidFill>
                  <a:schemeClr val="bg1">
                    <a:lumMod val="95000"/>
                  </a:schemeClr>
                </a:solidFill>
                <a:latin typeface="Arial" panose="020B0604020202020204" pitchFamily="34" charset="0"/>
                <a:cs typeface="Arial" panose="020B0604020202020204" pitchFamily="34" charset="0"/>
              </a:rPr>
              <a:t>Introduction to the Court Report</a:t>
            </a:r>
          </a:p>
        </p:txBody>
      </p:sp>
      <p:pic>
        <p:nvPicPr>
          <p:cNvPr id="2" name="Picture 1"/>
          <p:cNvPicPr>
            <a:picLocks noChangeAspect="1"/>
          </p:cNvPicPr>
          <p:nvPr/>
        </p:nvPicPr>
        <p:blipFill>
          <a:blip r:embed="rId3"/>
          <a:stretch>
            <a:fillRect/>
          </a:stretch>
        </p:blipFill>
        <p:spPr>
          <a:xfrm>
            <a:off x="586972" y="2585813"/>
            <a:ext cx="2282352" cy="2560833"/>
          </a:xfrm>
          <a:prstGeom prst="rect">
            <a:avLst/>
          </a:prstGeom>
        </p:spPr>
      </p:pic>
    </p:spTree>
    <p:extLst>
      <p:ext uri="{BB962C8B-B14F-4D97-AF65-F5344CB8AC3E}">
        <p14:creationId xmlns:p14="http://schemas.microsoft.com/office/powerpoint/2010/main" val="3177189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342900" indent="-342900">
              <a:lnSpc>
                <a:spcPct val="150000"/>
              </a:lnSpc>
              <a:buClr>
                <a:srgbClr val="ED1B2E"/>
              </a:buClr>
              <a:buFont typeface="Wingdings" panose="05000000000000000000" pitchFamily="2" charset="2"/>
              <a:buChar char="ü"/>
            </a:pPr>
            <a:r>
              <a:rPr lang="en-US" dirty="0" err="1">
                <a:solidFill>
                  <a:srgbClr val="113044"/>
                </a:solidFill>
              </a:rPr>
              <a:t>Bleux</a:t>
            </a:r>
            <a:r>
              <a:rPr lang="en-US" dirty="0">
                <a:solidFill>
                  <a:srgbClr val="113044"/>
                </a:solidFill>
              </a:rPr>
              <a:t> Case File</a:t>
            </a:r>
          </a:p>
          <a:p>
            <a:pPr marL="342900" indent="-342900">
              <a:lnSpc>
                <a:spcPct val="150000"/>
              </a:lnSpc>
              <a:buClr>
                <a:srgbClr val="ED1B2E"/>
              </a:buClr>
              <a:buFont typeface="Wingdings" panose="05000000000000000000" pitchFamily="2" charset="2"/>
              <a:buChar char="ü"/>
            </a:pPr>
            <a:r>
              <a:rPr lang="en-US" dirty="0">
                <a:solidFill>
                  <a:srgbClr val="113044"/>
                </a:solidFill>
              </a:rPr>
              <a:t>Four Core Functions of a CASA/GAL Volunteer</a:t>
            </a:r>
          </a:p>
          <a:p>
            <a:pPr marL="342900" indent="-342900">
              <a:lnSpc>
                <a:spcPct val="150000"/>
              </a:lnSpc>
              <a:buClr>
                <a:srgbClr val="ED1B2E"/>
              </a:buClr>
              <a:buFont typeface="Wingdings" panose="05000000000000000000" pitchFamily="2" charset="2"/>
              <a:buChar char="ü"/>
            </a:pPr>
            <a:r>
              <a:rPr lang="en-US" dirty="0">
                <a:solidFill>
                  <a:srgbClr val="113044"/>
                </a:solidFill>
              </a:rPr>
              <a:t>John’s Story</a:t>
            </a:r>
          </a:p>
          <a:p>
            <a:pPr marL="342900" indent="-342900">
              <a:lnSpc>
                <a:spcPct val="150000"/>
              </a:lnSpc>
              <a:buClr>
                <a:srgbClr val="ED1B2E"/>
              </a:buClr>
              <a:buFont typeface="Wingdings" panose="05000000000000000000" pitchFamily="2" charset="2"/>
              <a:buChar char="ü"/>
            </a:pPr>
            <a:r>
              <a:rPr lang="en-US" dirty="0">
                <a:solidFill>
                  <a:srgbClr val="113044"/>
                </a:solidFill>
              </a:rPr>
              <a:t>History of Child Welfare Laws</a:t>
            </a:r>
          </a:p>
          <a:p>
            <a:pPr marL="342900" indent="-342900">
              <a:lnSpc>
                <a:spcPct val="150000"/>
              </a:lnSpc>
              <a:buClr>
                <a:srgbClr val="ED1B2E"/>
              </a:buClr>
              <a:buFont typeface="Wingdings" panose="05000000000000000000" pitchFamily="2" charset="2"/>
              <a:buChar char="ü"/>
            </a:pPr>
            <a:r>
              <a:rPr lang="en-US" dirty="0">
                <a:solidFill>
                  <a:srgbClr val="113044"/>
                </a:solidFill>
              </a:rPr>
              <a:t>Best Interest Principle</a:t>
            </a:r>
          </a:p>
          <a:p>
            <a:pPr marL="342900" indent="-342900">
              <a:lnSpc>
                <a:spcPct val="150000"/>
              </a:lnSpc>
              <a:buClr>
                <a:srgbClr val="ED1B2E"/>
              </a:buClr>
              <a:buFont typeface="Wingdings" panose="05000000000000000000" pitchFamily="2" charset="2"/>
              <a:buChar char="ü"/>
            </a:pPr>
            <a:r>
              <a:rPr lang="en-US" dirty="0">
                <a:solidFill>
                  <a:srgbClr val="113044"/>
                </a:solidFill>
              </a:rPr>
              <a:t>Minimum Sufficient Level of Care (MSL)</a:t>
            </a:r>
          </a:p>
          <a:p>
            <a:pPr marL="342900" indent="-342900">
              <a:lnSpc>
                <a:spcPct val="150000"/>
              </a:lnSpc>
              <a:buClr>
                <a:srgbClr val="ED1B2E"/>
              </a:buClr>
              <a:buFont typeface="Wingdings" panose="05000000000000000000" pitchFamily="2" charset="2"/>
              <a:buChar char="ü"/>
            </a:pPr>
            <a:r>
              <a:rPr lang="en-US" dirty="0">
                <a:solidFill>
                  <a:srgbClr val="113044"/>
                </a:solidFill>
              </a:rPr>
              <a:t>Introduction to Court Report</a:t>
            </a:r>
          </a:p>
          <a:p>
            <a:endParaRPr lang="en-US" dirty="0"/>
          </a:p>
        </p:txBody>
      </p:sp>
      <p:sp>
        <p:nvSpPr>
          <p:cNvPr id="3" name="Title 2"/>
          <p:cNvSpPr>
            <a:spLocks noGrp="1"/>
          </p:cNvSpPr>
          <p:nvPr>
            <p:ph type="title"/>
          </p:nvPr>
        </p:nvSpPr>
        <p:spPr>
          <a:xfrm>
            <a:off x="138022" y="296268"/>
            <a:ext cx="10377577" cy="963189"/>
          </a:xfrm>
        </p:spPr>
        <p:txBody>
          <a:bodyPr/>
          <a:lstStyle/>
          <a:p>
            <a:r>
              <a:rPr lang="en-US" dirty="0">
                <a:solidFill>
                  <a:srgbClr val="44546A">
                    <a:lumMod val="60000"/>
                    <a:lumOff val="40000"/>
                  </a:srgbClr>
                </a:solidFill>
              </a:rPr>
              <a:t>Pre-Service Training: Day 1 </a:t>
            </a:r>
            <a:r>
              <a:rPr lang="en-US" dirty="0">
                <a:solidFill>
                  <a:prstClr val="white">
                    <a:lumMod val="95000"/>
                  </a:prstClr>
                </a:solidFill>
                <a:latin typeface="Proxima Nova Rg" panose="02000506030000020004" pitchFamily="50" charset="0"/>
              </a:rPr>
              <a:t/>
            </a:r>
            <a:br>
              <a:rPr lang="en-US" dirty="0">
                <a:solidFill>
                  <a:prstClr val="white">
                    <a:lumMod val="95000"/>
                  </a:prstClr>
                </a:solidFill>
                <a:latin typeface="Proxima Nova Rg" panose="02000506030000020004" pitchFamily="50" charset="0"/>
              </a:rPr>
            </a:br>
            <a:r>
              <a:rPr lang="en-US" dirty="0" smtClean="0">
                <a:solidFill>
                  <a:prstClr val="white">
                    <a:lumMod val="95000"/>
                  </a:prstClr>
                </a:solidFill>
              </a:rPr>
              <a:t>Recap of Online</a:t>
            </a:r>
            <a:endParaRPr lang="en-US" dirty="0">
              <a:solidFill>
                <a:prstClr val="white">
                  <a:lumMod val="95000"/>
                </a:prstClr>
              </a:solidFill>
            </a:endParaRPr>
          </a:p>
        </p:txBody>
      </p:sp>
    </p:spTree>
    <p:extLst>
      <p:ext uri="{BB962C8B-B14F-4D97-AF65-F5344CB8AC3E}">
        <p14:creationId xmlns:p14="http://schemas.microsoft.com/office/powerpoint/2010/main" val="25580040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98146" y="1293651"/>
            <a:ext cx="8298209" cy="5542577"/>
          </a:xfrm>
          <a:prstGeom prst="rect">
            <a:avLst/>
          </a:prstGeom>
        </p:spPr>
      </p:pic>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Court Report: Court Report Template</a:t>
            </a:r>
            <a:endParaRPr lang="en-US" sz="2800"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5622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128" y="0"/>
            <a:ext cx="7958787" cy="6858000"/>
          </a:xfrm>
          <a:prstGeom prst="rect">
            <a:avLst/>
          </a:prstGeom>
        </p:spPr>
      </p:pic>
    </p:spTree>
    <p:extLst>
      <p:ext uri="{BB962C8B-B14F-4D97-AF65-F5344CB8AC3E}">
        <p14:creationId xmlns:p14="http://schemas.microsoft.com/office/powerpoint/2010/main" val="1802030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648" y="0"/>
            <a:ext cx="8011230" cy="6858000"/>
          </a:xfrm>
          <a:prstGeom prst="rect">
            <a:avLst/>
          </a:prstGeom>
        </p:spPr>
      </p:pic>
    </p:spTree>
    <p:extLst>
      <p:ext uri="{BB962C8B-B14F-4D97-AF65-F5344CB8AC3E}">
        <p14:creationId xmlns:p14="http://schemas.microsoft.com/office/powerpoint/2010/main" val="2535187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101" y="46555"/>
            <a:ext cx="8641724" cy="6811445"/>
          </a:xfrm>
          <a:prstGeom prst="rect">
            <a:avLst/>
          </a:prstGeom>
        </p:spPr>
      </p:pic>
    </p:spTree>
    <p:extLst>
      <p:ext uri="{BB962C8B-B14F-4D97-AF65-F5344CB8AC3E}">
        <p14:creationId xmlns:p14="http://schemas.microsoft.com/office/powerpoint/2010/main" val="838256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79560" y="131782"/>
            <a:ext cx="6880739" cy="6726218"/>
          </a:xfrm>
          <a:prstGeom prst="rect">
            <a:avLst/>
          </a:prstGeom>
        </p:spPr>
      </p:pic>
    </p:spTree>
    <p:extLst>
      <p:ext uri="{BB962C8B-B14F-4D97-AF65-F5344CB8AC3E}">
        <p14:creationId xmlns:p14="http://schemas.microsoft.com/office/powerpoint/2010/main" val="1132949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72855"/>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Court Report: Defining the Terms</a:t>
            </a:r>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6" name="Rectangle 5"/>
          <p:cNvSpPr/>
          <p:nvPr/>
        </p:nvSpPr>
        <p:spPr>
          <a:xfrm>
            <a:off x="522512" y="1646211"/>
            <a:ext cx="4914462" cy="2554545"/>
          </a:xfrm>
          <a:prstGeom prst="rect">
            <a:avLst/>
          </a:prstGeom>
        </p:spPr>
        <p:txBody>
          <a:bodyPr wrap="square">
            <a:spAutoFit/>
          </a:bodyPr>
          <a:lstStyle/>
          <a:p>
            <a:pPr>
              <a:spcAft>
                <a:spcPts val="1200"/>
              </a:spcAft>
            </a:pPr>
            <a:r>
              <a:rPr lang="en-US" sz="8000" b="1" dirty="0" smtClean="0">
                <a:solidFill>
                  <a:srgbClr val="153045"/>
                </a:solidFill>
                <a:latin typeface="Albertus Extra Bold" panose="020E0802040304020204" pitchFamily="34" charset="0"/>
              </a:rPr>
              <a:t>Objective</a:t>
            </a:r>
            <a:r>
              <a:rPr lang="en-US" sz="8000" b="1" dirty="0" smtClean="0">
                <a:solidFill>
                  <a:srgbClr val="153045"/>
                </a:solidFill>
                <a:latin typeface="Geometr415 Lt BT" panose="020B0502020204020303" pitchFamily="34" charset="0"/>
              </a:rPr>
              <a:t>	</a:t>
            </a:r>
            <a:endParaRPr lang="en-US" sz="8000" b="1" dirty="0">
              <a:solidFill>
                <a:srgbClr val="153045"/>
              </a:solidFill>
              <a:latin typeface="Geometr415 Lt BT" panose="020B0502020204020303" pitchFamily="34" charset="0"/>
            </a:endParaRPr>
          </a:p>
        </p:txBody>
      </p:sp>
      <p:cxnSp>
        <p:nvCxnSpPr>
          <p:cNvPr id="5" name="Straight Connector 4"/>
          <p:cNvCxnSpPr/>
          <p:nvPr/>
        </p:nvCxnSpPr>
        <p:spPr>
          <a:xfrm>
            <a:off x="5671457" y="1537353"/>
            <a:ext cx="0" cy="4896103"/>
          </a:xfrm>
          <a:prstGeom prst="line">
            <a:avLst/>
          </a:prstGeom>
          <a:ln w="38100">
            <a:solidFill>
              <a:srgbClr val="192F44"/>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905455" y="1646211"/>
            <a:ext cx="5313994" cy="1600438"/>
          </a:xfrm>
          <a:prstGeom prst="rect">
            <a:avLst/>
          </a:prstGeom>
          <a:noFill/>
        </p:spPr>
        <p:txBody>
          <a:bodyPr wrap="square" rtlCol="0">
            <a:spAutoFit/>
          </a:bodyPr>
          <a:lstStyle/>
          <a:p>
            <a:r>
              <a:rPr lang="en-US" sz="8000" b="1" dirty="0">
                <a:solidFill>
                  <a:srgbClr val="153045"/>
                </a:solidFill>
                <a:latin typeface="Albertus Extra Bold" panose="020E0802040304020204" pitchFamily="34" charset="0"/>
              </a:rPr>
              <a:t>Subjective</a:t>
            </a:r>
          </a:p>
          <a:p>
            <a:endParaRPr lang="en-US" dirty="0"/>
          </a:p>
        </p:txBody>
      </p:sp>
    </p:spTree>
    <p:extLst>
      <p:ext uri="{BB962C8B-B14F-4D97-AF65-F5344CB8AC3E}">
        <p14:creationId xmlns:p14="http://schemas.microsoft.com/office/powerpoint/2010/main" val="3155416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18" y="296268"/>
            <a:ext cx="8316038" cy="1010044"/>
            <a:chOff x="-2618" y="296268"/>
            <a:chExt cx="5677248" cy="1010044"/>
          </a:xfrm>
        </p:grpSpPr>
        <p:sp>
          <p:nvSpPr>
            <p:cNvPr id="5" name="Rectangle 8"/>
            <p:cNvSpPr/>
            <p:nvPr/>
          </p:nvSpPr>
          <p:spPr>
            <a:xfrm>
              <a:off x="-2618" y="1260593"/>
              <a:ext cx="5170811"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
            <p:cNvSpPr/>
            <p:nvPr/>
          </p:nvSpPr>
          <p:spPr>
            <a:xfrm flipH="1">
              <a:off x="0" y="296268"/>
              <a:ext cx="5674630"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p:cNvSpPr/>
          <p:nvPr/>
        </p:nvSpPr>
        <p:spPr>
          <a:xfrm>
            <a:off x="104774" y="328792"/>
            <a:ext cx="7576185"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a:solidFill>
                  <a:schemeClr val="bg1">
                    <a:lumMod val="95000"/>
                  </a:schemeClr>
                </a:solidFill>
                <a:latin typeface="Arial" panose="020B0604020202020204" pitchFamily="34" charset="0"/>
                <a:cs typeface="Arial" panose="020B0604020202020204" pitchFamily="34" charset="0"/>
              </a:rPr>
              <a:t>Court Report: The “Best Interest” </a:t>
            </a:r>
            <a:r>
              <a:rPr lang="en-US" sz="2800" dirty="0" smtClean="0">
                <a:solidFill>
                  <a:schemeClr val="bg1">
                    <a:lumMod val="95000"/>
                  </a:schemeClr>
                </a:solidFill>
                <a:latin typeface="Arial" panose="020B0604020202020204" pitchFamily="34" charset="0"/>
                <a:cs typeface="Arial" panose="020B0604020202020204" pitchFamily="34" charset="0"/>
              </a:rPr>
              <a:t>Principle</a:t>
            </a:r>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stretch>
            <a:fillRect/>
          </a:stretch>
        </p:blipFill>
        <p:spPr>
          <a:xfrm>
            <a:off x="8589044" y="2028850"/>
            <a:ext cx="3508491" cy="4829150"/>
          </a:xfrm>
          <a:prstGeom prst="rect">
            <a:avLst/>
          </a:prstGeom>
        </p:spPr>
      </p:pic>
      <p:sp>
        <p:nvSpPr>
          <p:cNvPr id="10" name="Content Placeholder 9"/>
          <p:cNvSpPr>
            <a:spLocks noGrp="1"/>
          </p:cNvSpPr>
          <p:nvPr>
            <p:ph idx="1"/>
          </p:nvPr>
        </p:nvSpPr>
        <p:spPr>
          <a:xfrm>
            <a:off x="405151" y="1821496"/>
            <a:ext cx="8567032" cy="4351338"/>
          </a:xfrm>
          <a:noFill/>
        </p:spPr>
        <p:txBody>
          <a:bodyPr>
            <a:normAutofit/>
          </a:bodyPr>
          <a:lstStyle/>
          <a:p>
            <a:pPr marL="0" indent="0">
              <a:buNone/>
            </a:pPr>
            <a:r>
              <a:rPr lang="en-US" sz="3200" dirty="0">
                <a:solidFill>
                  <a:srgbClr val="113044"/>
                </a:solidFill>
                <a:latin typeface="CG Times" panose="02020603050405020304" pitchFamily="18" charset="0"/>
              </a:rPr>
              <a:t>The </a:t>
            </a:r>
            <a:r>
              <a:rPr lang="en-US" sz="3200" dirty="0" smtClean="0">
                <a:solidFill>
                  <a:srgbClr val="113044"/>
                </a:solidFill>
                <a:latin typeface="CG Times" panose="02020603050405020304" pitchFamily="18" charset="0"/>
              </a:rPr>
              <a:t>CASA </a:t>
            </a:r>
            <a:r>
              <a:rPr lang="en-US" sz="3200" dirty="0">
                <a:solidFill>
                  <a:srgbClr val="113044"/>
                </a:solidFill>
                <a:latin typeface="CG Times" panose="02020603050405020304" pitchFamily="18" charset="0"/>
              </a:rPr>
              <a:t>volunteer is guided by the “best interest” principle when advocating for a child</a:t>
            </a:r>
            <a:r>
              <a:rPr lang="en-US" sz="3200" dirty="0" smtClean="0">
                <a:solidFill>
                  <a:srgbClr val="113044"/>
                </a:solidFill>
                <a:latin typeface="CG Times" panose="02020603050405020304" pitchFamily="18" charset="0"/>
              </a:rPr>
              <a:t>:</a:t>
            </a:r>
          </a:p>
          <a:p>
            <a:pPr marL="0" indent="0">
              <a:buNone/>
            </a:pPr>
            <a:endParaRPr lang="en-US" sz="1200" dirty="0">
              <a:solidFill>
                <a:srgbClr val="113044"/>
              </a:solidFill>
              <a:latin typeface="CG Times" panose="02020603050405020304" pitchFamily="18" charset="0"/>
            </a:endParaRPr>
          </a:p>
          <a:p>
            <a:pPr lvl="1">
              <a:spcAft>
                <a:spcPts val="600"/>
              </a:spcAft>
              <a:buClr>
                <a:srgbClr val="ED1B2E"/>
              </a:buClr>
              <a:buFont typeface="Wingdings" panose="05000000000000000000" pitchFamily="2" charset="2"/>
              <a:buChar char="ü"/>
            </a:pPr>
            <a:r>
              <a:rPr lang="en-US" sz="2800" dirty="0">
                <a:solidFill>
                  <a:srgbClr val="113044"/>
                </a:solidFill>
                <a:latin typeface="CG Times" panose="02020603050405020304" pitchFamily="18" charset="0"/>
              </a:rPr>
              <a:t>Know the child well enough to identify the child’s </a:t>
            </a:r>
            <a:r>
              <a:rPr lang="en-US" sz="2800" dirty="0" smtClean="0">
                <a:solidFill>
                  <a:srgbClr val="113044"/>
                </a:solidFill>
                <a:latin typeface="CG Times" panose="02020603050405020304" pitchFamily="18" charset="0"/>
              </a:rPr>
              <a:t>needs.</a:t>
            </a:r>
            <a:endParaRPr lang="en-US" sz="2800" dirty="0">
              <a:solidFill>
                <a:srgbClr val="113044"/>
              </a:solidFill>
              <a:latin typeface="CG Times" panose="02020603050405020304" pitchFamily="18" charset="0"/>
            </a:endParaRPr>
          </a:p>
          <a:p>
            <a:pPr lvl="1">
              <a:spcAft>
                <a:spcPts val="600"/>
              </a:spcAft>
              <a:buClr>
                <a:srgbClr val="ED1B2E"/>
              </a:buClr>
              <a:buFont typeface="Wingdings" panose="05000000000000000000" pitchFamily="2" charset="2"/>
              <a:buChar char="ü"/>
            </a:pPr>
            <a:r>
              <a:rPr lang="en-US" sz="2800" dirty="0">
                <a:solidFill>
                  <a:srgbClr val="113044"/>
                </a:solidFill>
                <a:latin typeface="CG Times" panose="02020603050405020304" pitchFamily="18" charset="0"/>
              </a:rPr>
              <a:t>Make fact-based recommendations to the court about appropriate resources to meet those </a:t>
            </a:r>
            <a:r>
              <a:rPr lang="en-US" sz="2800" dirty="0" smtClean="0">
                <a:solidFill>
                  <a:srgbClr val="113044"/>
                </a:solidFill>
                <a:latin typeface="CG Times" panose="02020603050405020304" pitchFamily="18" charset="0"/>
              </a:rPr>
              <a:t>needs.</a:t>
            </a:r>
            <a:endParaRPr lang="en-US" sz="2800" dirty="0">
              <a:solidFill>
                <a:srgbClr val="113044"/>
              </a:solidFill>
              <a:latin typeface="CG Times" panose="02020603050405020304" pitchFamily="18" charset="0"/>
            </a:endParaRPr>
          </a:p>
          <a:p>
            <a:pPr lvl="1">
              <a:spcAft>
                <a:spcPts val="600"/>
              </a:spcAft>
              <a:buClr>
                <a:srgbClr val="ED1B2E"/>
              </a:buClr>
              <a:buFont typeface="Wingdings" panose="05000000000000000000" pitchFamily="2" charset="2"/>
              <a:buChar char="ü"/>
            </a:pPr>
            <a:r>
              <a:rPr lang="en-US" sz="2800" dirty="0">
                <a:solidFill>
                  <a:srgbClr val="113044"/>
                </a:solidFill>
                <a:latin typeface="CG Times" panose="02020603050405020304" pitchFamily="18" charset="0"/>
              </a:rPr>
              <a:t>Inform the court of the child’s wishes, whether or not </a:t>
            </a:r>
            <a:r>
              <a:rPr lang="en-US" sz="2800" dirty="0" smtClean="0">
                <a:solidFill>
                  <a:srgbClr val="113044"/>
                </a:solidFill>
                <a:latin typeface="CG Times" panose="02020603050405020304" pitchFamily="18" charset="0"/>
              </a:rPr>
              <a:t> those </a:t>
            </a:r>
            <a:r>
              <a:rPr lang="en-US" sz="2800" dirty="0">
                <a:solidFill>
                  <a:srgbClr val="113044"/>
                </a:solidFill>
                <a:latin typeface="CG Times" panose="02020603050405020304" pitchFamily="18" charset="0"/>
              </a:rPr>
              <a:t>wishes are, in your opinion, in the child’s best </a:t>
            </a:r>
            <a:r>
              <a:rPr lang="en-US" sz="2800" dirty="0" smtClean="0">
                <a:solidFill>
                  <a:srgbClr val="113044"/>
                </a:solidFill>
                <a:latin typeface="CG Times" panose="02020603050405020304" pitchFamily="18" charset="0"/>
              </a:rPr>
              <a:t>interest.</a:t>
            </a:r>
            <a:endParaRPr lang="en-US" sz="2800" dirty="0">
              <a:solidFill>
                <a:srgbClr val="113044"/>
              </a:solidFill>
              <a:latin typeface="CG Times" panose="02020603050405020304" pitchFamily="18" charset="0"/>
            </a:endParaRPr>
          </a:p>
        </p:txBody>
      </p:sp>
      <p:grpSp>
        <p:nvGrpSpPr>
          <p:cNvPr id="11" name="Group 10"/>
          <p:cNvGrpSpPr/>
          <p:nvPr/>
        </p:nvGrpSpPr>
        <p:grpSpPr>
          <a:xfrm rot="660563">
            <a:off x="8164045" y="885168"/>
            <a:ext cx="592750" cy="294949"/>
            <a:chOff x="1387426" y="5175932"/>
            <a:chExt cx="592750" cy="294949"/>
          </a:xfrm>
        </p:grpSpPr>
        <p:sp>
          <p:nvSpPr>
            <p:cNvPr id="14" name="Freeform 78"/>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TextBox 14"/>
            <p:cNvSpPr txBox="1"/>
            <p:nvPr/>
          </p:nvSpPr>
          <p:spPr>
            <a:xfrm rot="20939437">
              <a:off x="1640018" y="5175932"/>
              <a:ext cx="340158" cy="246221"/>
            </a:xfrm>
            <a:prstGeom prst="rect">
              <a:avLst/>
            </a:prstGeom>
            <a:noFill/>
          </p:spPr>
          <p:txBody>
            <a:bodyPr wrap="none" rtlCol="0">
              <a:spAutoFit/>
            </a:bodyPr>
            <a:lstStyle/>
            <a:p>
              <a:r>
                <a:rPr lang="en-US" sz="1000" b="1" dirty="0">
                  <a:solidFill>
                    <a:schemeClr val="bg1"/>
                  </a:solidFill>
                  <a:latin typeface="Arial" pitchFamily="34" charset="0"/>
                  <a:cs typeface="Arial" pitchFamily="34" charset="0"/>
                </a:rPr>
                <a:t>2E</a:t>
              </a:r>
            </a:p>
          </p:txBody>
        </p:sp>
      </p:grpSp>
    </p:spTree>
    <p:custDataLst>
      <p:tags r:id="rId1"/>
    </p:custDataLst>
    <p:extLst>
      <p:ext uri="{BB962C8B-B14F-4D97-AF65-F5344CB8AC3E}">
        <p14:creationId xmlns:p14="http://schemas.microsoft.com/office/powerpoint/2010/main" val="9952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18" y="296268"/>
            <a:ext cx="8316038" cy="1010044"/>
            <a:chOff x="-2618" y="296268"/>
            <a:chExt cx="5677248" cy="1010044"/>
          </a:xfrm>
        </p:grpSpPr>
        <p:sp>
          <p:nvSpPr>
            <p:cNvPr id="5" name="Rectangle 8"/>
            <p:cNvSpPr/>
            <p:nvPr/>
          </p:nvSpPr>
          <p:spPr>
            <a:xfrm>
              <a:off x="-2618" y="1260593"/>
              <a:ext cx="5170811"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
            <p:cNvSpPr/>
            <p:nvPr/>
          </p:nvSpPr>
          <p:spPr>
            <a:xfrm flipH="1">
              <a:off x="0" y="296268"/>
              <a:ext cx="5674630"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p:cNvSpPr/>
          <p:nvPr/>
        </p:nvSpPr>
        <p:spPr>
          <a:xfrm>
            <a:off x="104774" y="328792"/>
            <a:ext cx="7576185"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a:solidFill>
                  <a:schemeClr val="bg1">
                    <a:lumMod val="95000"/>
                  </a:schemeClr>
                </a:solidFill>
                <a:latin typeface="Arial" panose="020B0604020202020204" pitchFamily="34" charset="0"/>
                <a:cs typeface="Arial" panose="020B0604020202020204" pitchFamily="34" charset="0"/>
              </a:rPr>
              <a:t>Court Report: The “Best Interest” Principle</a:t>
            </a:r>
          </a:p>
        </p:txBody>
      </p:sp>
      <p:sp>
        <p:nvSpPr>
          <p:cNvPr id="3" name="Content Placeholder 2"/>
          <p:cNvSpPr>
            <a:spLocks noGrp="1"/>
          </p:cNvSpPr>
          <p:nvPr>
            <p:ph idx="1"/>
          </p:nvPr>
        </p:nvSpPr>
        <p:spPr>
          <a:xfrm>
            <a:off x="3712843" y="1357769"/>
            <a:ext cx="7936231" cy="4351338"/>
          </a:xfrm>
        </p:spPr>
        <p:txBody>
          <a:bodyPr>
            <a:noAutofit/>
          </a:bodyPr>
          <a:lstStyle/>
          <a:p>
            <a:pPr marL="0" indent="0">
              <a:spcBef>
                <a:spcPts val="600"/>
              </a:spcBef>
              <a:spcAft>
                <a:spcPts val="600"/>
              </a:spcAft>
              <a:buNone/>
            </a:pPr>
            <a:r>
              <a:rPr lang="en-US" sz="3200" dirty="0">
                <a:solidFill>
                  <a:srgbClr val="113044"/>
                </a:solidFill>
                <a:latin typeface="Ebrima" panose="02000000000000000000" pitchFamily="2" charset="0"/>
                <a:ea typeface="Ebrima" panose="02000000000000000000" pitchFamily="2" charset="0"/>
                <a:cs typeface="Ebrima" panose="02000000000000000000" pitchFamily="2" charset="0"/>
              </a:rPr>
              <a:t>Questions to </a:t>
            </a:r>
            <a:r>
              <a:rPr lang="en-US" sz="3200" dirty="0" smtClean="0">
                <a:solidFill>
                  <a:srgbClr val="113044"/>
                </a:solidFill>
                <a:latin typeface="Ebrima" panose="02000000000000000000" pitchFamily="2" charset="0"/>
                <a:ea typeface="Ebrima" panose="02000000000000000000" pitchFamily="2" charset="0"/>
                <a:cs typeface="Ebrima" panose="02000000000000000000" pitchFamily="2" charset="0"/>
              </a:rPr>
              <a:t>Ask Yourself:</a:t>
            </a:r>
            <a:endParaRPr lang="en-US" sz="3200" dirty="0">
              <a:solidFill>
                <a:srgbClr val="113044"/>
              </a:solidFill>
              <a:latin typeface="Ebrima" panose="02000000000000000000" pitchFamily="2" charset="0"/>
              <a:ea typeface="Ebrima" panose="02000000000000000000" pitchFamily="2" charset="0"/>
              <a:cs typeface="Ebrima" panose="02000000000000000000" pitchFamily="2" charset="0"/>
            </a:endParaRPr>
          </a:p>
          <a:p>
            <a:pPr lvl="1">
              <a:spcBef>
                <a:spcPts val="600"/>
              </a:spcBef>
              <a:spcAft>
                <a:spcPts val="600"/>
              </a:spcAft>
              <a:buClr>
                <a:srgbClr val="ED1B2E"/>
              </a:buClr>
              <a:buFont typeface="Wingdings" panose="05000000000000000000" pitchFamily="2" charset="2"/>
              <a:buChar char="ü"/>
            </a:pPr>
            <a:r>
              <a:rPr lang="en-US" sz="2800" dirty="0">
                <a:solidFill>
                  <a:srgbClr val="113044"/>
                </a:solidFill>
                <a:latin typeface="Ebrima" panose="02000000000000000000" pitchFamily="2" charset="0"/>
                <a:ea typeface="Ebrima" panose="02000000000000000000" pitchFamily="2" charset="0"/>
                <a:cs typeface="Ebrima" panose="02000000000000000000" pitchFamily="2" charset="0"/>
              </a:rPr>
              <a:t>Is the child safe?</a:t>
            </a:r>
          </a:p>
          <a:p>
            <a:pPr lvl="1">
              <a:spcBef>
                <a:spcPts val="600"/>
              </a:spcBef>
              <a:spcAft>
                <a:spcPts val="600"/>
              </a:spcAft>
              <a:buClr>
                <a:srgbClr val="ED1B2E"/>
              </a:buClr>
              <a:buFont typeface="Wingdings" panose="05000000000000000000" pitchFamily="2" charset="2"/>
              <a:buChar char="ü"/>
            </a:pPr>
            <a:r>
              <a:rPr lang="en-US" sz="2800" dirty="0">
                <a:solidFill>
                  <a:srgbClr val="113044"/>
                </a:solidFill>
                <a:latin typeface="Ebrima" panose="02000000000000000000" pitchFamily="2" charset="0"/>
                <a:ea typeface="Ebrima" panose="02000000000000000000" pitchFamily="2" charset="0"/>
                <a:cs typeface="Ebrima" panose="02000000000000000000" pitchFamily="2" charset="0"/>
              </a:rPr>
              <a:t>Is the child’s unique culture being respected?</a:t>
            </a:r>
          </a:p>
          <a:p>
            <a:pPr lvl="1">
              <a:spcBef>
                <a:spcPts val="600"/>
              </a:spcBef>
              <a:spcAft>
                <a:spcPts val="600"/>
              </a:spcAft>
              <a:buClr>
                <a:srgbClr val="ED1B2E"/>
              </a:buClr>
              <a:buFont typeface="Wingdings" panose="05000000000000000000" pitchFamily="2" charset="2"/>
              <a:buChar char="ü"/>
            </a:pPr>
            <a:r>
              <a:rPr lang="en-US" sz="2800" dirty="0">
                <a:solidFill>
                  <a:srgbClr val="113044"/>
                </a:solidFill>
                <a:latin typeface="Ebrima" panose="02000000000000000000" pitchFamily="2" charset="0"/>
                <a:ea typeface="Ebrima" panose="02000000000000000000" pitchFamily="2" charset="0"/>
                <a:cs typeface="Ebrima" panose="02000000000000000000" pitchFamily="2" charset="0"/>
              </a:rPr>
              <a:t>What are the special needs of this child?</a:t>
            </a:r>
          </a:p>
          <a:p>
            <a:pPr lvl="1">
              <a:spcBef>
                <a:spcPts val="600"/>
              </a:spcBef>
              <a:spcAft>
                <a:spcPts val="600"/>
              </a:spcAft>
              <a:buClr>
                <a:srgbClr val="ED1B2E"/>
              </a:buClr>
              <a:buFont typeface="Wingdings" panose="05000000000000000000" pitchFamily="2" charset="2"/>
              <a:buChar char="ü"/>
            </a:pPr>
            <a:r>
              <a:rPr lang="en-US" sz="2800" dirty="0">
                <a:solidFill>
                  <a:srgbClr val="113044"/>
                </a:solidFill>
                <a:latin typeface="Ebrima" panose="02000000000000000000" pitchFamily="2" charset="0"/>
                <a:ea typeface="Ebrima" panose="02000000000000000000" pitchFamily="2" charset="0"/>
                <a:cs typeface="Ebrima" panose="02000000000000000000" pitchFamily="2" charset="0"/>
              </a:rPr>
              <a:t>Is the child’s sense of time being honored?</a:t>
            </a:r>
          </a:p>
          <a:p>
            <a:pPr lvl="1">
              <a:spcBef>
                <a:spcPts val="600"/>
              </a:spcBef>
              <a:spcAft>
                <a:spcPts val="600"/>
              </a:spcAft>
              <a:buClr>
                <a:srgbClr val="ED1B2E"/>
              </a:buClr>
              <a:buFont typeface="Wingdings" panose="05000000000000000000" pitchFamily="2" charset="2"/>
              <a:buChar char="ü"/>
            </a:pPr>
            <a:r>
              <a:rPr lang="en-US" sz="2800" dirty="0">
                <a:solidFill>
                  <a:srgbClr val="113044"/>
                </a:solidFill>
                <a:latin typeface="Ebrima" panose="02000000000000000000" pitchFamily="2" charset="0"/>
                <a:ea typeface="Ebrima" panose="02000000000000000000" pitchFamily="2" charset="0"/>
                <a:cs typeface="Ebrima" panose="02000000000000000000" pitchFamily="2" charset="0"/>
              </a:rPr>
              <a:t>Is the child receiving the emotional nurturance necessary for healthy brain development?</a:t>
            </a:r>
          </a:p>
          <a:p>
            <a:pPr lvl="1">
              <a:spcBef>
                <a:spcPts val="600"/>
              </a:spcBef>
              <a:spcAft>
                <a:spcPts val="600"/>
              </a:spcAft>
              <a:buClr>
                <a:srgbClr val="ED1B2E"/>
              </a:buClr>
              <a:buFont typeface="Wingdings" panose="05000000000000000000" pitchFamily="2" charset="2"/>
              <a:buChar char="ü"/>
            </a:pPr>
            <a:r>
              <a:rPr lang="en-US" sz="2800" dirty="0">
                <a:solidFill>
                  <a:srgbClr val="113044"/>
                </a:solidFill>
                <a:latin typeface="Ebrima" panose="02000000000000000000" pitchFamily="2" charset="0"/>
                <a:ea typeface="Ebrima" panose="02000000000000000000" pitchFamily="2" charset="0"/>
                <a:cs typeface="Ebrima" panose="02000000000000000000" pitchFamily="2" charset="0"/>
              </a:rPr>
              <a:t>Can this child speak for himself/herself?</a:t>
            </a:r>
          </a:p>
          <a:p>
            <a:pPr lvl="1">
              <a:spcBef>
                <a:spcPts val="600"/>
              </a:spcBef>
              <a:spcAft>
                <a:spcPts val="600"/>
              </a:spcAft>
              <a:buClr>
                <a:srgbClr val="ED1B2E"/>
              </a:buClr>
              <a:buFont typeface="Wingdings" panose="05000000000000000000" pitchFamily="2" charset="2"/>
              <a:buChar char="ü"/>
            </a:pPr>
            <a:r>
              <a:rPr lang="en-US" sz="2800" dirty="0">
                <a:solidFill>
                  <a:srgbClr val="113044"/>
                </a:solidFill>
                <a:latin typeface="Ebrima" panose="02000000000000000000" pitchFamily="2" charset="0"/>
                <a:ea typeface="Ebrima" panose="02000000000000000000" pitchFamily="2" charset="0"/>
                <a:cs typeface="Ebrima" panose="02000000000000000000" pitchFamily="2" charset="0"/>
              </a:rPr>
              <a:t>Should the child be present in court</a:t>
            </a:r>
            <a:r>
              <a:rPr lang="en-US" sz="2800" dirty="0">
                <a:solidFill>
                  <a:srgbClr val="113044"/>
                </a:solidFill>
                <a:latin typeface="Geometr415 Lt BT" panose="020B0502020204020303" pitchFamily="34" charset="0"/>
              </a:rPr>
              <a:t>?</a:t>
            </a:r>
          </a:p>
        </p:txBody>
      </p:sp>
      <p:pic>
        <p:nvPicPr>
          <p:cNvPr id="7171" name="Picture 3" descr="C:\Users\Ryan\AppData\Local\Microsoft\Windows\INetCache\IE\1P2SKHUP\clipboard[1].pn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64784" y="1943100"/>
            <a:ext cx="4057650" cy="405765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rot="660563">
            <a:off x="8164045" y="885168"/>
            <a:ext cx="592750" cy="294949"/>
            <a:chOff x="1387426" y="5175932"/>
            <a:chExt cx="592750" cy="294949"/>
          </a:xfrm>
        </p:grpSpPr>
        <p:sp>
          <p:nvSpPr>
            <p:cNvPr id="11" name="Freeform 78"/>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TextBox 12"/>
            <p:cNvSpPr txBox="1"/>
            <p:nvPr/>
          </p:nvSpPr>
          <p:spPr>
            <a:xfrm rot="20939437">
              <a:off x="1640018" y="5175932"/>
              <a:ext cx="340158" cy="246221"/>
            </a:xfrm>
            <a:prstGeom prst="rect">
              <a:avLst/>
            </a:prstGeom>
            <a:noFill/>
          </p:spPr>
          <p:txBody>
            <a:bodyPr wrap="none" rtlCol="0">
              <a:spAutoFit/>
            </a:bodyPr>
            <a:lstStyle/>
            <a:p>
              <a:r>
                <a:rPr lang="en-US" sz="1000" b="1" dirty="0">
                  <a:solidFill>
                    <a:schemeClr val="bg1"/>
                  </a:solidFill>
                  <a:latin typeface="Arial" pitchFamily="34" charset="0"/>
                  <a:cs typeface="Arial" pitchFamily="34" charset="0"/>
                </a:rPr>
                <a:t>2E</a:t>
              </a:r>
            </a:p>
          </p:txBody>
        </p:sp>
      </p:grpSp>
    </p:spTree>
    <p:custDataLst>
      <p:tags r:id="rId1"/>
    </p:custDataLst>
    <p:extLst>
      <p:ext uri="{BB962C8B-B14F-4D97-AF65-F5344CB8AC3E}">
        <p14:creationId xmlns:p14="http://schemas.microsoft.com/office/powerpoint/2010/main" val="1625363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145" y="296268"/>
            <a:ext cx="9413319" cy="1010044"/>
            <a:chOff x="-2619" y="296268"/>
            <a:chExt cx="7569864" cy="1010044"/>
          </a:xfrm>
        </p:grpSpPr>
        <p:sp>
          <p:nvSpPr>
            <p:cNvPr id="3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25" name="Object 24"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30232"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Rectangle 28"/>
          <p:cNvSpPr/>
          <p:nvPr/>
        </p:nvSpPr>
        <p:spPr>
          <a:xfrm>
            <a:off x="104774" y="328792"/>
            <a:ext cx="5229226" cy="954107"/>
          </a:xfrm>
          <a:prstGeom prst="rect">
            <a:avLst/>
          </a:prstGeom>
        </p:spPr>
        <p:txBody>
          <a:bodyPr wrap="square">
            <a:spAutoFit/>
          </a:bodyPr>
          <a:lstStyle/>
          <a:p>
            <a:r>
              <a:rPr lang="en-US" sz="2800" b="1" dirty="0" smtClean="0">
                <a:solidFill>
                  <a:srgbClr val="44546A">
                    <a:lumMod val="60000"/>
                    <a:lumOff val="40000"/>
                  </a:srgbClr>
                </a:solidFill>
                <a:latin typeface="Arial" panose="020B0604020202020204" pitchFamily="34" charset="0"/>
                <a:cs typeface="Arial" panose="020B0604020202020204" pitchFamily="34" charset="0"/>
              </a:rPr>
              <a:t>Pre-Service Training: Day 1</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Training Evaluation</a:t>
            </a:r>
            <a:endParaRPr lang="en-US" sz="2800" dirty="0">
              <a:solidFill>
                <a:prstClr val="white">
                  <a:lumMod val="95000"/>
                </a:prstClr>
              </a:solidFill>
              <a:latin typeface="Arial" panose="020B0604020202020204" pitchFamily="34" charset="0"/>
              <a:cs typeface="Arial" panose="020B0604020202020204" pitchFamily="34" charset="0"/>
            </a:endParaRPr>
          </a:p>
        </p:txBody>
      </p:sp>
      <p:sp>
        <p:nvSpPr>
          <p:cNvPr id="3" name="Rectangle 2"/>
          <p:cNvSpPr/>
          <p:nvPr/>
        </p:nvSpPr>
        <p:spPr>
          <a:xfrm>
            <a:off x="489857" y="3521023"/>
            <a:ext cx="6651171" cy="1600438"/>
          </a:xfrm>
          <a:prstGeom prst="rect">
            <a:avLst/>
          </a:prstGeom>
        </p:spPr>
        <p:txBody>
          <a:bodyPr wrap="square">
            <a:spAutoFit/>
          </a:bodyPr>
          <a:lstStyle/>
          <a:p>
            <a:pPr algn="r">
              <a:spcAft>
                <a:spcPts val="1200"/>
              </a:spcAft>
            </a:pPr>
            <a:r>
              <a:rPr lang="en-US" sz="3200" dirty="0">
                <a:solidFill>
                  <a:srgbClr val="113044"/>
                </a:solidFill>
                <a:latin typeface="Corbel" panose="020B0503020204020204" pitchFamily="34" charset="0"/>
                <a:cs typeface="Arial" panose="020B0604020202020204" pitchFamily="34" charset="0"/>
              </a:rPr>
              <a:t>Please fill out the </a:t>
            </a:r>
            <a:r>
              <a:rPr lang="en-US" sz="3200" dirty="0" smtClean="0">
                <a:solidFill>
                  <a:srgbClr val="113044"/>
                </a:solidFill>
                <a:latin typeface="Corbel" panose="020B0503020204020204" pitchFamily="34" charset="0"/>
                <a:cs typeface="Arial" panose="020B0604020202020204" pitchFamily="34" charset="0"/>
              </a:rPr>
              <a:t>volunteer </a:t>
            </a:r>
            <a:r>
              <a:rPr lang="en-US" sz="3200" dirty="0">
                <a:solidFill>
                  <a:srgbClr val="113044"/>
                </a:solidFill>
                <a:latin typeface="Corbel" panose="020B0503020204020204" pitchFamily="34" charset="0"/>
                <a:cs typeface="Arial" panose="020B0604020202020204" pitchFamily="34" charset="0"/>
              </a:rPr>
              <a:t>training evaluation and give </a:t>
            </a:r>
            <a:r>
              <a:rPr lang="en-US" sz="3200" dirty="0" smtClean="0">
                <a:solidFill>
                  <a:srgbClr val="113044"/>
                </a:solidFill>
                <a:latin typeface="Corbel" panose="020B0503020204020204" pitchFamily="34" charset="0"/>
                <a:cs typeface="Arial" panose="020B0604020202020204" pitchFamily="34" charset="0"/>
              </a:rPr>
              <a:t>it to </a:t>
            </a:r>
            <a:r>
              <a:rPr lang="en-US" sz="3200" dirty="0">
                <a:solidFill>
                  <a:srgbClr val="113044"/>
                </a:solidFill>
                <a:latin typeface="Corbel" panose="020B0503020204020204" pitchFamily="34" charset="0"/>
                <a:cs typeface="Arial" panose="020B0604020202020204" pitchFamily="34" charset="0"/>
              </a:rPr>
              <a:t>the facilitator.</a:t>
            </a:r>
          </a:p>
          <a:p>
            <a:pPr lvl="1"/>
            <a:endParaRPr lang="en-US" sz="2400" dirty="0">
              <a:solidFill>
                <a:srgbClr val="113044"/>
              </a:solidFill>
              <a:latin typeface="Corbel" panose="020B0503020204020204" pitchFamily="34" charset="0"/>
            </a:endParaRPr>
          </a:p>
        </p:txBody>
      </p:sp>
      <p:pic>
        <p:nvPicPr>
          <p:cNvPr id="2" name="Picture 1"/>
          <p:cNvPicPr>
            <a:picLocks noChangeAspect="1"/>
          </p:cNvPicPr>
          <p:nvPr/>
        </p:nvPicPr>
        <p:blipFill>
          <a:blip r:embed="rId7"/>
          <a:stretch>
            <a:fillRect/>
          </a:stretch>
        </p:blipFill>
        <p:spPr>
          <a:xfrm>
            <a:off x="7336972" y="1526760"/>
            <a:ext cx="4123644" cy="5145642"/>
          </a:xfrm>
          <a:prstGeom prst="rect">
            <a:avLst/>
          </a:prstGeom>
        </p:spPr>
      </p:pic>
    </p:spTree>
    <p:extLst>
      <p:ext uri="{BB962C8B-B14F-4D97-AF65-F5344CB8AC3E}">
        <p14:creationId xmlns:p14="http://schemas.microsoft.com/office/powerpoint/2010/main" val="26545344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594230" y="3781425"/>
            <a:ext cx="5597769" cy="3076575"/>
          </a:xfrm>
          <a:prstGeom prst="rect">
            <a:avLst/>
          </a:prstGeom>
        </p:spPr>
      </p:pic>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Wrap Up</a:t>
            </a:r>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8" name="Rectangle 7"/>
          <p:cNvSpPr/>
          <p:nvPr/>
        </p:nvSpPr>
        <p:spPr>
          <a:xfrm>
            <a:off x="903514" y="1855339"/>
            <a:ext cx="9324421" cy="2523768"/>
          </a:xfrm>
          <a:prstGeom prst="rect">
            <a:avLst/>
          </a:prstGeom>
        </p:spPr>
        <p:txBody>
          <a:bodyPr wrap="square">
            <a:spAutoFit/>
          </a:bodyPr>
          <a:lstStyle/>
          <a:p>
            <a:pPr marL="342900" indent="-342900">
              <a:spcAft>
                <a:spcPts val="1200"/>
              </a:spcAft>
              <a:buFont typeface="Wingdings" panose="05000000000000000000" pitchFamily="2" charset="2"/>
              <a:buChar char="w"/>
            </a:pPr>
            <a:r>
              <a:rPr lang="en-US" sz="3200" dirty="0" smtClean="0">
                <a:solidFill>
                  <a:srgbClr val="153045"/>
                </a:solidFill>
                <a:latin typeface="Century" panose="02040604050505020304" pitchFamily="18" charset="0"/>
                <a:ea typeface="Ebrima" panose="02000000000000000000" pitchFamily="2" charset="0"/>
                <a:cs typeface="Ebrima" panose="02000000000000000000" pitchFamily="2" charset="0"/>
                <a:sym typeface="Wingdings" panose="05000000000000000000" pitchFamily="2" charset="2"/>
              </a:rPr>
              <a:t>Next In Person Training</a:t>
            </a:r>
            <a:endParaRPr lang="en-US" sz="3200" baseline="30000" dirty="0" smtClean="0">
              <a:solidFill>
                <a:srgbClr val="153045"/>
              </a:solidFill>
              <a:latin typeface="Century" panose="02040604050505020304" pitchFamily="18" charset="0"/>
              <a:ea typeface="Ebrima" panose="02000000000000000000" pitchFamily="2" charset="0"/>
              <a:cs typeface="Ebrima" panose="02000000000000000000" pitchFamily="2" charset="0"/>
              <a:sym typeface="Wingdings" panose="05000000000000000000" pitchFamily="2" charset="2"/>
            </a:endParaRPr>
          </a:p>
          <a:p>
            <a:pPr marL="342900" indent="-342900">
              <a:spcAft>
                <a:spcPts val="1200"/>
              </a:spcAft>
              <a:buFont typeface="Wingdings" panose="05000000000000000000" pitchFamily="2" charset="2"/>
              <a:buChar char="w"/>
            </a:pPr>
            <a:r>
              <a:rPr lang="en-US" sz="3200" dirty="0" smtClean="0">
                <a:solidFill>
                  <a:srgbClr val="153045"/>
                </a:solidFill>
                <a:latin typeface="Century" panose="02040604050505020304" pitchFamily="18" charset="0"/>
                <a:ea typeface="Ebrima" panose="02000000000000000000" pitchFamily="2" charset="0"/>
                <a:cs typeface="Ebrima" panose="02000000000000000000" pitchFamily="2" charset="0"/>
                <a:sym typeface="Wingdings" panose="05000000000000000000" pitchFamily="2" charset="2"/>
              </a:rPr>
              <a:t>Guest Speakers</a:t>
            </a:r>
          </a:p>
          <a:p>
            <a:pPr marL="342900" indent="-342900">
              <a:spcAft>
                <a:spcPts val="1200"/>
              </a:spcAft>
              <a:buFont typeface="Wingdings" panose="05000000000000000000" pitchFamily="2" charset="2"/>
              <a:buChar char="w"/>
            </a:pPr>
            <a:r>
              <a:rPr lang="en-US" sz="3200" dirty="0" smtClean="0">
                <a:solidFill>
                  <a:srgbClr val="153045"/>
                </a:solidFill>
                <a:latin typeface="Century" panose="02040604050505020304" pitchFamily="18" charset="0"/>
                <a:ea typeface="Ebrima" panose="02000000000000000000" pitchFamily="2" charset="0"/>
                <a:cs typeface="Ebrima" panose="02000000000000000000" pitchFamily="2" charset="0"/>
                <a:sym typeface="Wingdings" panose="05000000000000000000" pitchFamily="2" charset="2"/>
              </a:rPr>
              <a:t>Court observations</a:t>
            </a:r>
          </a:p>
          <a:p>
            <a:pPr marL="342900" indent="-342900">
              <a:spcAft>
                <a:spcPts val="1200"/>
              </a:spcAft>
              <a:buFont typeface="Wingdings" panose="05000000000000000000" pitchFamily="2" charset="2"/>
              <a:buChar char="w"/>
            </a:pPr>
            <a:r>
              <a:rPr lang="en-US" sz="3200" dirty="0" smtClean="0">
                <a:solidFill>
                  <a:srgbClr val="153045"/>
                </a:solidFill>
                <a:latin typeface="Century" panose="02040604050505020304" pitchFamily="18" charset="0"/>
                <a:ea typeface="Ebrima" panose="02000000000000000000" pitchFamily="2" charset="0"/>
                <a:cs typeface="Ebrima" panose="02000000000000000000" pitchFamily="2" charset="0"/>
                <a:sym typeface="Wingdings" panose="05000000000000000000" pitchFamily="2" charset="2"/>
              </a:rPr>
              <a:t>Swearing-In Ceremony invites.</a:t>
            </a:r>
            <a:endParaRPr lang="en-US" sz="2700" dirty="0">
              <a:solidFill>
                <a:srgbClr val="153045"/>
              </a:solidFill>
              <a:latin typeface="Century" panose="02040604050505020304" pitchFamily="18"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66911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p:cNvGrpSpPr/>
          <p:nvPr/>
        </p:nvGrpSpPr>
        <p:grpSpPr>
          <a:xfrm rot="660563">
            <a:off x="8009653" y="836450"/>
            <a:ext cx="600683" cy="295722"/>
            <a:chOff x="1387426" y="5175159"/>
            <a:chExt cx="600683" cy="295722"/>
          </a:xfrm>
        </p:grpSpPr>
        <p:sp>
          <p:nvSpPr>
            <p:cNvPr id="68" name="Freeform 78"/>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69" name="TextBox 68"/>
            <p:cNvSpPr txBox="1"/>
            <p:nvPr/>
          </p:nvSpPr>
          <p:spPr>
            <a:xfrm rot="20939437">
              <a:off x="1639937" y="5175159"/>
              <a:ext cx="348172" cy="246221"/>
            </a:xfrm>
            <a:prstGeom prst="rect">
              <a:avLst/>
            </a:prstGeom>
            <a:noFill/>
          </p:spPr>
          <p:txBody>
            <a:bodyPr wrap="none" rtlCol="0">
              <a:spAutoFit/>
            </a:bodyPr>
            <a:lstStyle/>
            <a:p>
              <a:r>
                <a:rPr lang="en-US" sz="1000" b="1" dirty="0">
                  <a:solidFill>
                    <a:schemeClr val="bg1"/>
                  </a:solidFill>
                  <a:latin typeface="Arial" pitchFamily="34" charset="0"/>
                  <a:cs typeface="Arial" pitchFamily="34" charset="0"/>
                </a:rPr>
                <a:t>1C</a:t>
              </a:r>
            </a:p>
          </p:txBody>
        </p:sp>
      </p:grpSp>
      <p:grpSp>
        <p:nvGrpSpPr>
          <p:cNvPr id="63" name="Group 62"/>
          <p:cNvGrpSpPr/>
          <p:nvPr/>
        </p:nvGrpSpPr>
        <p:grpSpPr>
          <a:xfrm>
            <a:off x="-12145" y="296268"/>
            <a:ext cx="9413319" cy="1010044"/>
            <a:chOff x="-2619" y="296268"/>
            <a:chExt cx="7569864" cy="1010044"/>
          </a:xfrm>
        </p:grpSpPr>
        <p:sp>
          <p:nvSpPr>
            <p:cNvPr id="64"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36"/>
          <p:cNvGrpSpPr/>
          <p:nvPr/>
        </p:nvGrpSpPr>
        <p:grpSpPr>
          <a:xfrm>
            <a:off x="63830" y="2401767"/>
            <a:ext cx="12042885" cy="2020581"/>
            <a:chOff x="51974" y="2870697"/>
            <a:chExt cx="12042885" cy="2020581"/>
          </a:xfrm>
        </p:grpSpPr>
        <p:pic>
          <p:nvPicPr>
            <p:cNvPr id="7" name="Picture 6"/>
            <p:cNvPicPr>
              <a:picLocks noChangeAspect="1"/>
            </p:cNvPicPr>
            <p:nvPr/>
          </p:nvPicPr>
          <p:blipFill>
            <a:blip r:embed="rId4" cstate="print"/>
            <a:stretch>
              <a:fillRect/>
            </a:stretch>
          </p:blipFill>
          <p:spPr>
            <a:xfrm>
              <a:off x="493680" y="2989781"/>
              <a:ext cx="611293" cy="613663"/>
            </a:xfrm>
            <a:prstGeom prst="rect">
              <a:avLst/>
            </a:prstGeom>
          </p:spPr>
        </p:pic>
        <p:sp>
          <p:nvSpPr>
            <p:cNvPr id="10" name="Rectangle 9"/>
            <p:cNvSpPr/>
            <p:nvPr/>
          </p:nvSpPr>
          <p:spPr>
            <a:xfrm>
              <a:off x="65332" y="4244947"/>
              <a:ext cx="1632470" cy="369332"/>
            </a:xfrm>
            <a:prstGeom prst="rect">
              <a:avLst/>
            </a:prstGeom>
          </p:spPr>
          <p:txBody>
            <a:bodyPr wrap="square">
              <a:spAutoFit/>
            </a:bodyPr>
            <a:lstStyle/>
            <a:p>
              <a:pPr algn="ctr">
                <a:spcAft>
                  <a:spcPts val="1200"/>
                </a:spcAft>
              </a:pPr>
              <a:r>
                <a:rPr lang="en-US" dirty="0" smtClean="0">
                  <a:solidFill>
                    <a:schemeClr val="tx2">
                      <a:lumMod val="50000"/>
                    </a:schemeClr>
                  </a:solidFill>
                  <a:latin typeface="Arial" panose="020B0604020202020204" pitchFamily="34" charset="0"/>
                  <a:cs typeface="Arial" panose="020B0604020202020204" pitchFamily="34" charset="0"/>
                </a:rPr>
                <a:t>CASA </a:t>
              </a:r>
              <a:r>
                <a:rPr lang="en-US" dirty="0">
                  <a:solidFill>
                    <a:schemeClr val="tx2">
                      <a:lumMod val="50000"/>
                    </a:schemeClr>
                  </a:solidFill>
                  <a:latin typeface="Arial" panose="020B0604020202020204" pitchFamily="34" charset="0"/>
                  <a:cs typeface="Arial" panose="020B0604020202020204" pitchFamily="34" charset="0"/>
                </a:rPr>
                <a:t>Role</a:t>
              </a:r>
            </a:p>
          </p:txBody>
        </p:sp>
        <p:pic>
          <p:nvPicPr>
            <p:cNvPr id="14" name="Picture 13"/>
            <p:cNvPicPr>
              <a:picLocks noChangeAspect="1"/>
            </p:cNvPicPr>
            <p:nvPr/>
          </p:nvPicPr>
          <p:blipFill>
            <a:blip r:embed="rId5" cstate="print"/>
            <a:stretch>
              <a:fillRect/>
            </a:stretch>
          </p:blipFill>
          <p:spPr>
            <a:xfrm>
              <a:off x="51974" y="3811865"/>
              <a:ext cx="1494707" cy="387918"/>
            </a:xfrm>
            <a:prstGeom prst="rect">
              <a:avLst/>
            </a:prstGeom>
          </p:spPr>
        </p:pic>
        <p:pic>
          <p:nvPicPr>
            <p:cNvPr id="15" name="Picture 14"/>
            <p:cNvPicPr>
              <a:picLocks noChangeAspect="1"/>
            </p:cNvPicPr>
            <p:nvPr/>
          </p:nvPicPr>
          <p:blipFill>
            <a:blip r:embed="rId6" cstate="print">
              <a:duotone>
                <a:schemeClr val="accent1">
                  <a:shade val="45000"/>
                  <a:satMod val="135000"/>
                </a:schemeClr>
                <a:prstClr val="white"/>
              </a:duotone>
            </a:blip>
            <a:stretch>
              <a:fillRect/>
            </a:stretch>
          </p:blipFill>
          <p:spPr>
            <a:xfrm>
              <a:off x="1797082" y="3615932"/>
              <a:ext cx="1489350" cy="424513"/>
            </a:xfrm>
            <a:prstGeom prst="rect">
              <a:avLst/>
            </a:prstGeom>
          </p:spPr>
        </p:pic>
        <p:pic>
          <p:nvPicPr>
            <p:cNvPr id="16" name="Picture 15"/>
            <p:cNvPicPr>
              <a:picLocks noChangeAspect="1"/>
            </p:cNvPicPr>
            <p:nvPr/>
          </p:nvPicPr>
          <p:blipFill>
            <a:blip r:embed="rId7" cstate="print"/>
            <a:stretch>
              <a:fillRect/>
            </a:stretch>
          </p:blipFill>
          <p:spPr>
            <a:xfrm>
              <a:off x="3565225" y="3828188"/>
              <a:ext cx="1489350" cy="387918"/>
            </a:xfrm>
            <a:prstGeom prst="rect">
              <a:avLst/>
            </a:prstGeom>
          </p:spPr>
        </p:pic>
        <p:pic>
          <p:nvPicPr>
            <p:cNvPr id="17" name="Picture 16"/>
            <p:cNvPicPr>
              <a:picLocks noChangeAspect="1"/>
            </p:cNvPicPr>
            <p:nvPr/>
          </p:nvPicPr>
          <p:blipFill>
            <a:blip r:embed="rId8" cstate="print"/>
            <a:stretch>
              <a:fillRect/>
            </a:stretch>
          </p:blipFill>
          <p:spPr>
            <a:xfrm>
              <a:off x="10600152" y="3793481"/>
              <a:ext cx="1494707" cy="387918"/>
            </a:xfrm>
            <a:prstGeom prst="rect">
              <a:avLst/>
            </a:prstGeom>
          </p:spPr>
        </p:pic>
        <p:pic>
          <p:nvPicPr>
            <p:cNvPr id="18" name="Picture 17"/>
            <p:cNvPicPr>
              <a:picLocks noChangeAspect="1"/>
            </p:cNvPicPr>
            <p:nvPr/>
          </p:nvPicPr>
          <p:blipFill>
            <a:blip r:embed="rId6" cstate="print">
              <a:duotone>
                <a:schemeClr val="accent1">
                  <a:shade val="45000"/>
                  <a:satMod val="135000"/>
                </a:schemeClr>
                <a:prstClr val="white"/>
              </a:duotone>
            </a:blip>
            <a:stretch>
              <a:fillRect/>
            </a:stretch>
          </p:blipFill>
          <p:spPr>
            <a:xfrm>
              <a:off x="5328282" y="3612459"/>
              <a:ext cx="1489350" cy="424513"/>
            </a:xfrm>
            <a:prstGeom prst="rect">
              <a:avLst/>
            </a:prstGeom>
          </p:spPr>
        </p:pic>
        <p:pic>
          <p:nvPicPr>
            <p:cNvPr id="19" name="Picture 18"/>
            <p:cNvPicPr>
              <a:picLocks noChangeAspect="1"/>
            </p:cNvPicPr>
            <p:nvPr/>
          </p:nvPicPr>
          <p:blipFill>
            <a:blip r:embed="rId7" cstate="print"/>
            <a:stretch>
              <a:fillRect/>
            </a:stretch>
          </p:blipFill>
          <p:spPr>
            <a:xfrm>
              <a:off x="7091339" y="3804370"/>
              <a:ext cx="1489350" cy="387918"/>
            </a:xfrm>
            <a:prstGeom prst="rect">
              <a:avLst/>
            </a:prstGeom>
          </p:spPr>
        </p:pic>
        <p:pic>
          <p:nvPicPr>
            <p:cNvPr id="20" name="Picture 19"/>
            <p:cNvPicPr>
              <a:picLocks noChangeAspect="1"/>
            </p:cNvPicPr>
            <p:nvPr/>
          </p:nvPicPr>
          <p:blipFill>
            <a:blip r:embed="rId6" cstate="print">
              <a:duotone>
                <a:schemeClr val="accent1">
                  <a:shade val="45000"/>
                  <a:satMod val="135000"/>
                </a:schemeClr>
                <a:prstClr val="white"/>
              </a:duotone>
            </a:blip>
            <a:stretch>
              <a:fillRect/>
            </a:stretch>
          </p:blipFill>
          <p:spPr>
            <a:xfrm>
              <a:off x="8867217" y="3603444"/>
              <a:ext cx="1489350" cy="424513"/>
            </a:xfrm>
            <a:prstGeom prst="rect">
              <a:avLst/>
            </a:prstGeom>
          </p:spPr>
        </p:pic>
        <p:sp>
          <p:nvSpPr>
            <p:cNvPr id="21" name="Rectangle 20"/>
            <p:cNvSpPr/>
            <p:nvPr/>
          </p:nvSpPr>
          <p:spPr>
            <a:xfrm>
              <a:off x="1697802" y="3147696"/>
              <a:ext cx="1796931" cy="369332"/>
            </a:xfrm>
            <a:prstGeom prst="rect">
              <a:avLst/>
            </a:prstGeom>
          </p:spPr>
          <p:txBody>
            <a:bodyPr wrap="square">
              <a:spAutoFit/>
            </a:bodyPr>
            <a:lstStyle/>
            <a:p>
              <a:pPr>
                <a:spcAft>
                  <a:spcPts val="1200"/>
                </a:spcAft>
              </a:pPr>
              <a:r>
                <a:rPr lang="en-US" dirty="0">
                  <a:solidFill>
                    <a:srgbClr val="0070C0"/>
                  </a:solidFill>
                  <a:latin typeface="Arial" panose="020B0604020202020204" pitchFamily="34" charset="0"/>
                  <a:cs typeface="Arial" panose="020B0604020202020204" pitchFamily="34" charset="0"/>
                </a:rPr>
                <a:t>Communication</a:t>
              </a:r>
            </a:p>
          </p:txBody>
        </p:sp>
        <p:sp>
          <p:nvSpPr>
            <p:cNvPr id="22" name="Rectangle 21"/>
            <p:cNvSpPr/>
            <p:nvPr/>
          </p:nvSpPr>
          <p:spPr>
            <a:xfrm>
              <a:off x="3409369" y="4244947"/>
              <a:ext cx="1645206" cy="646331"/>
            </a:xfrm>
            <a:prstGeom prst="rect">
              <a:avLst/>
            </a:prstGeom>
          </p:spPr>
          <p:txBody>
            <a:bodyPr wrap="square">
              <a:spAutoFit/>
            </a:bodyPr>
            <a:lstStyle/>
            <a:p>
              <a:pPr algn="ctr">
                <a:spcAft>
                  <a:spcPts val="1200"/>
                </a:spcAft>
              </a:pPr>
              <a:r>
                <a:rPr lang="en-US" dirty="0">
                  <a:solidFill>
                    <a:schemeClr val="tx2">
                      <a:lumMod val="50000"/>
                    </a:schemeClr>
                  </a:solidFill>
                  <a:latin typeface="Arial" panose="020B0604020202020204" pitchFamily="34" charset="0"/>
                  <a:cs typeface="Arial" panose="020B0604020202020204" pitchFamily="34" charset="0"/>
                </a:rPr>
                <a:t>Cultural Competence</a:t>
              </a:r>
            </a:p>
          </p:txBody>
        </p:sp>
        <p:sp>
          <p:nvSpPr>
            <p:cNvPr id="23" name="Rectangle 22"/>
            <p:cNvSpPr/>
            <p:nvPr/>
          </p:nvSpPr>
          <p:spPr>
            <a:xfrm>
              <a:off x="5400274" y="2881039"/>
              <a:ext cx="1345367" cy="646331"/>
            </a:xfrm>
            <a:prstGeom prst="rect">
              <a:avLst/>
            </a:prstGeom>
          </p:spPr>
          <p:txBody>
            <a:bodyPr wrap="square">
              <a:spAutoFit/>
            </a:bodyPr>
            <a:lstStyle/>
            <a:p>
              <a:pPr algn="ctr">
                <a:spcAft>
                  <a:spcPts val="1200"/>
                </a:spcAft>
              </a:pPr>
              <a:r>
                <a:rPr lang="en-US" dirty="0">
                  <a:solidFill>
                    <a:srgbClr val="0070C0"/>
                  </a:solidFill>
                  <a:latin typeface="Arial" panose="020B0604020202020204" pitchFamily="34" charset="0"/>
                  <a:cs typeface="Arial" panose="020B0604020202020204" pitchFamily="34" charset="0"/>
                </a:rPr>
                <a:t>Sound Judgment</a:t>
              </a:r>
            </a:p>
          </p:txBody>
        </p:sp>
        <p:sp>
          <p:nvSpPr>
            <p:cNvPr id="24" name="Rectangle 23"/>
            <p:cNvSpPr/>
            <p:nvPr/>
          </p:nvSpPr>
          <p:spPr>
            <a:xfrm>
              <a:off x="7320488" y="4244947"/>
              <a:ext cx="1031051" cy="369332"/>
            </a:xfrm>
            <a:prstGeom prst="rect">
              <a:avLst/>
            </a:prstGeom>
          </p:spPr>
          <p:txBody>
            <a:bodyPr wrap="none">
              <a:spAutoFit/>
            </a:bodyPr>
            <a:lstStyle/>
            <a:p>
              <a:pPr>
                <a:spcAft>
                  <a:spcPts val="1200"/>
                </a:spcAft>
              </a:pPr>
              <a:r>
                <a:rPr lang="en-US" dirty="0">
                  <a:solidFill>
                    <a:schemeClr val="tx2">
                      <a:lumMod val="50000"/>
                    </a:schemeClr>
                  </a:solidFill>
                  <a:latin typeface="Arial" panose="020B0604020202020204" pitchFamily="34" charset="0"/>
                  <a:cs typeface="Arial" panose="020B0604020202020204" pitchFamily="34" charset="0"/>
                </a:rPr>
                <a:t>Initiative</a:t>
              </a:r>
            </a:p>
          </p:txBody>
        </p:sp>
        <p:sp>
          <p:nvSpPr>
            <p:cNvPr id="25" name="Rectangle 24"/>
            <p:cNvSpPr/>
            <p:nvPr/>
          </p:nvSpPr>
          <p:spPr>
            <a:xfrm>
              <a:off x="8787890" y="2870697"/>
              <a:ext cx="1648004" cy="646331"/>
            </a:xfrm>
            <a:prstGeom prst="rect">
              <a:avLst/>
            </a:prstGeom>
          </p:spPr>
          <p:txBody>
            <a:bodyPr wrap="square">
              <a:spAutoFit/>
            </a:bodyPr>
            <a:lstStyle/>
            <a:p>
              <a:pPr algn="ctr">
                <a:spcAft>
                  <a:spcPts val="1200"/>
                </a:spcAft>
              </a:pPr>
              <a:r>
                <a:rPr lang="en-US" dirty="0">
                  <a:solidFill>
                    <a:srgbClr val="0070C0"/>
                  </a:solidFill>
                  <a:latin typeface="Arial" panose="020B0604020202020204" pitchFamily="34" charset="0"/>
                  <a:cs typeface="Arial" panose="020B0604020202020204" pitchFamily="34" charset="0"/>
                </a:rPr>
                <a:t>Foundations of Knowledge</a:t>
              </a:r>
            </a:p>
          </p:txBody>
        </p:sp>
        <p:sp>
          <p:nvSpPr>
            <p:cNvPr id="26" name="Rectangle 25"/>
            <p:cNvSpPr/>
            <p:nvPr/>
          </p:nvSpPr>
          <p:spPr>
            <a:xfrm>
              <a:off x="10785096" y="4244947"/>
              <a:ext cx="1159292" cy="369332"/>
            </a:xfrm>
            <a:prstGeom prst="rect">
              <a:avLst/>
            </a:prstGeom>
          </p:spPr>
          <p:txBody>
            <a:bodyPr wrap="none">
              <a:spAutoFit/>
            </a:bodyPr>
            <a:lstStyle/>
            <a:p>
              <a:pPr>
                <a:spcAft>
                  <a:spcPts val="1200"/>
                </a:spcAft>
              </a:pPr>
              <a:r>
                <a:rPr lang="en-US" dirty="0">
                  <a:solidFill>
                    <a:schemeClr val="tx2">
                      <a:lumMod val="50000"/>
                    </a:schemeClr>
                  </a:solidFill>
                  <a:latin typeface="Arial" panose="020B0604020202020204" pitchFamily="34" charset="0"/>
                  <a:cs typeface="Arial" panose="020B0604020202020204" pitchFamily="34" charset="0"/>
                </a:rPr>
                <a:t>Self-Care</a:t>
              </a:r>
            </a:p>
          </p:txBody>
        </p:sp>
        <p:pic>
          <p:nvPicPr>
            <p:cNvPr id="33" name="Picture 32"/>
            <p:cNvPicPr>
              <a:picLocks noChangeAspect="1"/>
            </p:cNvPicPr>
            <p:nvPr/>
          </p:nvPicPr>
          <p:blipFill>
            <a:blip r:embed="rId9" cstate="print">
              <a:duotone>
                <a:schemeClr val="accent5">
                  <a:shade val="45000"/>
                  <a:satMod val="135000"/>
                </a:schemeClr>
                <a:prstClr val="white"/>
              </a:duotone>
            </a:blip>
            <a:stretch>
              <a:fillRect/>
            </a:stretch>
          </p:blipFill>
          <p:spPr>
            <a:xfrm>
              <a:off x="5731832" y="4181399"/>
              <a:ext cx="699552" cy="699181"/>
            </a:xfrm>
            <a:prstGeom prst="rect">
              <a:avLst/>
            </a:prstGeom>
          </p:spPr>
        </p:pic>
        <p:pic>
          <p:nvPicPr>
            <p:cNvPr id="34" name="Picture 33"/>
            <p:cNvPicPr>
              <a:picLocks noChangeAspect="1"/>
            </p:cNvPicPr>
            <p:nvPr/>
          </p:nvPicPr>
          <p:blipFill>
            <a:blip r:embed="rId10" cstate="print"/>
            <a:stretch>
              <a:fillRect/>
            </a:stretch>
          </p:blipFill>
          <p:spPr>
            <a:xfrm>
              <a:off x="7486675" y="2880394"/>
              <a:ext cx="552845" cy="729183"/>
            </a:xfrm>
            <a:prstGeom prst="rect">
              <a:avLst/>
            </a:prstGeom>
          </p:spPr>
        </p:pic>
        <p:pic>
          <p:nvPicPr>
            <p:cNvPr id="36" name="Picture 35"/>
            <p:cNvPicPr>
              <a:picLocks noChangeAspect="1"/>
            </p:cNvPicPr>
            <p:nvPr/>
          </p:nvPicPr>
          <p:blipFill>
            <a:blip r:embed="rId11" cstate="print"/>
            <a:stretch>
              <a:fillRect/>
            </a:stretch>
          </p:blipFill>
          <p:spPr>
            <a:xfrm>
              <a:off x="10945884" y="2900662"/>
              <a:ext cx="668892" cy="688646"/>
            </a:xfrm>
            <a:prstGeom prst="rect">
              <a:avLst/>
            </a:prstGeom>
          </p:spPr>
        </p:pic>
      </p:grpSp>
      <p:grpSp>
        <p:nvGrpSpPr>
          <p:cNvPr id="6" name="Group 39"/>
          <p:cNvGrpSpPr/>
          <p:nvPr/>
        </p:nvGrpSpPr>
        <p:grpSpPr>
          <a:xfrm>
            <a:off x="2105022" y="3751150"/>
            <a:ext cx="909637" cy="627062"/>
            <a:chOff x="1604963" y="4702176"/>
            <a:chExt cx="708025" cy="498474"/>
          </a:xfrm>
        </p:grpSpPr>
        <p:sp>
          <p:nvSpPr>
            <p:cNvPr id="16389" name="Freeform 5"/>
            <p:cNvSpPr>
              <a:spLocks noEditPoints="1"/>
            </p:cNvSpPr>
            <p:nvPr/>
          </p:nvSpPr>
          <p:spPr bwMode="auto">
            <a:xfrm>
              <a:off x="1604963" y="4702176"/>
              <a:ext cx="530225" cy="458787"/>
            </a:xfrm>
            <a:custGeom>
              <a:avLst/>
              <a:gdLst/>
              <a:ahLst/>
              <a:cxnLst>
                <a:cxn ang="0">
                  <a:pos x="111" y="0"/>
                </a:cxn>
                <a:cxn ang="0">
                  <a:pos x="187" y="27"/>
                </a:cxn>
                <a:cxn ang="0">
                  <a:pos x="184" y="158"/>
                </a:cxn>
                <a:cxn ang="0">
                  <a:pos x="86" y="180"/>
                </a:cxn>
                <a:cxn ang="0">
                  <a:pos x="79" y="181"/>
                </a:cxn>
                <a:cxn ang="0">
                  <a:pos x="25" y="199"/>
                </a:cxn>
                <a:cxn ang="0">
                  <a:pos x="20" y="197"/>
                </a:cxn>
                <a:cxn ang="0">
                  <a:pos x="21" y="192"/>
                </a:cxn>
                <a:cxn ang="0">
                  <a:pos x="37" y="169"/>
                </a:cxn>
                <a:cxn ang="0">
                  <a:pos x="34" y="156"/>
                </a:cxn>
                <a:cxn ang="0">
                  <a:pos x="3" y="85"/>
                </a:cxn>
                <a:cxn ang="0">
                  <a:pos x="43" y="20"/>
                </a:cxn>
                <a:cxn ang="0">
                  <a:pos x="111" y="0"/>
                </a:cxn>
                <a:cxn ang="0">
                  <a:pos x="111" y="66"/>
                </a:cxn>
                <a:cxn ang="0">
                  <a:pos x="62" y="66"/>
                </a:cxn>
                <a:cxn ang="0">
                  <a:pos x="52" y="77"/>
                </a:cxn>
                <a:cxn ang="0">
                  <a:pos x="58" y="83"/>
                </a:cxn>
                <a:cxn ang="0">
                  <a:pos x="159" y="83"/>
                </a:cxn>
                <a:cxn ang="0">
                  <a:pos x="169" y="73"/>
                </a:cxn>
                <a:cxn ang="0">
                  <a:pos x="163" y="66"/>
                </a:cxn>
                <a:cxn ang="0">
                  <a:pos x="111" y="66"/>
                </a:cxn>
                <a:cxn ang="0">
                  <a:pos x="110" y="116"/>
                </a:cxn>
                <a:cxn ang="0">
                  <a:pos x="159" y="116"/>
                </a:cxn>
                <a:cxn ang="0">
                  <a:pos x="169" y="107"/>
                </a:cxn>
                <a:cxn ang="0">
                  <a:pos x="162" y="99"/>
                </a:cxn>
                <a:cxn ang="0">
                  <a:pos x="62" y="99"/>
                </a:cxn>
                <a:cxn ang="0">
                  <a:pos x="52" y="110"/>
                </a:cxn>
                <a:cxn ang="0">
                  <a:pos x="58" y="117"/>
                </a:cxn>
                <a:cxn ang="0">
                  <a:pos x="110" y="116"/>
                </a:cxn>
              </a:cxnLst>
              <a:rect l="0" t="0" r="r" b="b"/>
              <a:pathLst>
                <a:path w="230" h="199">
                  <a:moveTo>
                    <a:pt x="111" y="0"/>
                  </a:moveTo>
                  <a:cubicBezTo>
                    <a:pt x="139" y="0"/>
                    <a:pt x="165" y="8"/>
                    <a:pt x="187" y="27"/>
                  </a:cubicBezTo>
                  <a:cubicBezTo>
                    <a:pt x="230" y="64"/>
                    <a:pt x="229" y="123"/>
                    <a:pt x="184" y="158"/>
                  </a:cubicBezTo>
                  <a:cubicBezTo>
                    <a:pt x="155" y="181"/>
                    <a:pt x="122" y="187"/>
                    <a:pt x="86" y="180"/>
                  </a:cubicBezTo>
                  <a:cubicBezTo>
                    <a:pt x="84" y="180"/>
                    <a:pt x="81" y="180"/>
                    <a:pt x="79" y="181"/>
                  </a:cubicBezTo>
                  <a:cubicBezTo>
                    <a:pt x="63" y="191"/>
                    <a:pt x="45" y="197"/>
                    <a:pt x="25" y="199"/>
                  </a:cubicBezTo>
                  <a:cubicBezTo>
                    <a:pt x="24" y="199"/>
                    <a:pt x="21" y="198"/>
                    <a:pt x="20" y="197"/>
                  </a:cubicBezTo>
                  <a:cubicBezTo>
                    <a:pt x="19" y="196"/>
                    <a:pt x="20" y="193"/>
                    <a:pt x="21" y="192"/>
                  </a:cubicBezTo>
                  <a:cubicBezTo>
                    <a:pt x="26" y="184"/>
                    <a:pt x="32" y="177"/>
                    <a:pt x="37" y="169"/>
                  </a:cubicBezTo>
                  <a:cubicBezTo>
                    <a:pt x="41" y="162"/>
                    <a:pt x="41" y="162"/>
                    <a:pt x="34" y="156"/>
                  </a:cubicBezTo>
                  <a:cubicBezTo>
                    <a:pt x="13" y="137"/>
                    <a:pt x="0" y="114"/>
                    <a:pt x="3" y="85"/>
                  </a:cubicBezTo>
                  <a:cubicBezTo>
                    <a:pt x="5" y="56"/>
                    <a:pt x="20" y="35"/>
                    <a:pt x="43" y="20"/>
                  </a:cubicBezTo>
                  <a:cubicBezTo>
                    <a:pt x="63" y="6"/>
                    <a:pt x="86" y="0"/>
                    <a:pt x="111" y="0"/>
                  </a:cubicBezTo>
                  <a:close/>
                  <a:moveTo>
                    <a:pt x="111" y="66"/>
                  </a:moveTo>
                  <a:cubicBezTo>
                    <a:pt x="94" y="66"/>
                    <a:pt x="78" y="66"/>
                    <a:pt x="62" y="66"/>
                  </a:cubicBezTo>
                  <a:cubicBezTo>
                    <a:pt x="52" y="66"/>
                    <a:pt x="52" y="66"/>
                    <a:pt x="52" y="77"/>
                  </a:cubicBezTo>
                  <a:cubicBezTo>
                    <a:pt x="52" y="81"/>
                    <a:pt x="53" y="83"/>
                    <a:pt x="58" y="83"/>
                  </a:cubicBezTo>
                  <a:cubicBezTo>
                    <a:pt x="92" y="83"/>
                    <a:pt x="125" y="83"/>
                    <a:pt x="159" y="83"/>
                  </a:cubicBezTo>
                  <a:cubicBezTo>
                    <a:pt x="169" y="83"/>
                    <a:pt x="169" y="83"/>
                    <a:pt x="169" y="73"/>
                  </a:cubicBezTo>
                  <a:cubicBezTo>
                    <a:pt x="169" y="68"/>
                    <a:pt x="168" y="66"/>
                    <a:pt x="163" y="66"/>
                  </a:cubicBezTo>
                  <a:cubicBezTo>
                    <a:pt x="145" y="66"/>
                    <a:pt x="128" y="66"/>
                    <a:pt x="111" y="66"/>
                  </a:cubicBezTo>
                  <a:close/>
                  <a:moveTo>
                    <a:pt x="110" y="116"/>
                  </a:moveTo>
                  <a:cubicBezTo>
                    <a:pt x="126" y="116"/>
                    <a:pt x="143" y="116"/>
                    <a:pt x="159" y="116"/>
                  </a:cubicBezTo>
                  <a:cubicBezTo>
                    <a:pt x="169" y="116"/>
                    <a:pt x="169" y="116"/>
                    <a:pt x="169" y="107"/>
                  </a:cubicBezTo>
                  <a:cubicBezTo>
                    <a:pt x="169" y="100"/>
                    <a:pt x="169" y="99"/>
                    <a:pt x="162" y="99"/>
                  </a:cubicBezTo>
                  <a:cubicBezTo>
                    <a:pt x="129" y="99"/>
                    <a:pt x="95" y="99"/>
                    <a:pt x="62" y="99"/>
                  </a:cubicBezTo>
                  <a:cubicBezTo>
                    <a:pt x="52" y="99"/>
                    <a:pt x="52" y="99"/>
                    <a:pt x="52" y="110"/>
                  </a:cubicBezTo>
                  <a:cubicBezTo>
                    <a:pt x="52" y="115"/>
                    <a:pt x="53" y="117"/>
                    <a:pt x="58" y="117"/>
                  </a:cubicBezTo>
                  <a:cubicBezTo>
                    <a:pt x="75" y="116"/>
                    <a:pt x="93" y="116"/>
                    <a:pt x="110" y="116"/>
                  </a:cubicBezTo>
                  <a:close/>
                </a:path>
              </a:pathLst>
            </a:custGeom>
            <a:solidFill>
              <a:srgbClr val="0070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92" name="Freeform 8"/>
            <p:cNvSpPr>
              <a:spLocks/>
            </p:cNvSpPr>
            <p:nvPr/>
          </p:nvSpPr>
          <p:spPr bwMode="auto">
            <a:xfrm>
              <a:off x="1978025" y="4824413"/>
              <a:ext cx="334963" cy="376237"/>
            </a:xfrm>
            <a:custGeom>
              <a:avLst/>
              <a:gdLst/>
              <a:ahLst/>
              <a:cxnLst>
                <a:cxn ang="0">
                  <a:pos x="68" y="0"/>
                </a:cxn>
                <a:cxn ang="0">
                  <a:pos x="125" y="32"/>
                </a:cxn>
                <a:cxn ang="0">
                  <a:pos x="126" y="109"/>
                </a:cxn>
                <a:cxn ang="0">
                  <a:pos x="116" y="120"/>
                </a:cxn>
                <a:cxn ang="0">
                  <a:pos x="111" y="138"/>
                </a:cxn>
                <a:cxn ang="0">
                  <a:pos x="122" y="157"/>
                </a:cxn>
                <a:cxn ang="0">
                  <a:pos x="123" y="161"/>
                </a:cxn>
                <a:cxn ang="0">
                  <a:pos x="118" y="163"/>
                </a:cxn>
                <a:cxn ang="0">
                  <a:pos x="67" y="147"/>
                </a:cxn>
                <a:cxn ang="0">
                  <a:pos x="58" y="145"/>
                </a:cxn>
                <a:cxn ang="0">
                  <a:pos x="0" y="140"/>
                </a:cxn>
                <a:cxn ang="0">
                  <a:pos x="22" y="128"/>
                </a:cxn>
                <a:cxn ang="0">
                  <a:pos x="26" y="128"/>
                </a:cxn>
                <a:cxn ang="0">
                  <a:pos x="54" y="128"/>
                </a:cxn>
                <a:cxn ang="0">
                  <a:pos x="65" y="130"/>
                </a:cxn>
                <a:cxn ang="0">
                  <a:pos x="93" y="142"/>
                </a:cxn>
                <a:cxn ang="0">
                  <a:pos x="98" y="143"/>
                </a:cxn>
                <a:cxn ang="0">
                  <a:pos x="93" y="128"/>
                </a:cxn>
                <a:cxn ang="0">
                  <a:pos x="100" y="110"/>
                </a:cxn>
                <a:cxn ang="0">
                  <a:pos x="122" y="75"/>
                </a:cxn>
                <a:cxn ang="0">
                  <a:pos x="113" y="46"/>
                </a:cxn>
                <a:cxn ang="0">
                  <a:pos x="78" y="21"/>
                </a:cxn>
                <a:cxn ang="0">
                  <a:pos x="73" y="15"/>
                </a:cxn>
                <a:cxn ang="0">
                  <a:pos x="68" y="0"/>
                </a:cxn>
              </a:cxnLst>
              <a:rect l="0" t="0" r="r" b="b"/>
              <a:pathLst>
                <a:path w="145" h="163">
                  <a:moveTo>
                    <a:pt x="68" y="0"/>
                  </a:moveTo>
                  <a:cubicBezTo>
                    <a:pt x="90" y="5"/>
                    <a:pt x="110" y="14"/>
                    <a:pt x="125" y="32"/>
                  </a:cubicBezTo>
                  <a:cubicBezTo>
                    <a:pt x="145" y="55"/>
                    <a:pt x="145" y="85"/>
                    <a:pt x="126" y="109"/>
                  </a:cubicBezTo>
                  <a:cubicBezTo>
                    <a:pt x="123" y="113"/>
                    <a:pt x="120" y="117"/>
                    <a:pt x="116" y="120"/>
                  </a:cubicBezTo>
                  <a:cubicBezTo>
                    <a:pt x="108" y="125"/>
                    <a:pt x="108" y="131"/>
                    <a:pt x="111" y="138"/>
                  </a:cubicBezTo>
                  <a:cubicBezTo>
                    <a:pt x="114" y="144"/>
                    <a:pt x="118" y="150"/>
                    <a:pt x="122" y="157"/>
                  </a:cubicBezTo>
                  <a:cubicBezTo>
                    <a:pt x="122" y="158"/>
                    <a:pt x="123" y="160"/>
                    <a:pt x="123" y="161"/>
                  </a:cubicBezTo>
                  <a:cubicBezTo>
                    <a:pt x="122" y="162"/>
                    <a:pt x="120" y="163"/>
                    <a:pt x="118" y="163"/>
                  </a:cubicBezTo>
                  <a:cubicBezTo>
                    <a:pt x="100" y="161"/>
                    <a:pt x="83" y="155"/>
                    <a:pt x="67" y="147"/>
                  </a:cubicBezTo>
                  <a:cubicBezTo>
                    <a:pt x="64" y="145"/>
                    <a:pt x="61" y="145"/>
                    <a:pt x="58" y="145"/>
                  </a:cubicBezTo>
                  <a:cubicBezTo>
                    <a:pt x="39" y="148"/>
                    <a:pt x="19" y="146"/>
                    <a:pt x="0" y="140"/>
                  </a:cubicBezTo>
                  <a:cubicBezTo>
                    <a:pt x="8" y="136"/>
                    <a:pt x="15" y="132"/>
                    <a:pt x="22" y="128"/>
                  </a:cubicBezTo>
                  <a:cubicBezTo>
                    <a:pt x="23" y="128"/>
                    <a:pt x="25" y="128"/>
                    <a:pt x="26" y="128"/>
                  </a:cubicBezTo>
                  <a:cubicBezTo>
                    <a:pt x="35" y="128"/>
                    <a:pt x="45" y="127"/>
                    <a:pt x="54" y="128"/>
                  </a:cubicBezTo>
                  <a:cubicBezTo>
                    <a:pt x="58" y="128"/>
                    <a:pt x="62" y="129"/>
                    <a:pt x="65" y="130"/>
                  </a:cubicBezTo>
                  <a:cubicBezTo>
                    <a:pt x="74" y="134"/>
                    <a:pt x="84" y="138"/>
                    <a:pt x="93" y="142"/>
                  </a:cubicBezTo>
                  <a:cubicBezTo>
                    <a:pt x="95" y="143"/>
                    <a:pt x="97" y="143"/>
                    <a:pt x="98" y="143"/>
                  </a:cubicBezTo>
                  <a:cubicBezTo>
                    <a:pt x="97" y="138"/>
                    <a:pt x="94" y="133"/>
                    <a:pt x="93" y="128"/>
                  </a:cubicBezTo>
                  <a:cubicBezTo>
                    <a:pt x="92" y="121"/>
                    <a:pt x="94" y="115"/>
                    <a:pt x="100" y="110"/>
                  </a:cubicBezTo>
                  <a:cubicBezTo>
                    <a:pt x="112" y="101"/>
                    <a:pt x="121" y="90"/>
                    <a:pt x="122" y="75"/>
                  </a:cubicBezTo>
                  <a:cubicBezTo>
                    <a:pt x="123" y="64"/>
                    <a:pt x="120" y="55"/>
                    <a:pt x="113" y="46"/>
                  </a:cubicBezTo>
                  <a:cubicBezTo>
                    <a:pt x="104" y="34"/>
                    <a:pt x="92" y="27"/>
                    <a:pt x="78" y="21"/>
                  </a:cubicBezTo>
                  <a:cubicBezTo>
                    <a:pt x="75" y="20"/>
                    <a:pt x="73" y="18"/>
                    <a:pt x="73" y="15"/>
                  </a:cubicBezTo>
                  <a:cubicBezTo>
                    <a:pt x="71" y="10"/>
                    <a:pt x="70" y="5"/>
                    <a:pt x="68" y="0"/>
                  </a:cubicBezTo>
                  <a:close/>
                </a:path>
              </a:pathLst>
            </a:custGeom>
            <a:solidFill>
              <a:srgbClr val="0070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88" name="Picture 87" descr="Picture3.gif"/>
          <p:cNvPicPr>
            <a:picLocks noChangeAspect="1"/>
          </p:cNvPicPr>
          <p:nvPr/>
        </p:nvPicPr>
        <p:blipFill>
          <a:blip r:embed="rId12" cstate="print">
            <a:duotone>
              <a:schemeClr val="accent5">
                <a:shade val="45000"/>
                <a:satMod val="135000"/>
              </a:schemeClr>
              <a:prstClr val="white"/>
            </a:duotone>
          </a:blip>
          <a:stretch>
            <a:fillRect/>
          </a:stretch>
        </p:blipFill>
        <p:spPr>
          <a:xfrm>
            <a:off x="8910634" y="3759440"/>
            <a:ext cx="1388355" cy="575910"/>
          </a:xfrm>
          <a:prstGeom prst="rect">
            <a:avLst/>
          </a:prstGeom>
        </p:spPr>
      </p:pic>
      <p:grpSp>
        <p:nvGrpSpPr>
          <p:cNvPr id="108" name="Group 107"/>
          <p:cNvGrpSpPr/>
          <p:nvPr/>
        </p:nvGrpSpPr>
        <p:grpSpPr>
          <a:xfrm>
            <a:off x="3762375" y="2276851"/>
            <a:ext cx="1038226" cy="1038228"/>
            <a:chOff x="3319913" y="1649571"/>
            <a:chExt cx="3227849" cy="3487313"/>
          </a:xfrm>
        </p:grpSpPr>
        <p:sp>
          <p:nvSpPr>
            <p:cNvPr id="17411" name="AutoShape 3"/>
            <p:cNvSpPr>
              <a:spLocks noChangeAspect="1" noChangeArrowheads="1" noTextEdit="1"/>
            </p:cNvSpPr>
            <p:nvPr/>
          </p:nvSpPr>
          <p:spPr bwMode="auto">
            <a:xfrm>
              <a:off x="3543301" y="1900238"/>
              <a:ext cx="2876550" cy="3059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13" name="Freeform 5"/>
            <p:cNvSpPr>
              <a:spLocks/>
            </p:cNvSpPr>
            <p:nvPr/>
          </p:nvSpPr>
          <p:spPr bwMode="auto">
            <a:xfrm>
              <a:off x="4268361" y="4840024"/>
              <a:ext cx="242888" cy="296860"/>
            </a:xfrm>
            <a:custGeom>
              <a:avLst/>
              <a:gdLst/>
              <a:ahLst/>
              <a:cxnLst>
                <a:cxn ang="0">
                  <a:pos x="63" y="8"/>
                </a:cxn>
                <a:cxn ang="0">
                  <a:pos x="56" y="32"/>
                </a:cxn>
                <a:cxn ang="0">
                  <a:pos x="54" y="32"/>
                </a:cxn>
                <a:cxn ang="0">
                  <a:pos x="54" y="20"/>
                </a:cxn>
                <a:cxn ang="0">
                  <a:pos x="49" y="11"/>
                </a:cxn>
                <a:cxn ang="0">
                  <a:pos x="40" y="6"/>
                </a:cxn>
                <a:cxn ang="0">
                  <a:pos x="30" y="7"/>
                </a:cxn>
                <a:cxn ang="0">
                  <a:pos x="24" y="13"/>
                </a:cxn>
                <a:cxn ang="0">
                  <a:pos x="25" y="20"/>
                </a:cxn>
                <a:cxn ang="0">
                  <a:pos x="37" y="35"/>
                </a:cxn>
                <a:cxn ang="0">
                  <a:pos x="49" y="47"/>
                </a:cxn>
                <a:cxn ang="0">
                  <a:pos x="52" y="55"/>
                </a:cxn>
                <a:cxn ang="0">
                  <a:pos x="52" y="64"/>
                </a:cxn>
                <a:cxn ang="0">
                  <a:pos x="42" y="76"/>
                </a:cxn>
                <a:cxn ang="0">
                  <a:pos x="24" y="77"/>
                </a:cxn>
                <a:cxn ang="0">
                  <a:pos x="18" y="75"/>
                </a:cxn>
                <a:cxn ang="0">
                  <a:pos x="12" y="71"/>
                </a:cxn>
                <a:cxn ang="0">
                  <a:pos x="6" y="68"/>
                </a:cxn>
                <a:cxn ang="0">
                  <a:pos x="4" y="68"/>
                </a:cxn>
                <a:cxn ang="0">
                  <a:pos x="2" y="71"/>
                </a:cxn>
                <a:cxn ang="0">
                  <a:pos x="0" y="70"/>
                </a:cxn>
                <a:cxn ang="0">
                  <a:pos x="7" y="46"/>
                </a:cxn>
                <a:cxn ang="0">
                  <a:pos x="9" y="46"/>
                </a:cxn>
                <a:cxn ang="0">
                  <a:pos x="9" y="59"/>
                </a:cxn>
                <a:cxn ang="0">
                  <a:pos x="14" y="67"/>
                </a:cxn>
                <a:cxn ang="0">
                  <a:pos x="24" y="73"/>
                </a:cxn>
                <a:cxn ang="0">
                  <a:pos x="35" y="72"/>
                </a:cxn>
                <a:cxn ang="0">
                  <a:pos x="42" y="65"/>
                </a:cxn>
                <a:cxn ang="0">
                  <a:pos x="42" y="59"/>
                </a:cxn>
                <a:cxn ang="0">
                  <a:pos x="39" y="53"/>
                </a:cxn>
                <a:cxn ang="0">
                  <a:pos x="29" y="43"/>
                </a:cxn>
                <a:cxn ang="0">
                  <a:pos x="19" y="31"/>
                </a:cxn>
                <a:cxn ang="0">
                  <a:pos x="15" y="23"/>
                </a:cxn>
                <a:cxn ang="0">
                  <a:pos x="15" y="14"/>
                </a:cxn>
                <a:cxn ang="0">
                  <a:pos x="25" y="3"/>
                </a:cxn>
                <a:cxn ang="0">
                  <a:pos x="41" y="2"/>
                </a:cxn>
                <a:cxn ang="0">
                  <a:pos x="52" y="8"/>
                </a:cxn>
                <a:cxn ang="0">
                  <a:pos x="56" y="10"/>
                </a:cxn>
                <a:cxn ang="0">
                  <a:pos x="59" y="10"/>
                </a:cxn>
                <a:cxn ang="0">
                  <a:pos x="61" y="7"/>
                </a:cxn>
                <a:cxn ang="0">
                  <a:pos x="63" y="8"/>
                </a:cxn>
              </a:cxnLst>
              <a:rect l="0" t="0" r="r" b="b"/>
              <a:pathLst>
                <a:path w="63" h="79">
                  <a:moveTo>
                    <a:pt x="63" y="8"/>
                  </a:moveTo>
                  <a:cubicBezTo>
                    <a:pt x="56" y="32"/>
                    <a:pt x="56" y="32"/>
                    <a:pt x="56" y="32"/>
                  </a:cubicBezTo>
                  <a:cubicBezTo>
                    <a:pt x="54" y="32"/>
                    <a:pt x="54" y="32"/>
                    <a:pt x="54" y="32"/>
                  </a:cubicBezTo>
                  <a:cubicBezTo>
                    <a:pt x="55" y="27"/>
                    <a:pt x="55" y="23"/>
                    <a:pt x="54" y="20"/>
                  </a:cubicBezTo>
                  <a:cubicBezTo>
                    <a:pt x="53" y="16"/>
                    <a:pt x="51" y="14"/>
                    <a:pt x="49" y="11"/>
                  </a:cubicBezTo>
                  <a:cubicBezTo>
                    <a:pt x="46" y="9"/>
                    <a:pt x="43" y="7"/>
                    <a:pt x="40" y="6"/>
                  </a:cubicBezTo>
                  <a:cubicBezTo>
                    <a:pt x="37" y="5"/>
                    <a:pt x="33" y="5"/>
                    <a:pt x="30" y="7"/>
                  </a:cubicBezTo>
                  <a:cubicBezTo>
                    <a:pt x="27" y="8"/>
                    <a:pt x="25" y="10"/>
                    <a:pt x="24" y="13"/>
                  </a:cubicBezTo>
                  <a:cubicBezTo>
                    <a:pt x="24" y="15"/>
                    <a:pt x="24" y="18"/>
                    <a:pt x="25" y="20"/>
                  </a:cubicBezTo>
                  <a:cubicBezTo>
                    <a:pt x="26" y="23"/>
                    <a:pt x="31" y="28"/>
                    <a:pt x="37" y="35"/>
                  </a:cubicBezTo>
                  <a:cubicBezTo>
                    <a:pt x="43" y="40"/>
                    <a:pt x="47" y="44"/>
                    <a:pt x="49" y="47"/>
                  </a:cubicBezTo>
                  <a:cubicBezTo>
                    <a:pt x="51" y="49"/>
                    <a:pt x="52" y="52"/>
                    <a:pt x="52" y="55"/>
                  </a:cubicBezTo>
                  <a:cubicBezTo>
                    <a:pt x="53" y="58"/>
                    <a:pt x="53" y="61"/>
                    <a:pt x="52" y="64"/>
                  </a:cubicBezTo>
                  <a:cubicBezTo>
                    <a:pt x="50" y="69"/>
                    <a:pt x="47" y="73"/>
                    <a:pt x="42" y="76"/>
                  </a:cubicBezTo>
                  <a:cubicBezTo>
                    <a:pt x="36" y="78"/>
                    <a:pt x="31" y="79"/>
                    <a:pt x="24" y="77"/>
                  </a:cubicBezTo>
                  <a:cubicBezTo>
                    <a:pt x="22" y="76"/>
                    <a:pt x="20" y="76"/>
                    <a:pt x="18" y="75"/>
                  </a:cubicBezTo>
                  <a:cubicBezTo>
                    <a:pt x="17" y="74"/>
                    <a:pt x="15" y="73"/>
                    <a:pt x="12" y="71"/>
                  </a:cubicBezTo>
                  <a:cubicBezTo>
                    <a:pt x="9" y="69"/>
                    <a:pt x="7" y="68"/>
                    <a:pt x="6" y="68"/>
                  </a:cubicBezTo>
                  <a:cubicBezTo>
                    <a:pt x="5" y="67"/>
                    <a:pt x="5" y="67"/>
                    <a:pt x="4" y="68"/>
                  </a:cubicBezTo>
                  <a:cubicBezTo>
                    <a:pt x="3" y="68"/>
                    <a:pt x="3" y="69"/>
                    <a:pt x="2" y="71"/>
                  </a:cubicBezTo>
                  <a:cubicBezTo>
                    <a:pt x="0" y="70"/>
                    <a:pt x="0" y="70"/>
                    <a:pt x="0" y="70"/>
                  </a:cubicBezTo>
                  <a:cubicBezTo>
                    <a:pt x="7" y="46"/>
                    <a:pt x="7" y="46"/>
                    <a:pt x="7" y="46"/>
                  </a:cubicBezTo>
                  <a:cubicBezTo>
                    <a:pt x="9" y="46"/>
                    <a:pt x="9" y="46"/>
                    <a:pt x="9" y="46"/>
                  </a:cubicBezTo>
                  <a:cubicBezTo>
                    <a:pt x="8" y="52"/>
                    <a:pt x="8" y="56"/>
                    <a:pt x="9" y="59"/>
                  </a:cubicBezTo>
                  <a:cubicBezTo>
                    <a:pt x="10" y="62"/>
                    <a:pt x="12" y="65"/>
                    <a:pt x="14" y="67"/>
                  </a:cubicBezTo>
                  <a:cubicBezTo>
                    <a:pt x="17" y="70"/>
                    <a:pt x="20" y="72"/>
                    <a:pt x="24" y="73"/>
                  </a:cubicBezTo>
                  <a:cubicBezTo>
                    <a:pt x="28" y="74"/>
                    <a:pt x="32" y="74"/>
                    <a:pt x="35" y="72"/>
                  </a:cubicBezTo>
                  <a:cubicBezTo>
                    <a:pt x="39" y="71"/>
                    <a:pt x="41" y="68"/>
                    <a:pt x="42" y="65"/>
                  </a:cubicBezTo>
                  <a:cubicBezTo>
                    <a:pt x="42" y="63"/>
                    <a:pt x="42" y="61"/>
                    <a:pt x="42" y="59"/>
                  </a:cubicBezTo>
                  <a:cubicBezTo>
                    <a:pt x="41" y="57"/>
                    <a:pt x="40" y="55"/>
                    <a:pt x="39" y="53"/>
                  </a:cubicBezTo>
                  <a:cubicBezTo>
                    <a:pt x="37" y="52"/>
                    <a:pt x="34" y="48"/>
                    <a:pt x="29" y="43"/>
                  </a:cubicBezTo>
                  <a:cubicBezTo>
                    <a:pt x="24" y="38"/>
                    <a:pt x="21" y="34"/>
                    <a:pt x="19" y="31"/>
                  </a:cubicBezTo>
                  <a:cubicBezTo>
                    <a:pt x="17" y="29"/>
                    <a:pt x="15" y="26"/>
                    <a:pt x="15" y="23"/>
                  </a:cubicBezTo>
                  <a:cubicBezTo>
                    <a:pt x="14" y="20"/>
                    <a:pt x="14" y="17"/>
                    <a:pt x="15" y="14"/>
                  </a:cubicBezTo>
                  <a:cubicBezTo>
                    <a:pt x="17" y="9"/>
                    <a:pt x="20" y="5"/>
                    <a:pt x="25" y="3"/>
                  </a:cubicBezTo>
                  <a:cubicBezTo>
                    <a:pt x="30" y="0"/>
                    <a:pt x="35" y="0"/>
                    <a:pt x="41" y="2"/>
                  </a:cubicBezTo>
                  <a:cubicBezTo>
                    <a:pt x="45" y="3"/>
                    <a:pt x="49" y="5"/>
                    <a:pt x="52" y="8"/>
                  </a:cubicBezTo>
                  <a:cubicBezTo>
                    <a:pt x="54" y="9"/>
                    <a:pt x="55" y="10"/>
                    <a:pt x="56" y="10"/>
                  </a:cubicBezTo>
                  <a:cubicBezTo>
                    <a:pt x="57" y="11"/>
                    <a:pt x="58" y="11"/>
                    <a:pt x="59" y="10"/>
                  </a:cubicBezTo>
                  <a:cubicBezTo>
                    <a:pt x="59" y="10"/>
                    <a:pt x="60" y="9"/>
                    <a:pt x="61" y="7"/>
                  </a:cubicBezTo>
                  <a:lnTo>
                    <a:pt x="63" y="8"/>
                  </a:lnTo>
                  <a:close/>
                </a:path>
              </a:pathLst>
            </a:custGeom>
            <a:solidFill>
              <a:srgbClr val="192F4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14" name="Oval 6"/>
            <p:cNvSpPr>
              <a:spLocks noChangeArrowheads="1"/>
            </p:cNvSpPr>
            <p:nvPr/>
          </p:nvSpPr>
          <p:spPr bwMode="auto">
            <a:xfrm>
              <a:off x="3862388" y="2312988"/>
              <a:ext cx="2273300" cy="2203450"/>
            </a:xfrm>
            <a:prstGeom prst="ellipse">
              <a:avLst/>
            </a:prstGeom>
            <a:solidFill>
              <a:srgbClr val="192F4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15" name="Oval 7"/>
            <p:cNvSpPr>
              <a:spLocks noChangeArrowheads="1"/>
            </p:cNvSpPr>
            <p:nvPr/>
          </p:nvSpPr>
          <p:spPr bwMode="auto">
            <a:xfrm>
              <a:off x="4014787" y="2473325"/>
              <a:ext cx="1936750" cy="1878012"/>
            </a:xfrm>
            <a:prstGeom prst="ellipse">
              <a:avLst/>
            </a:prstGeom>
            <a:solidFill>
              <a:srgbClr val="192F44"/>
            </a:solidFill>
            <a:ln w="777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16" name="Freeform 8"/>
            <p:cNvSpPr>
              <a:spLocks/>
            </p:cNvSpPr>
            <p:nvPr/>
          </p:nvSpPr>
          <p:spPr bwMode="auto">
            <a:xfrm>
              <a:off x="4408488" y="2836863"/>
              <a:ext cx="1182688" cy="1150937"/>
            </a:xfrm>
            <a:custGeom>
              <a:avLst/>
              <a:gdLst/>
              <a:ahLst/>
              <a:cxnLst>
                <a:cxn ang="0">
                  <a:pos x="187" y="20"/>
                </a:cxn>
                <a:cxn ang="0">
                  <a:pos x="19" y="119"/>
                </a:cxn>
                <a:cxn ang="0">
                  <a:pos x="118" y="288"/>
                </a:cxn>
                <a:cxn ang="0">
                  <a:pos x="287" y="188"/>
                </a:cxn>
                <a:cxn ang="0">
                  <a:pos x="187" y="20"/>
                </a:cxn>
              </a:cxnLst>
              <a:rect l="0" t="0" r="r" b="b"/>
              <a:pathLst>
                <a:path w="306" h="307">
                  <a:moveTo>
                    <a:pt x="187" y="20"/>
                  </a:moveTo>
                  <a:cubicBezTo>
                    <a:pt x="113" y="0"/>
                    <a:pt x="38" y="45"/>
                    <a:pt x="19" y="119"/>
                  </a:cubicBezTo>
                  <a:cubicBezTo>
                    <a:pt x="0" y="193"/>
                    <a:pt x="44" y="269"/>
                    <a:pt x="118" y="288"/>
                  </a:cubicBezTo>
                  <a:cubicBezTo>
                    <a:pt x="192" y="307"/>
                    <a:pt x="268" y="262"/>
                    <a:pt x="287" y="188"/>
                  </a:cubicBezTo>
                  <a:cubicBezTo>
                    <a:pt x="306" y="114"/>
                    <a:pt x="261" y="39"/>
                    <a:pt x="187" y="20"/>
                  </a:cubicBezTo>
                </a:path>
              </a:pathLst>
            </a:custGeom>
            <a:noFill/>
            <a:ln w="61913"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17" name="Freeform 9"/>
            <p:cNvSpPr>
              <a:spLocks/>
            </p:cNvSpPr>
            <p:nvPr/>
          </p:nvSpPr>
          <p:spPr bwMode="auto">
            <a:xfrm>
              <a:off x="4602163" y="2274888"/>
              <a:ext cx="779463" cy="2301875"/>
            </a:xfrm>
            <a:custGeom>
              <a:avLst/>
              <a:gdLst/>
              <a:ahLst/>
              <a:cxnLst>
                <a:cxn ang="0">
                  <a:pos x="0" y="1450"/>
                </a:cxn>
                <a:cxn ang="0">
                  <a:pos x="143" y="621"/>
                </a:cxn>
                <a:cxn ang="0">
                  <a:pos x="491" y="0"/>
                </a:cxn>
                <a:cxn ang="0">
                  <a:pos x="406" y="678"/>
                </a:cxn>
                <a:cxn ang="0">
                  <a:pos x="0" y="1450"/>
                </a:cxn>
              </a:cxnLst>
              <a:rect l="0" t="0" r="r" b="b"/>
              <a:pathLst>
                <a:path w="491" h="1450">
                  <a:moveTo>
                    <a:pt x="0" y="1450"/>
                  </a:moveTo>
                  <a:lnTo>
                    <a:pt x="143" y="621"/>
                  </a:lnTo>
                  <a:lnTo>
                    <a:pt x="491" y="0"/>
                  </a:lnTo>
                  <a:lnTo>
                    <a:pt x="406" y="678"/>
                  </a:lnTo>
                  <a:lnTo>
                    <a:pt x="0" y="145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18" name="Freeform 10"/>
            <p:cNvSpPr>
              <a:spLocks/>
            </p:cNvSpPr>
            <p:nvPr/>
          </p:nvSpPr>
          <p:spPr bwMode="auto">
            <a:xfrm>
              <a:off x="4602163" y="2274888"/>
              <a:ext cx="779463" cy="2301875"/>
            </a:xfrm>
            <a:custGeom>
              <a:avLst/>
              <a:gdLst/>
              <a:ahLst/>
              <a:cxnLst>
                <a:cxn ang="0">
                  <a:pos x="0" y="1450"/>
                </a:cxn>
                <a:cxn ang="0">
                  <a:pos x="143" y="621"/>
                </a:cxn>
                <a:cxn ang="0">
                  <a:pos x="491" y="0"/>
                </a:cxn>
                <a:cxn ang="0">
                  <a:pos x="406" y="678"/>
                </a:cxn>
                <a:cxn ang="0">
                  <a:pos x="0" y="1450"/>
                </a:cxn>
              </a:cxnLst>
              <a:rect l="0" t="0" r="r" b="b"/>
              <a:pathLst>
                <a:path w="491" h="1450">
                  <a:moveTo>
                    <a:pt x="0" y="1450"/>
                  </a:moveTo>
                  <a:lnTo>
                    <a:pt x="143" y="621"/>
                  </a:lnTo>
                  <a:lnTo>
                    <a:pt x="491" y="0"/>
                  </a:lnTo>
                  <a:lnTo>
                    <a:pt x="406" y="678"/>
                  </a:lnTo>
                  <a:lnTo>
                    <a:pt x="0" y="1450"/>
                  </a:lnTo>
                  <a:close/>
                </a:path>
              </a:pathLst>
            </a:custGeom>
            <a:noFill/>
            <a:ln w="31750" cap="flat">
              <a:solidFill>
                <a:srgbClr val="192F4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19" name="Freeform 11"/>
            <p:cNvSpPr>
              <a:spLocks/>
            </p:cNvSpPr>
            <p:nvPr/>
          </p:nvSpPr>
          <p:spPr bwMode="auto">
            <a:xfrm>
              <a:off x="4029075" y="3171825"/>
              <a:ext cx="1941513" cy="479425"/>
            </a:xfrm>
            <a:custGeom>
              <a:avLst/>
              <a:gdLst/>
              <a:ahLst/>
              <a:cxnLst>
                <a:cxn ang="0">
                  <a:pos x="1223" y="302"/>
                </a:cxn>
                <a:cxn ang="0">
                  <a:pos x="572" y="231"/>
                </a:cxn>
                <a:cxn ang="0">
                  <a:pos x="0" y="0"/>
                </a:cxn>
                <a:cxn ang="0">
                  <a:pos x="628" y="56"/>
                </a:cxn>
                <a:cxn ang="0">
                  <a:pos x="1223" y="302"/>
                </a:cxn>
              </a:cxnLst>
              <a:rect l="0" t="0" r="r" b="b"/>
              <a:pathLst>
                <a:path w="1223" h="302">
                  <a:moveTo>
                    <a:pt x="1223" y="302"/>
                  </a:moveTo>
                  <a:lnTo>
                    <a:pt x="572" y="231"/>
                  </a:lnTo>
                  <a:lnTo>
                    <a:pt x="0" y="0"/>
                  </a:lnTo>
                  <a:lnTo>
                    <a:pt x="628" y="56"/>
                  </a:lnTo>
                  <a:lnTo>
                    <a:pt x="1223" y="302"/>
                  </a:lnTo>
                  <a:close/>
                </a:path>
              </a:pathLst>
            </a:custGeom>
            <a:solidFill>
              <a:srgbClr val="FFFFFF"/>
            </a:solidFill>
            <a:ln w="31750" cap="flat">
              <a:solidFill>
                <a:srgbClr val="192F4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20" name="Freeform 12"/>
            <p:cNvSpPr>
              <a:spLocks/>
            </p:cNvSpPr>
            <p:nvPr/>
          </p:nvSpPr>
          <p:spPr bwMode="auto">
            <a:xfrm>
              <a:off x="4667250" y="2836863"/>
              <a:ext cx="668338" cy="1125537"/>
            </a:xfrm>
            <a:custGeom>
              <a:avLst/>
              <a:gdLst/>
              <a:ahLst/>
              <a:cxnLst>
                <a:cxn ang="0">
                  <a:pos x="0" y="0"/>
                </a:cxn>
                <a:cxn ang="0">
                  <a:pos x="236" y="289"/>
                </a:cxn>
                <a:cxn ang="0">
                  <a:pos x="421" y="709"/>
                </a:cxn>
                <a:cxn ang="0">
                  <a:pos x="141" y="343"/>
                </a:cxn>
                <a:cxn ang="0">
                  <a:pos x="0" y="0"/>
                </a:cxn>
              </a:cxnLst>
              <a:rect l="0" t="0" r="r" b="b"/>
              <a:pathLst>
                <a:path w="421" h="709">
                  <a:moveTo>
                    <a:pt x="0" y="0"/>
                  </a:moveTo>
                  <a:lnTo>
                    <a:pt x="236" y="289"/>
                  </a:lnTo>
                  <a:lnTo>
                    <a:pt x="421" y="709"/>
                  </a:lnTo>
                  <a:lnTo>
                    <a:pt x="141" y="343"/>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21" name="Freeform 13"/>
            <p:cNvSpPr>
              <a:spLocks/>
            </p:cNvSpPr>
            <p:nvPr/>
          </p:nvSpPr>
          <p:spPr bwMode="auto">
            <a:xfrm>
              <a:off x="4667250" y="2836863"/>
              <a:ext cx="668338" cy="1125537"/>
            </a:xfrm>
            <a:custGeom>
              <a:avLst/>
              <a:gdLst/>
              <a:ahLst/>
              <a:cxnLst>
                <a:cxn ang="0">
                  <a:pos x="0" y="0"/>
                </a:cxn>
                <a:cxn ang="0">
                  <a:pos x="236" y="289"/>
                </a:cxn>
                <a:cxn ang="0">
                  <a:pos x="421" y="709"/>
                </a:cxn>
                <a:cxn ang="0">
                  <a:pos x="141" y="343"/>
                </a:cxn>
                <a:cxn ang="0">
                  <a:pos x="0" y="0"/>
                </a:cxn>
              </a:cxnLst>
              <a:rect l="0" t="0" r="r" b="b"/>
              <a:pathLst>
                <a:path w="421" h="709">
                  <a:moveTo>
                    <a:pt x="0" y="0"/>
                  </a:moveTo>
                  <a:lnTo>
                    <a:pt x="236" y="289"/>
                  </a:lnTo>
                  <a:lnTo>
                    <a:pt x="421" y="709"/>
                  </a:lnTo>
                  <a:lnTo>
                    <a:pt x="141" y="343"/>
                  </a:lnTo>
                  <a:lnTo>
                    <a:pt x="0" y="0"/>
                  </a:lnTo>
                  <a:close/>
                </a:path>
              </a:pathLst>
            </a:custGeom>
            <a:no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22" name="Freeform 14"/>
            <p:cNvSpPr>
              <a:spLocks/>
            </p:cNvSpPr>
            <p:nvPr/>
          </p:nvSpPr>
          <p:spPr bwMode="auto">
            <a:xfrm>
              <a:off x="4395788" y="3159125"/>
              <a:ext cx="1219200" cy="525462"/>
            </a:xfrm>
            <a:custGeom>
              <a:avLst/>
              <a:gdLst/>
              <a:ahLst/>
              <a:cxnLst>
                <a:cxn ang="0">
                  <a:pos x="768" y="0"/>
                </a:cxn>
                <a:cxn ang="0">
                  <a:pos x="402" y="100"/>
                </a:cxn>
                <a:cxn ang="0">
                  <a:pos x="0" y="331"/>
                </a:cxn>
                <a:cxn ang="0">
                  <a:pos x="449" y="196"/>
                </a:cxn>
                <a:cxn ang="0">
                  <a:pos x="768" y="0"/>
                </a:cxn>
              </a:cxnLst>
              <a:rect l="0" t="0" r="r" b="b"/>
              <a:pathLst>
                <a:path w="768" h="331">
                  <a:moveTo>
                    <a:pt x="768" y="0"/>
                  </a:moveTo>
                  <a:lnTo>
                    <a:pt x="402" y="100"/>
                  </a:lnTo>
                  <a:lnTo>
                    <a:pt x="0" y="331"/>
                  </a:lnTo>
                  <a:lnTo>
                    <a:pt x="449" y="196"/>
                  </a:lnTo>
                  <a:lnTo>
                    <a:pt x="768"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23" name="Freeform 15"/>
            <p:cNvSpPr>
              <a:spLocks/>
            </p:cNvSpPr>
            <p:nvPr/>
          </p:nvSpPr>
          <p:spPr bwMode="auto">
            <a:xfrm>
              <a:off x="4395788" y="3159125"/>
              <a:ext cx="1219200" cy="525462"/>
            </a:xfrm>
            <a:custGeom>
              <a:avLst/>
              <a:gdLst/>
              <a:ahLst/>
              <a:cxnLst>
                <a:cxn ang="0">
                  <a:pos x="768" y="0"/>
                </a:cxn>
                <a:cxn ang="0">
                  <a:pos x="402" y="100"/>
                </a:cxn>
                <a:cxn ang="0">
                  <a:pos x="0" y="331"/>
                </a:cxn>
                <a:cxn ang="0">
                  <a:pos x="449" y="196"/>
                </a:cxn>
                <a:cxn ang="0">
                  <a:pos x="768" y="0"/>
                </a:cxn>
              </a:cxnLst>
              <a:rect l="0" t="0" r="r" b="b"/>
              <a:pathLst>
                <a:path w="768" h="331">
                  <a:moveTo>
                    <a:pt x="768" y="0"/>
                  </a:moveTo>
                  <a:lnTo>
                    <a:pt x="402" y="100"/>
                  </a:lnTo>
                  <a:lnTo>
                    <a:pt x="0" y="331"/>
                  </a:lnTo>
                  <a:lnTo>
                    <a:pt x="449" y="196"/>
                  </a:lnTo>
                  <a:lnTo>
                    <a:pt x="768" y="0"/>
                  </a:lnTo>
                  <a:close/>
                </a:path>
              </a:pathLst>
            </a:custGeom>
            <a:no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24" name="Freeform 16"/>
            <p:cNvSpPr>
              <a:spLocks/>
            </p:cNvSpPr>
            <p:nvPr/>
          </p:nvSpPr>
          <p:spPr bwMode="auto">
            <a:xfrm>
              <a:off x="4813300" y="3216275"/>
              <a:ext cx="376238" cy="366712"/>
            </a:xfrm>
            <a:custGeom>
              <a:avLst/>
              <a:gdLst/>
              <a:ahLst/>
              <a:cxnLst>
                <a:cxn ang="0">
                  <a:pos x="60" y="7"/>
                </a:cxn>
                <a:cxn ang="0">
                  <a:pos x="6" y="38"/>
                </a:cxn>
                <a:cxn ang="0">
                  <a:pos x="38" y="92"/>
                </a:cxn>
                <a:cxn ang="0">
                  <a:pos x="91" y="60"/>
                </a:cxn>
                <a:cxn ang="0">
                  <a:pos x="60" y="7"/>
                </a:cxn>
              </a:cxnLst>
              <a:rect l="0" t="0" r="r" b="b"/>
              <a:pathLst>
                <a:path w="97" h="98">
                  <a:moveTo>
                    <a:pt x="60" y="7"/>
                  </a:moveTo>
                  <a:cubicBezTo>
                    <a:pt x="36" y="0"/>
                    <a:pt x="12" y="15"/>
                    <a:pt x="6" y="38"/>
                  </a:cubicBezTo>
                  <a:cubicBezTo>
                    <a:pt x="0" y="62"/>
                    <a:pt x="14" y="85"/>
                    <a:pt x="38" y="92"/>
                  </a:cubicBezTo>
                  <a:cubicBezTo>
                    <a:pt x="61" y="98"/>
                    <a:pt x="85" y="83"/>
                    <a:pt x="91" y="60"/>
                  </a:cubicBezTo>
                  <a:cubicBezTo>
                    <a:pt x="97" y="37"/>
                    <a:pt x="83" y="13"/>
                    <a:pt x="60"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25" name="Freeform 17"/>
            <p:cNvSpPr>
              <a:spLocks/>
            </p:cNvSpPr>
            <p:nvPr/>
          </p:nvSpPr>
          <p:spPr bwMode="auto">
            <a:xfrm>
              <a:off x="4813300" y="3216275"/>
              <a:ext cx="376238" cy="366712"/>
            </a:xfrm>
            <a:custGeom>
              <a:avLst/>
              <a:gdLst/>
              <a:ahLst/>
              <a:cxnLst>
                <a:cxn ang="0">
                  <a:pos x="60" y="7"/>
                </a:cxn>
                <a:cxn ang="0">
                  <a:pos x="6" y="38"/>
                </a:cxn>
                <a:cxn ang="0">
                  <a:pos x="38" y="92"/>
                </a:cxn>
                <a:cxn ang="0">
                  <a:pos x="91" y="60"/>
                </a:cxn>
                <a:cxn ang="0">
                  <a:pos x="60" y="7"/>
                </a:cxn>
              </a:cxnLst>
              <a:rect l="0" t="0" r="r" b="b"/>
              <a:pathLst>
                <a:path w="97" h="98">
                  <a:moveTo>
                    <a:pt x="60" y="7"/>
                  </a:moveTo>
                  <a:cubicBezTo>
                    <a:pt x="36" y="0"/>
                    <a:pt x="12" y="15"/>
                    <a:pt x="6" y="38"/>
                  </a:cubicBezTo>
                  <a:cubicBezTo>
                    <a:pt x="0" y="62"/>
                    <a:pt x="14" y="85"/>
                    <a:pt x="38" y="92"/>
                  </a:cubicBezTo>
                  <a:cubicBezTo>
                    <a:pt x="61" y="98"/>
                    <a:pt x="85" y="83"/>
                    <a:pt x="91" y="60"/>
                  </a:cubicBezTo>
                  <a:cubicBezTo>
                    <a:pt x="97" y="37"/>
                    <a:pt x="83" y="13"/>
                    <a:pt x="60" y="7"/>
                  </a:cubicBezTo>
                </a:path>
              </a:pathLst>
            </a:custGeom>
            <a:noFill/>
            <a:ln w="31750" cap="flat">
              <a:solidFill>
                <a:srgbClr val="192F4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26" name="Freeform 18"/>
            <p:cNvSpPr>
              <a:spLocks/>
            </p:cNvSpPr>
            <p:nvPr/>
          </p:nvSpPr>
          <p:spPr bwMode="auto">
            <a:xfrm>
              <a:off x="5396849" y="1649571"/>
              <a:ext cx="360365" cy="341312"/>
            </a:xfrm>
            <a:custGeom>
              <a:avLst/>
              <a:gdLst/>
              <a:ahLst/>
              <a:cxnLst>
                <a:cxn ang="0">
                  <a:pos x="16" y="0"/>
                </a:cxn>
                <a:cxn ang="0">
                  <a:pos x="35" y="5"/>
                </a:cxn>
                <a:cxn ang="0">
                  <a:pos x="63" y="71"/>
                </a:cxn>
                <a:cxn ang="0">
                  <a:pos x="75" y="30"/>
                </a:cxn>
                <a:cxn ang="0">
                  <a:pos x="76" y="21"/>
                </a:cxn>
                <a:cxn ang="0">
                  <a:pos x="70" y="17"/>
                </a:cxn>
                <a:cxn ang="0">
                  <a:pos x="68" y="17"/>
                </a:cxn>
                <a:cxn ang="0">
                  <a:pos x="69" y="15"/>
                </a:cxn>
                <a:cxn ang="0">
                  <a:pos x="93" y="22"/>
                </a:cxn>
                <a:cxn ang="0">
                  <a:pos x="93" y="24"/>
                </a:cxn>
                <a:cxn ang="0">
                  <a:pos x="90" y="23"/>
                </a:cxn>
                <a:cxn ang="0">
                  <a:pos x="83" y="24"/>
                </a:cxn>
                <a:cxn ang="0">
                  <a:pos x="80" y="31"/>
                </a:cxn>
                <a:cxn ang="0">
                  <a:pos x="63" y="91"/>
                </a:cxn>
                <a:cxn ang="0">
                  <a:pos x="61" y="90"/>
                </a:cxn>
                <a:cxn ang="0">
                  <a:pos x="30" y="20"/>
                </a:cxn>
                <a:cxn ang="0">
                  <a:pos x="18" y="63"/>
                </a:cxn>
                <a:cxn ang="0">
                  <a:pos x="17" y="72"/>
                </a:cxn>
                <a:cxn ang="0">
                  <a:pos x="22" y="76"/>
                </a:cxn>
                <a:cxn ang="0">
                  <a:pos x="25" y="77"/>
                </a:cxn>
                <a:cxn ang="0">
                  <a:pos x="24" y="79"/>
                </a:cxn>
                <a:cxn ang="0">
                  <a:pos x="0" y="72"/>
                </a:cxn>
                <a:cxn ang="0">
                  <a:pos x="0" y="70"/>
                </a:cxn>
                <a:cxn ang="0">
                  <a:pos x="3" y="70"/>
                </a:cxn>
                <a:cxn ang="0">
                  <a:pos x="10" y="69"/>
                </a:cxn>
                <a:cxn ang="0">
                  <a:pos x="13" y="62"/>
                </a:cxn>
                <a:cxn ang="0">
                  <a:pos x="27" y="13"/>
                </a:cxn>
                <a:cxn ang="0">
                  <a:pos x="24" y="7"/>
                </a:cxn>
                <a:cxn ang="0">
                  <a:pos x="20" y="3"/>
                </a:cxn>
                <a:cxn ang="0">
                  <a:pos x="15" y="1"/>
                </a:cxn>
                <a:cxn ang="0">
                  <a:pos x="16" y="0"/>
                </a:cxn>
              </a:cxnLst>
              <a:rect l="0" t="0" r="r" b="b"/>
              <a:pathLst>
                <a:path w="93" h="91">
                  <a:moveTo>
                    <a:pt x="16" y="0"/>
                  </a:moveTo>
                  <a:cubicBezTo>
                    <a:pt x="35" y="5"/>
                    <a:pt x="35" y="5"/>
                    <a:pt x="35" y="5"/>
                  </a:cubicBezTo>
                  <a:cubicBezTo>
                    <a:pt x="63" y="71"/>
                    <a:pt x="63" y="71"/>
                    <a:pt x="63" y="71"/>
                  </a:cubicBezTo>
                  <a:cubicBezTo>
                    <a:pt x="75" y="30"/>
                    <a:pt x="75" y="30"/>
                    <a:pt x="75" y="30"/>
                  </a:cubicBezTo>
                  <a:cubicBezTo>
                    <a:pt x="76" y="25"/>
                    <a:pt x="77" y="23"/>
                    <a:pt x="76" y="21"/>
                  </a:cubicBezTo>
                  <a:cubicBezTo>
                    <a:pt x="75" y="19"/>
                    <a:pt x="73" y="18"/>
                    <a:pt x="70" y="17"/>
                  </a:cubicBezTo>
                  <a:cubicBezTo>
                    <a:pt x="68" y="17"/>
                    <a:pt x="68" y="17"/>
                    <a:pt x="68" y="17"/>
                  </a:cubicBezTo>
                  <a:cubicBezTo>
                    <a:pt x="69" y="15"/>
                    <a:pt x="69" y="15"/>
                    <a:pt x="69" y="15"/>
                  </a:cubicBezTo>
                  <a:cubicBezTo>
                    <a:pt x="93" y="22"/>
                    <a:pt x="93" y="22"/>
                    <a:pt x="93" y="22"/>
                  </a:cubicBezTo>
                  <a:cubicBezTo>
                    <a:pt x="93" y="24"/>
                    <a:pt x="93" y="24"/>
                    <a:pt x="93" y="24"/>
                  </a:cubicBezTo>
                  <a:cubicBezTo>
                    <a:pt x="90" y="23"/>
                    <a:pt x="90" y="23"/>
                    <a:pt x="90" y="23"/>
                  </a:cubicBezTo>
                  <a:cubicBezTo>
                    <a:pt x="87" y="22"/>
                    <a:pt x="85" y="22"/>
                    <a:pt x="83" y="24"/>
                  </a:cubicBezTo>
                  <a:cubicBezTo>
                    <a:pt x="82" y="25"/>
                    <a:pt x="81" y="27"/>
                    <a:pt x="80" y="31"/>
                  </a:cubicBezTo>
                  <a:cubicBezTo>
                    <a:pt x="63" y="91"/>
                    <a:pt x="63" y="91"/>
                    <a:pt x="63" y="91"/>
                  </a:cubicBezTo>
                  <a:cubicBezTo>
                    <a:pt x="61" y="90"/>
                    <a:pt x="61" y="90"/>
                    <a:pt x="61" y="90"/>
                  </a:cubicBezTo>
                  <a:cubicBezTo>
                    <a:pt x="30" y="20"/>
                    <a:pt x="30" y="20"/>
                    <a:pt x="30" y="20"/>
                  </a:cubicBezTo>
                  <a:cubicBezTo>
                    <a:pt x="18" y="63"/>
                    <a:pt x="18" y="63"/>
                    <a:pt x="18" y="63"/>
                  </a:cubicBezTo>
                  <a:cubicBezTo>
                    <a:pt x="17" y="68"/>
                    <a:pt x="16" y="71"/>
                    <a:pt x="17" y="72"/>
                  </a:cubicBezTo>
                  <a:cubicBezTo>
                    <a:pt x="18" y="74"/>
                    <a:pt x="20" y="75"/>
                    <a:pt x="22" y="76"/>
                  </a:cubicBezTo>
                  <a:cubicBezTo>
                    <a:pt x="25" y="77"/>
                    <a:pt x="25" y="77"/>
                    <a:pt x="25" y="77"/>
                  </a:cubicBezTo>
                  <a:cubicBezTo>
                    <a:pt x="24" y="79"/>
                    <a:pt x="24" y="79"/>
                    <a:pt x="24" y="79"/>
                  </a:cubicBezTo>
                  <a:cubicBezTo>
                    <a:pt x="0" y="72"/>
                    <a:pt x="0" y="72"/>
                    <a:pt x="0" y="72"/>
                  </a:cubicBezTo>
                  <a:cubicBezTo>
                    <a:pt x="0" y="70"/>
                    <a:pt x="0" y="70"/>
                    <a:pt x="0" y="70"/>
                  </a:cubicBezTo>
                  <a:cubicBezTo>
                    <a:pt x="3" y="70"/>
                    <a:pt x="3" y="70"/>
                    <a:pt x="3" y="70"/>
                  </a:cubicBezTo>
                  <a:cubicBezTo>
                    <a:pt x="6" y="71"/>
                    <a:pt x="8" y="71"/>
                    <a:pt x="10" y="69"/>
                  </a:cubicBezTo>
                  <a:cubicBezTo>
                    <a:pt x="11" y="69"/>
                    <a:pt x="12" y="66"/>
                    <a:pt x="13" y="62"/>
                  </a:cubicBezTo>
                  <a:cubicBezTo>
                    <a:pt x="27" y="13"/>
                    <a:pt x="27" y="13"/>
                    <a:pt x="27" y="13"/>
                  </a:cubicBezTo>
                  <a:cubicBezTo>
                    <a:pt x="26" y="10"/>
                    <a:pt x="25" y="8"/>
                    <a:pt x="24" y="7"/>
                  </a:cubicBezTo>
                  <a:cubicBezTo>
                    <a:pt x="23" y="6"/>
                    <a:pt x="22" y="5"/>
                    <a:pt x="20" y="3"/>
                  </a:cubicBezTo>
                  <a:cubicBezTo>
                    <a:pt x="19" y="3"/>
                    <a:pt x="18" y="2"/>
                    <a:pt x="15" y="1"/>
                  </a:cubicBezTo>
                  <a:lnTo>
                    <a:pt x="16" y="0"/>
                  </a:lnTo>
                  <a:close/>
                </a:path>
              </a:pathLst>
            </a:custGeom>
            <a:solidFill>
              <a:srgbClr val="192F4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27" name="Freeform 19"/>
            <p:cNvSpPr>
              <a:spLocks/>
            </p:cNvSpPr>
            <p:nvPr/>
          </p:nvSpPr>
          <p:spPr bwMode="auto">
            <a:xfrm>
              <a:off x="6257249" y="3612410"/>
              <a:ext cx="290513" cy="322261"/>
            </a:xfrm>
            <a:custGeom>
              <a:avLst/>
              <a:gdLst/>
              <a:ahLst/>
              <a:cxnLst>
                <a:cxn ang="0">
                  <a:pos x="40" y="10"/>
                </a:cxn>
                <a:cxn ang="0">
                  <a:pos x="32" y="38"/>
                </a:cxn>
                <a:cxn ang="0">
                  <a:pos x="47" y="42"/>
                </a:cxn>
                <a:cxn ang="0">
                  <a:pos x="56" y="43"/>
                </a:cxn>
                <a:cxn ang="0">
                  <a:pos x="62" y="35"/>
                </a:cxn>
                <a:cxn ang="0">
                  <a:pos x="63" y="35"/>
                </a:cxn>
                <a:cxn ang="0">
                  <a:pos x="56" y="60"/>
                </a:cxn>
                <a:cxn ang="0">
                  <a:pos x="54" y="60"/>
                </a:cxn>
                <a:cxn ang="0">
                  <a:pos x="55" y="53"/>
                </a:cxn>
                <a:cxn ang="0">
                  <a:pos x="53" y="49"/>
                </a:cxn>
                <a:cxn ang="0">
                  <a:pos x="46" y="46"/>
                </a:cxn>
                <a:cxn ang="0">
                  <a:pos x="31" y="41"/>
                </a:cxn>
                <a:cxn ang="0">
                  <a:pos x="24" y="65"/>
                </a:cxn>
                <a:cxn ang="0">
                  <a:pos x="23" y="71"/>
                </a:cxn>
                <a:cxn ang="0">
                  <a:pos x="24" y="73"/>
                </a:cxn>
                <a:cxn ang="0">
                  <a:pos x="28" y="74"/>
                </a:cxn>
                <a:cxn ang="0">
                  <a:pos x="40" y="78"/>
                </a:cxn>
                <a:cxn ang="0">
                  <a:pos x="49" y="79"/>
                </a:cxn>
                <a:cxn ang="0">
                  <a:pos x="55" y="78"/>
                </a:cxn>
                <a:cxn ang="0">
                  <a:pos x="64" y="70"/>
                </a:cxn>
                <a:cxn ang="0">
                  <a:pos x="66" y="70"/>
                </a:cxn>
                <a:cxn ang="0">
                  <a:pos x="55" y="86"/>
                </a:cxn>
                <a:cxn ang="0">
                  <a:pos x="0" y="71"/>
                </a:cxn>
                <a:cxn ang="0">
                  <a:pos x="1" y="69"/>
                </a:cxn>
                <a:cxn ang="0">
                  <a:pos x="4" y="70"/>
                </a:cxn>
                <a:cxn ang="0">
                  <a:pos x="9" y="70"/>
                </a:cxn>
                <a:cxn ang="0">
                  <a:pos x="12" y="68"/>
                </a:cxn>
                <a:cxn ang="0">
                  <a:pos x="14" y="61"/>
                </a:cxn>
                <a:cxn ang="0">
                  <a:pos x="27" y="15"/>
                </a:cxn>
                <a:cxn ang="0">
                  <a:pos x="28" y="6"/>
                </a:cxn>
                <a:cxn ang="0">
                  <a:pos x="23" y="3"/>
                </a:cxn>
                <a:cxn ang="0">
                  <a:pos x="20" y="2"/>
                </a:cxn>
                <a:cxn ang="0">
                  <a:pos x="21" y="0"/>
                </a:cxn>
                <a:cxn ang="0">
                  <a:pos x="75" y="16"/>
                </a:cxn>
                <a:cxn ang="0">
                  <a:pos x="72" y="31"/>
                </a:cxn>
                <a:cxn ang="0">
                  <a:pos x="70" y="31"/>
                </a:cxn>
                <a:cxn ang="0">
                  <a:pos x="70" y="22"/>
                </a:cxn>
                <a:cxn ang="0">
                  <a:pos x="67" y="18"/>
                </a:cxn>
                <a:cxn ang="0">
                  <a:pos x="59" y="15"/>
                </a:cxn>
                <a:cxn ang="0">
                  <a:pos x="40" y="10"/>
                </a:cxn>
              </a:cxnLst>
              <a:rect l="0" t="0" r="r" b="b"/>
              <a:pathLst>
                <a:path w="75" h="86">
                  <a:moveTo>
                    <a:pt x="40" y="10"/>
                  </a:moveTo>
                  <a:cubicBezTo>
                    <a:pt x="32" y="38"/>
                    <a:pt x="32" y="38"/>
                    <a:pt x="32" y="38"/>
                  </a:cubicBezTo>
                  <a:cubicBezTo>
                    <a:pt x="47" y="42"/>
                    <a:pt x="47" y="42"/>
                    <a:pt x="47" y="42"/>
                  </a:cubicBezTo>
                  <a:cubicBezTo>
                    <a:pt x="52" y="43"/>
                    <a:pt x="54" y="43"/>
                    <a:pt x="56" y="43"/>
                  </a:cubicBezTo>
                  <a:cubicBezTo>
                    <a:pt x="58" y="41"/>
                    <a:pt x="60" y="39"/>
                    <a:pt x="62" y="35"/>
                  </a:cubicBezTo>
                  <a:cubicBezTo>
                    <a:pt x="63" y="35"/>
                    <a:pt x="63" y="35"/>
                    <a:pt x="63" y="35"/>
                  </a:cubicBezTo>
                  <a:cubicBezTo>
                    <a:pt x="56" y="60"/>
                    <a:pt x="56" y="60"/>
                    <a:pt x="56" y="60"/>
                  </a:cubicBezTo>
                  <a:cubicBezTo>
                    <a:pt x="54" y="60"/>
                    <a:pt x="54" y="60"/>
                    <a:pt x="54" y="60"/>
                  </a:cubicBezTo>
                  <a:cubicBezTo>
                    <a:pt x="55" y="56"/>
                    <a:pt x="55" y="54"/>
                    <a:pt x="55" y="53"/>
                  </a:cubicBezTo>
                  <a:cubicBezTo>
                    <a:pt x="55" y="51"/>
                    <a:pt x="54" y="50"/>
                    <a:pt x="53" y="49"/>
                  </a:cubicBezTo>
                  <a:cubicBezTo>
                    <a:pt x="51" y="48"/>
                    <a:pt x="49" y="47"/>
                    <a:pt x="46" y="46"/>
                  </a:cubicBezTo>
                  <a:cubicBezTo>
                    <a:pt x="31" y="41"/>
                    <a:pt x="31" y="41"/>
                    <a:pt x="31" y="41"/>
                  </a:cubicBezTo>
                  <a:cubicBezTo>
                    <a:pt x="24" y="65"/>
                    <a:pt x="24" y="65"/>
                    <a:pt x="24" y="65"/>
                  </a:cubicBezTo>
                  <a:cubicBezTo>
                    <a:pt x="23" y="68"/>
                    <a:pt x="23" y="70"/>
                    <a:pt x="23" y="71"/>
                  </a:cubicBezTo>
                  <a:cubicBezTo>
                    <a:pt x="23" y="71"/>
                    <a:pt x="23" y="72"/>
                    <a:pt x="24" y="73"/>
                  </a:cubicBezTo>
                  <a:cubicBezTo>
                    <a:pt x="24" y="73"/>
                    <a:pt x="26" y="74"/>
                    <a:pt x="28" y="74"/>
                  </a:cubicBezTo>
                  <a:cubicBezTo>
                    <a:pt x="40" y="78"/>
                    <a:pt x="40" y="78"/>
                    <a:pt x="40" y="78"/>
                  </a:cubicBezTo>
                  <a:cubicBezTo>
                    <a:pt x="44" y="79"/>
                    <a:pt x="47" y="80"/>
                    <a:pt x="49" y="79"/>
                  </a:cubicBezTo>
                  <a:cubicBezTo>
                    <a:pt x="51" y="79"/>
                    <a:pt x="53" y="79"/>
                    <a:pt x="55" y="78"/>
                  </a:cubicBezTo>
                  <a:cubicBezTo>
                    <a:pt x="58" y="76"/>
                    <a:pt x="61" y="74"/>
                    <a:pt x="64" y="70"/>
                  </a:cubicBezTo>
                  <a:cubicBezTo>
                    <a:pt x="66" y="70"/>
                    <a:pt x="66" y="70"/>
                    <a:pt x="66" y="70"/>
                  </a:cubicBezTo>
                  <a:cubicBezTo>
                    <a:pt x="55" y="86"/>
                    <a:pt x="55" y="86"/>
                    <a:pt x="55" y="86"/>
                  </a:cubicBezTo>
                  <a:cubicBezTo>
                    <a:pt x="0" y="71"/>
                    <a:pt x="0" y="71"/>
                    <a:pt x="0" y="71"/>
                  </a:cubicBezTo>
                  <a:cubicBezTo>
                    <a:pt x="1" y="69"/>
                    <a:pt x="1" y="69"/>
                    <a:pt x="1" y="69"/>
                  </a:cubicBezTo>
                  <a:cubicBezTo>
                    <a:pt x="4" y="70"/>
                    <a:pt x="4" y="70"/>
                    <a:pt x="4" y="70"/>
                  </a:cubicBezTo>
                  <a:cubicBezTo>
                    <a:pt x="5" y="70"/>
                    <a:pt x="7" y="70"/>
                    <a:pt x="9" y="70"/>
                  </a:cubicBezTo>
                  <a:cubicBezTo>
                    <a:pt x="10" y="69"/>
                    <a:pt x="11" y="69"/>
                    <a:pt x="12" y="68"/>
                  </a:cubicBezTo>
                  <a:cubicBezTo>
                    <a:pt x="12" y="67"/>
                    <a:pt x="13" y="65"/>
                    <a:pt x="14" y="61"/>
                  </a:cubicBezTo>
                  <a:cubicBezTo>
                    <a:pt x="27" y="15"/>
                    <a:pt x="27" y="15"/>
                    <a:pt x="27" y="15"/>
                  </a:cubicBezTo>
                  <a:cubicBezTo>
                    <a:pt x="29" y="11"/>
                    <a:pt x="29" y="8"/>
                    <a:pt x="28" y="6"/>
                  </a:cubicBezTo>
                  <a:cubicBezTo>
                    <a:pt x="28" y="5"/>
                    <a:pt x="26" y="3"/>
                    <a:pt x="23" y="3"/>
                  </a:cubicBezTo>
                  <a:cubicBezTo>
                    <a:pt x="20" y="2"/>
                    <a:pt x="20" y="2"/>
                    <a:pt x="20" y="2"/>
                  </a:cubicBezTo>
                  <a:cubicBezTo>
                    <a:pt x="21" y="0"/>
                    <a:pt x="21" y="0"/>
                    <a:pt x="21" y="0"/>
                  </a:cubicBezTo>
                  <a:cubicBezTo>
                    <a:pt x="75" y="16"/>
                    <a:pt x="75" y="16"/>
                    <a:pt x="75" y="16"/>
                  </a:cubicBezTo>
                  <a:cubicBezTo>
                    <a:pt x="72" y="31"/>
                    <a:pt x="72" y="31"/>
                    <a:pt x="72" y="31"/>
                  </a:cubicBezTo>
                  <a:cubicBezTo>
                    <a:pt x="70" y="31"/>
                    <a:pt x="70" y="31"/>
                    <a:pt x="70" y="31"/>
                  </a:cubicBezTo>
                  <a:cubicBezTo>
                    <a:pt x="70" y="27"/>
                    <a:pt x="70" y="24"/>
                    <a:pt x="70" y="22"/>
                  </a:cubicBezTo>
                  <a:cubicBezTo>
                    <a:pt x="69" y="21"/>
                    <a:pt x="68" y="19"/>
                    <a:pt x="67" y="18"/>
                  </a:cubicBezTo>
                  <a:cubicBezTo>
                    <a:pt x="65" y="17"/>
                    <a:pt x="63" y="16"/>
                    <a:pt x="59" y="15"/>
                  </a:cubicBezTo>
                  <a:lnTo>
                    <a:pt x="40" y="10"/>
                  </a:lnTo>
                  <a:close/>
                </a:path>
              </a:pathLst>
            </a:custGeom>
            <a:solidFill>
              <a:srgbClr val="192F4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28" name="Freeform 20"/>
            <p:cNvSpPr>
              <a:spLocks/>
            </p:cNvSpPr>
            <p:nvPr/>
          </p:nvSpPr>
          <p:spPr bwMode="auto">
            <a:xfrm>
              <a:off x="3319913" y="2901951"/>
              <a:ext cx="382590" cy="344486"/>
            </a:xfrm>
            <a:custGeom>
              <a:avLst/>
              <a:gdLst/>
              <a:ahLst/>
              <a:cxnLst>
                <a:cxn ang="0">
                  <a:pos x="99" y="28"/>
                </a:cxn>
                <a:cxn ang="0">
                  <a:pos x="99" y="30"/>
                </a:cxn>
                <a:cxn ang="0">
                  <a:pos x="94" y="30"/>
                </a:cxn>
                <a:cxn ang="0">
                  <a:pos x="89" y="33"/>
                </a:cxn>
                <a:cxn ang="0">
                  <a:pos x="84" y="41"/>
                </a:cxn>
                <a:cxn ang="0">
                  <a:pos x="47" y="92"/>
                </a:cxn>
                <a:cxn ang="0">
                  <a:pos x="45" y="91"/>
                </a:cxn>
                <a:cxn ang="0">
                  <a:pos x="42" y="41"/>
                </a:cxn>
                <a:cxn ang="0">
                  <a:pos x="13" y="82"/>
                </a:cxn>
                <a:cxn ang="0">
                  <a:pos x="11" y="82"/>
                </a:cxn>
                <a:cxn ang="0">
                  <a:pos x="7" y="17"/>
                </a:cxn>
                <a:cxn ang="0">
                  <a:pos x="6" y="8"/>
                </a:cxn>
                <a:cxn ang="0">
                  <a:pos x="4" y="4"/>
                </a:cxn>
                <a:cxn ang="0">
                  <a:pos x="0" y="2"/>
                </a:cxn>
                <a:cxn ang="0">
                  <a:pos x="0" y="0"/>
                </a:cxn>
                <a:cxn ang="0">
                  <a:pos x="27" y="8"/>
                </a:cxn>
                <a:cxn ang="0">
                  <a:pos x="26" y="9"/>
                </a:cxn>
                <a:cxn ang="0">
                  <a:pos x="25" y="9"/>
                </a:cxn>
                <a:cxn ang="0">
                  <a:pos x="20" y="9"/>
                </a:cxn>
                <a:cxn ang="0">
                  <a:pos x="18" y="12"/>
                </a:cxn>
                <a:cxn ang="0">
                  <a:pos x="18" y="21"/>
                </a:cxn>
                <a:cxn ang="0">
                  <a:pos x="20" y="65"/>
                </a:cxn>
                <a:cxn ang="0">
                  <a:pos x="42" y="34"/>
                </a:cxn>
                <a:cxn ang="0">
                  <a:pos x="41" y="28"/>
                </a:cxn>
                <a:cxn ang="0">
                  <a:pos x="41" y="22"/>
                </a:cxn>
                <a:cxn ang="0">
                  <a:pos x="40" y="17"/>
                </a:cxn>
                <a:cxn ang="0">
                  <a:pos x="39" y="15"/>
                </a:cxn>
                <a:cxn ang="0">
                  <a:pos x="36" y="13"/>
                </a:cxn>
                <a:cxn ang="0">
                  <a:pos x="33" y="12"/>
                </a:cxn>
                <a:cxn ang="0">
                  <a:pos x="34" y="10"/>
                </a:cxn>
                <a:cxn ang="0">
                  <a:pos x="62" y="18"/>
                </a:cxn>
                <a:cxn ang="0">
                  <a:pos x="61" y="20"/>
                </a:cxn>
                <a:cxn ang="0">
                  <a:pos x="59" y="19"/>
                </a:cxn>
                <a:cxn ang="0">
                  <a:pos x="54" y="19"/>
                </a:cxn>
                <a:cxn ang="0">
                  <a:pos x="52" y="22"/>
                </a:cxn>
                <a:cxn ang="0">
                  <a:pos x="52" y="32"/>
                </a:cxn>
                <a:cxn ang="0">
                  <a:pos x="54" y="74"/>
                </a:cxn>
                <a:cxn ang="0">
                  <a:pos x="79" y="39"/>
                </a:cxn>
                <a:cxn ang="0">
                  <a:pos x="84" y="31"/>
                </a:cxn>
                <a:cxn ang="0">
                  <a:pos x="84" y="28"/>
                </a:cxn>
                <a:cxn ang="0">
                  <a:pos x="82" y="26"/>
                </a:cxn>
                <a:cxn ang="0">
                  <a:pos x="77" y="24"/>
                </a:cxn>
                <a:cxn ang="0">
                  <a:pos x="78" y="22"/>
                </a:cxn>
                <a:cxn ang="0">
                  <a:pos x="99" y="28"/>
                </a:cxn>
              </a:cxnLst>
              <a:rect l="0" t="0" r="r" b="b"/>
              <a:pathLst>
                <a:path w="99" h="92">
                  <a:moveTo>
                    <a:pt x="99" y="28"/>
                  </a:moveTo>
                  <a:cubicBezTo>
                    <a:pt x="99" y="30"/>
                    <a:pt x="99" y="30"/>
                    <a:pt x="99" y="30"/>
                  </a:cubicBezTo>
                  <a:cubicBezTo>
                    <a:pt x="97" y="30"/>
                    <a:pt x="95" y="30"/>
                    <a:pt x="94" y="30"/>
                  </a:cubicBezTo>
                  <a:cubicBezTo>
                    <a:pt x="92" y="30"/>
                    <a:pt x="91" y="31"/>
                    <a:pt x="89" y="33"/>
                  </a:cubicBezTo>
                  <a:cubicBezTo>
                    <a:pt x="88" y="34"/>
                    <a:pt x="86" y="36"/>
                    <a:pt x="84" y="41"/>
                  </a:cubicBezTo>
                  <a:cubicBezTo>
                    <a:pt x="47" y="92"/>
                    <a:pt x="47" y="92"/>
                    <a:pt x="47" y="92"/>
                  </a:cubicBezTo>
                  <a:cubicBezTo>
                    <a:pt x="45" y="91"/>
                    <a:pt x="45" y="91"/>
                    <a:pt x="45" y="91"/>
                  </a:cubicBezTo>
                  <a:cubicBezTo>
                    <a:pt x="42" y="41"/>
                    <a:pt x="42" y="41"/>
                    <a:pt x="42" y="41"/>
                  </a:cubicBezTo>
                  <a:cubicBezTo>
                    <a:pt x="13" y="82"/>
                    <a:pt x="13" y="82"/>
                    <a:pt x="13" y="82"/>
                  </a:cubicBezTo>
                  <a:cubicBezTo>
                    <a:pt x="11" y="82"/>
                    <a:pt x="11" y="82"/>
                    <a:pt x="11" y="82"/>
                  </a:cubicBezTo>
                  <a:cubicBezTo>
                    <a:pt x="7" y="17"/>
                    <a:pt x="7" y="17"/>
                    <a:pt x="7" y="17"/>
                  </a:cubicBezTo>
                  <a:cubicBezTo>
                    <a:pt x="7" y="12"/>
                    <a:pt x="7" y="9"/>
                    <a:pt x="6" y="8"/>
                  </a:cubicBezTo>
                  <a:cubicBezTo>
                    <a:pt x="6" y="7"/>
                    <a:pt x="5" y="5"/>
                    <a:pt x="4" y="4"/>
                  </a:cubicBezTo>
                  <a:cubicBezTo>
                    <a:pt x="3" y="3"/>
                    <a:pt x="2" y="3"/>
                    <a:pt x="0" y="2"/>
                  </a:cubicBezTo>
                  <a:cubicBezTo>
                    <a:pt x="0" y="0"/>
                    <a:pt x="0" y="0"/>
                    <a:pt x="0" y="0"/>
                  </a:cubicBezTo>
                  <a:cubicBezTo>
                    <a:pt x="27" y="8"/>
                    <a:pt x="27" y="8"/>
                    <a:pt x="27" y="8"/>
                  </a:cubicBezTo>
                  <a:cubicBezTo>
                    <a:pt x="26" y="9"/>
                    <a:pt x="26" y="9"/>
                    <a:pt x="26" y="9"/>
                  </a:cubicBezTo>
                  <a:cubicBezTo>
                    <a:pt x="25" y="9"/>
                    <a:pt x="25" y="9"/>
                    <a:pt x="25" y="9"/>
                  </a:cubicBezTo>
                  <a:cubicBezTo>
                    <a:pt x="23" y="9"/>
                    <a:pt x="21" y="9"/>
                    <a:pt x="20" y="9"/>
                  </a:cubicBezTo>
                  <a:cubicBezTo>
                    <a:pt x="19" y="10"/>
                    <a:pt x="18" y="11"/>
                    <a:pt x="18" y="12"/>
                  </a:cubicBezTo>
                  <a:cubicBezTo>
                    <a:pt x="17" y="13"/>
                    <a:pt x="17" y="16"/>
                    <a:pt x="18" y="21"/>
                  </a:cubicBezTo>
                  <a:cubicBezTo>
                    <a:pt x="20" y="65"/>
                    <a:pt x="20" y="65"/>
                    <a:pt x="20" y="65"/>
                  </a:cubicBezTo>
                  <a:cubicBezTo>
                    <a:pt x="42" y="34"/>
                    <a:pt x="42" y="34"/>
                    <a:pt x="42" y="34"/>
                  </a:cubicBezTo>
                  <a:cubicBezTo>
                    <a:pt x="41" y="28"/>
                    <a:pt x="41" y="28"/>
                    <a:pt x="41" y="28"/>
                  </a:cubicBezTo>
                  <a:cubicBezTo>
                    <a:pt x="41" y="22"/>
                    <a:pt x="41" y="22"/>
                    <a:pt x="41" y="22"/>
                  </a:cubicBezTo>
                  <a:cubicBezTo>
                    <a:pt x="41" y="20"/>
                    <a:pt x="40" y="19"/>
                    <a:pt x="40" y="17"/>
                  </a:cubicBezTo>
                  <a:cubicBezTo>
                    <a:pt x="40" y="16"/>
                    <a:pt x="39" y="16"/>
                    <a:pt x="39" y="15"/>
                  </a:cubicBezTo>
                  <a:cubicBezTo>
                    <a:pt x="38" y="14"/>
                    <a:pt x="37" y="13"/>
                    <a:pt x="36" y="13"/>
                  </a:cubicBezTo>
                  <a:cubicBezTo>
                    <a:pt x="36" y="12"/>
                    <a:pt x="35" y="12"/>
                    <a:pt x="33" y="12"/>
                  </a:cubicBezTo>
                  <a:cubicBezTo>
                    <a:pt x="34" y="10"/>
                    <a:pt x="34" y="10"/>
                    <a:pt x="34" y="10"/>
                  </a:cubicBezTo>
                  <a:cubicBezTo>
                    <a:pt x="62" y="18"/>
                    <a:pt x="62" y="18"/>
                    <a:pt x="62" y="18"/>
                  </a:cubicBezTo>
                  <a:cubicBezTo>
                    <a:pt x="61" y="20"/>
                    <a:pt x="61" y="20"/>
                    <a:pt x="61" y="20"/>
                  </a:cubicBezTo>
                  <a:cubicBezTo>
                    <a:pt x="59" y="19"/>
                    <a:pt x="59" y="19"/>
                    <a:pt x="59" y="19"/>
                  </a:cubicBezTo>
                  <a:cubicBezTo>
                    <a:pt x="57" y="18"/>
                    <a:pt x="56" y="18"/>
                    <a:pt x="54" y="19"/>
                  </a:cubicBezTo>
                  <a:cubicBezTo>
                    <a:pt x="53" y="20"/>
                    <a:pt x="53" y="21"/>
                    <a:pt x="52" y="22"/>
                  </a:cubicBezTo>
                  <a:cubicBezTo>
                    <a:pt x="52" y="24"/>
                    <a:pt x="52" y="27"/>
                    <a:pt x="52" y="32"/>
                  </a:cubicBezTo>
                  <a:cubicBezTo>
                    <a:pt x="54" y="74"/>
                    <a:pt x="54" y="74"/>
                    <a:pt x="54" y="74"/>
                  </a:cubicBezTo>
                  <a:cubicBezTo>
                    <a:pt x="79" y="39"/>
                    <a:pt x="79" y="39"/>
                    <a:pt x="79" y="39"/>
                  </a:cubicBezTo>
                  <a:cubicBezTo>
                    <a:pt x="82" y="35"/>
                    <a:pt x="83" y="33"/>
                    <a:pt x="84" y="31"/>
                  </a:cubicBezTo>
                  <a:cubicBezTo>
                    <a:pt x="84" y="30"/>
                    <a:pt x="84" y="29"/>
                    <a:pt x="84" y="28"/>
                  </a:cubicBezTo>
                  <a:cubicBezTo>
                    <a:pt x="84" y="28"/>
                    <a:pt x="83" y="27"/>
                    <a:pt x="82" y="26"/>
                  </a:cubicBezTo>
                  <a:cubicBezTo>
                    <a:pt x="81" y="26"/>
                    <a:pt x="80" y="25"/>
                    <a:pt x="77" y="24"/>
                  </a:cubicBezTo>
                  <a:cubicBezTo>
                    <a:pt x="78" y="22"/>
                    <a:pt x="78" y="22"/>
                    <a:pt x="78" y="22"/>
                  </a:cubicBezTo>
                  <a:lnTo>
                    <a:pt x="99" y="28"/>
                  </a:lnTo>
                  <a:close/>
                </a:path>
              </a:pathLst>
            </a:custGeom>
            <a:solidFill>
              <a:srgbClr val="192F4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2" name="Rectangle 61"/>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a:solidFill>
                  <a:schemeClr val="bg1">
                    <a:lumMod val="95000"/>
                  </a:schemeClr>
                </a:solidFill>
                <a:latin typeface="Arial" panose="020B0604020202020204" pitchFamily="34" charset="0"/>
                <a:cs typeface="Arial" panose="020B0604020202020204" pitchFamily="34" charset="0"/>
              </a:rPr>
              <a:t>Competencies for Volunteer Advocates</a:t>
            </a:r>
          </a:p>
        </p:txBody>
      </p:sp>
      <p:pic>
        <p:nvPicPr>
          <p:cNvPr id="51" name="Picture 50"/>
          <p:cNvPicPr>
            <a:picLocks noChangeAspect="1"/>
          </p:cNvPicPr>
          <p:nvPr/>
        </p:nvPicPr>
        <p:blipFill rotWithShape="1">
          <a:blip r:embed="rId13">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custDataLst>
      <p:tags r:id="rId1"/>
    </p:custDataLst>
    <p:extLst>
      <p:ext uri="{BB962C8B-B14F-4D97-AF65-F5344CB8AC3E}">
        <p14:creationId xmlns:p14="http://schemas.microsoft.com/office/powerpoint/2010/main" val="11514526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18"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58549"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6" name="Picture 25"/>
          <p:cNvPicPr>
            <a:picLocks noChangeAspect="1"/>
          </p:cNvPicPr>
          <p:nvPr/>
        </p:nvPicPr>
        <p:blipFill rotWithShape="1">
          <a:blip r:embed="rId8" cstate="print">
            <a:extLst>
              <a:ext uri="{28A0092B-C50C-407E-A947-70E740481C1C}">
                <a14:useLocalDpi xmlns:a14="http://schemas.microsoft.com/office/drawing/2010/main" val="0"/>
              </a:ext>
            </a:extLst>
          </a:blip>
          <a:srcRect l="25433" t="75556" r="-1"/>
          <a:stretch/>
        </p:blipFill>
        <p:spPr>
          <a:xfrm>
            <a:off x="-1" y="5181600"/>
            <a:ext cx="12192001" cy="1676400"/>
          </a:xfrm>
          <a:prstGeom prst="rect">
            <a:avLst/>
          </a:prstGeom>
        </p:spPr>
      </p:pic>
      <p:sp>
        <p:nvSpPr>
          <p:cNvPr id="10" name="Rectangle 9"/>
          <p:cNvSpPr/>
          <p:nvPr/>
        </p:nvSpPr>
        <p:spPr>
          <a:xfrm>
            <a:off x="190500" y="346048"/>
            <a:ext cx="2605087" cy="646331"/>
          </a:xfrm>
          <a:prstGeom prst="rect">
            <a:avLst/>
          </a:prstGeom>
        </p:spPr>
        <p:txBody>
          <a:bodyPr wrap="square">
            <a:spAutoFit/>
          </a:bodyPr>
          <a:lstStyle/>
          <a:p>
            <a:r>
              <a:rPr lang="en-US" b="1" dirty="0">
                <a:solidFill>
                  <a:srgbClr val="D2232A"/>
                </a:solidFill>
                <a:latin typeface="Arial" panose="020B0604020202020204" pitchFamily="34" charset="0"/>
                <a:cs typeface="Arial" panose="020B0604020202020204" pitchFamily="34" charset="0"/>
              </a:rPr>
              <a:t>Lift up a child's voice</a:t>
            </a:r>
          </a:p>
          <a:p>
            <a:r>
              <a:rPr lang="en-US" b="1" dirty="0">
                <a:solidFill>
                  <a:srgbClr val="D2232A"/>
                </a:solidFill>
                <a:latin typeface="Arial" panose="020B0604020202020204" pitchFamily="34" charset="0"/>
                <a:cs typeface="Arial" panose="020B0604020202020204" pitchFamily="34" charset="0"/>
              </a:rPr>
              <a:t>A child's life</a:t>
            </a:r>
            <a:r>
              <a:rPr lang="en-US" b="1" dirty="0">
                <a:solidFill>
                  <a:srgbClr val="C00000"/>
                </a:solidFill>
                <a:latin typeface="Arial" panose="020B0604020202020204" pitchFamily="34" charset="0"/>
                <a:cs typeface="Arial" panose="020B0604020202020204" pitchFamily="34" charset="0"/>
              </a:rPr>
              <a:t>.™</a:t>
            </a:r>
          </a:p>
        </p:txBody>
      </p:sp>
      <p:sp>
        <p:nvSpPr>
          <p:cNvPr id="3" name="Rectangle 2"/>
          <p:cNvSpPr/>
          <p:nvPr/>
        </p:nvSpPr>
        <p:spPr>
          <a:xfrm>
            <a:off x="3483602" y="5297980"/>
            <a:ext cx="8020400" cy="1077218"/>
          </a:xfrm>
          <a:prstGeom prst="rect">
            <a:avLst/>
          </a:prstGeom>
        </p:spPr>
        <p:txBody>
          <a:bodyPr wrap="square">
            <a:spAutoFit/>
          </a:bodyPr>
          <a:lstStyle/>
          <a:p>
            <a:pPr algn="r"/>
            <a:r>
              <a:rPr lang="en-US" sz="3200" b="1" dirty="0">
                <a:solidFill>
                  <a:prstClr val="white"/>
                </a:solidFill>
                <a:latin typeface="Arial" panose="020B0604020202020204" pitchFamily="34" charset="0"/>
                <a:cs typeface="Arial" panose="020B0604020202020204" pitchFamily="34" charset="0"/>
              </a:rPr>
              <a:t>THE NATIONAL CASA PRE-SERVICE VOLUNTEER TRAINING</a:t>
            </a: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6260" y="1103637"/>
            <a:ext cx="6886068" cy="3439789"/>
          </a:xfrm>
          <a:prstGeom prst="rect">
            <a:avLst/>
          </a:prstGeom>
        </p:spPr>
      </p:pic>
      <p:sp>
        <p:nvSpPr>
          <p:cNvPr id="11" name="Parallelogram 10"/>
          <p:cNvSpPr/>
          <p:nvPr/>
        </p:nvSpPr>
        <p:spPr>
          <a:xfrm>
            <a:off x="1257300" y="-19050"/>
            <a:ext cx="3048000" cy="5200649"/>
          </a:xfrm>
          <a:prstGeom prst="parallelogram">
            <a:avLst>
              <a:gd name="adj" fmla="val 72940"/>
            </a:avLst>
          </a:prstGeom>
          <a:solidFill>
            <a:srgbClr val="D22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10450286" y="0"/>
            <a:ext cx="1741714" cy="78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a:extLst>
              <a:ext uri="{FF2B5EF4-FFF2-40B4-BE49-F238E27FC236}">
                <a16:creationId xmlns:a16="http://schemas.microsoft.com/office/drawing/2014/main" id="{026CE28C-BD83-40E0-8F99-A12B65058D8C}"/>
              </a:ext>
            </a:extLst>
          </p:cNvPr>
          <p:cNvSpPr txBox="1"/>
          <p:nvPr/>
        </p:nvSpPr>
        <p:spPr>
          <a:xfrm>
            <a:off x="10114204" y="6512428"/>
            <a:ext cx="2219418" cy="261610"/>
          </a:xfrm>
          <a:prstGeom prst="rect">
            <a:avLst/>
          </a:prstGeom>
          <a:noFill/>
        </p:spPr>
        <p:txBody>
          <a:bodyPr wrap="square" rtlCol="0">
            <a:spAutoFit/>
          </a:bodyPr>
          <a:lstStyle/>
          <a:p>
            <a:r>
              <a:rPr lang="en-US" sz="1100" dirty="0">
                <a:solidFill>
                  <a:prstClr val="black">
                    <a:lumMod val="65000"/>
                    <a:lumOff val="35000"/>
                  </a:prstClr>
                </a:solidFill>
                <a:latin typeface="Arial" panose="020B0604020202020204" pitchFamily="34" charset="0"/>
                <a:cs typeface="Arial" panose="020B0604020202020204" pitchFamily="34" charset="0"/>
              </a:rPr>
              <a:t>Version 2, Nov 2017</a:t>
            </a:r>
          </a:p>
        </p:txBody>
      </p:sp>
    </p:spTree>
    <p:custDataLst>
      <p:tags r:id="rId2"/>
    </p:custDataLst>
    <p:extLst>
      <p:ext uri="{BB962C8B-B14F-4D97-AF65-F5344CB8AC3E}">
        <p14:creationId xmlns:p14="http://schemas.microsoft.com/office/powerpoint/2010/main" val="21125979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31" name="Object 30"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87460" name="think-cell Slide" r:id="rId5" imgW="270" imgH="270" progId="TCLayout.ActiveDocument.1">
                  <p:embed/>
                </p:oleObj>
              </mc:Choice>
              <mc:Fallback>
                <p:oleObj name="think-cell Slide" r:id="rId5" imgW="270" imgH="27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Picture 1"/>
          <p:cNvPicPr>
            <a:picLocks noChangeAspect="1"/>
          </p:cNvPicPr>
          <p:nvPr/>
        </p:nvPicPr>
        <p:blipFill rotWithShape="1">
          <a:blip r:embed="rId7"/>
          <a:srcRect t="22193" b="13997"/>
          <a:stretch/>
        </p:blipFill>
        <p:spPr>
          <a:xfrm>
            <a:off x="5290456" y="4499719"/>
            <a:ext cx="6901543" cy="2597765"/>
          </a:xfrm>
          <a:prstGeom prst="rect">
            <a:avLst/>
          </a:prstGeom>
        </p:spPr>
      </p:pic>
      <p:sp>
        <p:nvSpPr>
          <p:cNvPr id="5" name="Rectangle 4"/>
          <p:cNvSpPr/>
          <p:nvPr/>
        </p:nvSpPr>
        <p:spPr>
          <a:xfrm>
            <a:off x="104775" y="328792"/>
            <a:ext cx="6096000" cy="954107"/>
          </a:xfrm>
          <a:prstGeom prst="rect">
            <a:avLst/>
          </a:prstGeom>
        </p:spPr>
        <p:txBody>
          <a:bodyPr>
            <a:spAutoFit/>
          </a:bodyPr>
          <a:lstStyle/>
          <a:p>
            <a:r>
              <a:rPr lang="en-US" sz="2800" b="1" dirty="0" smtClean="0">
                <a:solidFill>
                  <a:schemeClr val="tx2">
                    <a:lumMod val="60000"/>
                    <a:lumOff val="40000"/>
                  </a:schemeClr>
                </a:solidFill>
                <a:latin typeface="Arial" panose="020B0604020202020204" pitchFamily="34" charset="0"/>
                <a:cs typeface="Arial" panose="020B0604020202020204" pitchFamily="34" charset="0"/>
              </a:rPr>
              <a:t>Pre-Service Training: Day 2 </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Welcome</a:t>
            </a:r>
            <a:endParaRPr lang="en-US" sz="2800" dirty="0">
              <a:latin typeface="Arial" panose="020B0604020202020204" pitchFamily="34" charset="0"/>
              <a:cs typeface="Arial" panose="020B0604020202020204" pitchFamily="34" charset="0"/>
            </a:endParaRPr>
          </a:p>
        </p:txBody>
      </p:sp>
      <p:sp>
        <p:nvSpPr>
          <p:cNvPr id="30" name="Rectangle 29"/>
          <p:cNvSpPr/>
          <p:nvPr/>
        </p:nvSpPr>
        <p:spPr>
          <a:xfrm>
            <a:off x="746164" y="1596239"/>
            <a:ext cx="10520552" cy="1077218"/>
          </a:xfrm>
          <a:prstGeom prst="rect">
            <a:avLst/>
          </a:prstGeom>
        </p:spPr>
        <p:txBody>
          <a:bodyPr wrap="square">
            <a:spAutoFit/>
          </a:bodyPr>
          <a:lstStyle/>
          <a:p>
            <a:pPr marL="342900" indent="-342900" algn="just">
              <a:spcAft>
                <a:spcPts val="1200"/>
              </a:spcAft>
              <a:buFont typeface="Wingdings" panose="05000000000000000000" pitchFamily="2" charset="2"/>
              <a:buChar char="w"/>
            </a:pPr>
            <a:r>
              <a:rPr lang="en-US" sz="3200" dirty="0" smtClean="0">
                <a:solidFill>
                  <a:srgbClr val="153045"/>
                </a:solidFill>
                <a:latin typeface="Ebrima" panose="02000000000000000000" pitchFamily="2" charset="0"/>
                <a:ea typeface="Ebrima" panose="02000000000000000000" pitchFamily="2" charset="0"/>
                <a:cs typeface="Ebrima" panose="02000000000000000000" pitchFamily="2" charset="0"/>
                <a:sym typeface="Wingdings" panose="05000000000000000000" pitchFamily="2" charset="2"/>
              </a:rPr>
              <a:t>Please share one concept that has been the most interesting to you so far in this training and why.</a:t>
            </a:r>
          </a:p>
        </p:txBody>
      </p:sp>
    </p:spTree>
    <p:extLst>
      <p:ext uri="{BB962C8B-B14F-4D97-AF65-F5344CB8AC3E}">
        <p14:creationId xmlns:p14="http://schemas.microsoft.com/office/powerpoint/2010/main" val="23039356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31" name="Object 3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61933" name="think-cell Slide" r:id="rId6" imgW="270" imgH="270" progId="TCLayout.ActiveDocument.1">
                  <p:embed/>
                </p:oleObj>
              </mc:Choice>
              <mc:Fallback>
                <p:oleObj name="think-cell Slide" r:id="rId6" imgW="270" imgH="270" progId="TCLayout.ActiveDocument.1">
                  <p:embed/>
                  <p:pic>
                    <p:nvPicPr>
                      <p:cNvPr id="31" name="Object 30"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5" y="328792"/>
            <a:ext cx="6096000" cy="954107"/>
          </a:xfrm>
          <a:prstGeom prst="rect">
            <a:avLst/>
          </a:prstGeom>
        </p:spPr>
        <p:txBody>
          <a:bodyPr>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2:</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Feelings Thermometer</a:t>
            </a:r>
            <a:endParaRPr lang="en-US" sz="28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600075" y="1504950"/>
            <a:ext cx="11201400" cy="5262979"/>
          </a:xfrm>
          <a:prstGeom prst="rect">
            <a:avLst/>
          </a:prstGeom>
          <a:noFill/>
        </p:spPr>
        <p:txBody>
          <a:bodyPr wrap="square" rtlCol="0">
            <a:spAutoFit/>
          </a:bodyPr>
          <a:lstStyle/>
          <a:p>
            <a:r>
              <a:rPr lang="en-US" sz="2400" dirty="0"/>
              <a:t>In their training for parents caring for children who have experienced trauma, NCTSN writes</a:t>
            </a:r>
            <a:r>
              <a:rPr lang="en-US" sz="2400" dirty="0" smtClean="0"/>
              <a:t>:</a:t>
            </a:r>
          </a:p>
          <a:p>
            <a:endParaRPr lang="en-US" sz="2400" dirty="0"/>
          </a:p>
          <a:p>
            <a:r>
              <a:rPr lang="en-US" sz="2400" b="1" dirty="0">
                <a:solidFill>
                  <a:srgbClr val="000F44"/>
                </a:solidFill>
              </a:rPr>
              <a:t>The Feelings Thermometer . . . [can] make you more aware of the topics or situations that push your buttons, and how you react when your buttons are pushed. With this awareness, you may be able to anticipate situations that are going to raise your emotional temperature, and come up with a game plan for coping with them. When your Feelings Thermometer goes way up that means you’re feeling stressed, anxious and feel the need to escape. </a:t>
            </a:r>
            <a:r>
              <a:rPr lang="en-US" sz="2400" b="1" dirty="0" smtClean="0">
                <a:solidFill>
                  <a:srgbClr val="000F44"/>
                </a:solidFill>
              </a:rPr>
              <a:t>You also </a:t>
            </a:r>
            <a:r>
              <a:rPr lang="en-US" sz="2400" b="1" dirty="0">
                <a:solidFill>
                  <a:srgbClr val="000F44"/>
                </a:solidFill>
              </a:rPr>
              <a:t>may find that when you become very uncomfortable, you “space out” and withdraw from the discussion. Spacing out or withdrawing is </a:t>
            </a:r>
            <a:r>
              <a:rPr lang="en-US" sz="2400" b="1" dirty="0" smtClean="0">
                <a:solidFill>
                  <a:srgbClr val="000F44"/>
                </a:solidFill>
              </a:rPr>
              <a:t>something that </a:t>
            </a:r>
            <a:r>
              <a:rPr lang="en-US" sz="2400" b="1" dirty="0">
                <a:solidFill>
                  <a:srgbClr val="000F44"/>
                </a:solidFill>
              </a:rPr>
              <a:t>traumatized kids do sometimes as well. What looks like boredom, or just not caring, or withdrawal can sometimes be a reaction to trauma</a:t>
            </a:r>
            <a:r>
              <a:rPr lang="en-US" sz="2400" b="1" dirty="0" smtClean="0">
                <a:solidFill>
                  <a:srgbClr val="000F44"/>
                </a:solidFill>
              </a:rPr>
              <a:t>.</a:t>
            </a:r>
          </a:p>
          <a:p>
            <a:endParaRPr lang="en-US" sz="2400" b="1" dirty="0"/>
          </a:p>
          <a:p>
            <a:r>
              <a:rPr lang="en-US" sz="2400" dirty="0"/>
              <a:t>NCTSN, Caring for Children Who Have Experienced Trauma, February 2010.</a:t>
            </a:r>
          </a:p>
        </p:txBody>
      </p:sp>
    </p:spTree>
    <p:custDataLst>
      <p:tags r:id="rId2"/>
    </p:custDataLst>
    <p:extLst>
      <p:ext uri="{BB962C8B-B14F-4D97-AF65-F5344CB8AC3E}">
        <p14:creationId xmlns:p14="http://schemas.microsoft.com/office/powerpoint/2010/main" val="3515218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31" name="Object 3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77278" name="think-cell Slide" r:id="rId6" imgW="270" imgH="270" progId="TCLayout.ActiveDocument.1">
                  <p:embed/>
                </p:oleObj>
              </mc:Choice>
              <mc:Fallback>
                <p:oleObj name="think-cell Slide" r:id="rId6" imgW="270" imgH="270" progId="TCLayout.ActiveDocument.1">
                  <p:embed/>
                  <p:pic>
                    <p:nvPicPr>
                      <p:cNvPr id="31" name="Object 30"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5" y="328792"/>
            <a:ext cx="6096000" cy="954107"/>
          </a:xfrm>
          <a:prstGeom prst="rect">
            <a:avLst/>
          </a:prstGeom>
        </p:spPr>
        <p:txBody>
          <a:bodyPr>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2:</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a:solidFill>
                  <a:prstClr val="white">
                    <a:lumMod val="95000"/>
                  </a:prstClr>
                </a:solidFill>
                <a:latin typeface="Arial" panose="020B0604020202020204" pitchFamily="34" charset="0"/>
                <a:cs typeface="Arial" panose="020B0604020202020204" pitchFamily="34" charset="0"/>
              </a:rPr>
              <a:t>Feelings Thermometer</a:t>
            </a:r>
            <a:endParaRPr lang="en-US" sz="28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600075" y="2686050"/>
            <a:ext cx="11201400" cy="1569660"/>
          </a:xfrm>
          <a:prstGeom prst="rect">
            <a:avLst/>
          </a:prstGeom>
          <a:noFill/>
        </p:spPr>
        <p:txBody>
          <a:bodyPr wrap="square" rtlCol="0">
            <a:spAutoFit/>
          </a:bodyPr>
          <a:lstStyle/>
          <a:p>
            <a:r>
              <a:rPr lang="en-US" sz="2400" dirty="0">
                <a:solidFill>
                  <a:srgbClr val="C00000"/>
                </a:solidFill>
              </a:rPr>
              <a:t>As you begin to explore the topic of trauma, be aware that your feelings about any personal trauma you or someone you are close to has experienced may be heightened. If you find that your “feelings thermometer” is running high and it may be affecting your role as an advocate, please address your concerns with CASA/GAL program staff. </a:t>
            </a:r>
          </a:p>
        </p:txBody>
      </p:sp>
    </p:spTree>
    <p:custDataLst>
      <p:tags r:id="rId2"/>
    </p:custDataLst>
    <p:extLst>
      <p:ext uri="{BB962C8B-B14F-4D97-AF65-F5344CB8AC3E}">
        <p14:creationId xmlns:p14="http://schemas.microsoft.com/office/powerpoint/2010/main" val="15307622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31" name="Object 3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63669"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5" y="328792"/>
            <a:ext cx="6096000" cy="954107"/>
          </a:xfrm>
          <a:prstGeom prst="rect">
            <a:avLst/>
          </a:prstGeom>
        </p:spPr>
        <p:txBody>
          <a:bodyPr>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Feelings Thermometer</a:t>
            </a:r>
            <a:endParaRPr lang="en-US" sz="2800" dirty="0">
              <a:solidFill>
                <a:prstClr val="black"/>
              </a:solidFill>
              <a:latin typeface="Arial" panose="020B0604020202020204" pitchFamily="34" charset="0"/>
              <a:cs typeface="Arial" panose="020B0604020202020204" pitchFamily="34" charset="0"/>
            </a:endParaRPr>
          </a:p>
        </p:txBody>
      </p:sp>
      <p:pic>
        <p:nvPicPr>
          <p:cNvPr id="41" name="Picture 40"/>
          <p:cNvPicPr>
            <a:picLocks noChangeAspect="1"/>
          </p:cNvPicPr>
          <p:nvPr/>
        </p:nvPicPr>
        <p:blipFill>
          <a:blip r:embed="rId8">
            <a:clrChange>
              <a:clrFrom>
                <a:srgbClr val="FFFFFF"/>
              </a:clrFrom>
              <a:clrTo>
                <a:srgbClr val="FFFFFF">
                  <a:alpha val="0"/>
                </a:srgbClr>
              </a:clrTo>
            </a:clrChange>
          </a:blip>
          <a:stretch>
            <a:fillRect/>
          </a:stretch>
        </p:blipFill>
        <p:spPr>
          <a:xfrm>
            <a:off x="836920" y="1287611"/>
            <a:ext cx="1617875" cy="5643008"/>
          </a:xfrm>
          <a:prstGeom prst="rect">
            <a:avLst/>
          </a:prstGeom>
        </p:spPr>
      </p:pic>
      <p:pic>
        <p:nvPicPr>
          <p:cNvPr id="42" name="Picture 41"/>
          <p:cNvPicPr>
            <a:picLocks noChangeAspect="1"/>
          </p:cNvPicPr>
          <p:nvPr/>
        </p:nvPicPr>
        <p:blipFill rotWithShape="1">
          <a:blip r:embed="rId9"/>
          <a:srcRect r="17172"/>
          <a:stretch/>
        </p:blipFill>
        <p:spPr>
          <a:xfrm>
            <a:off x="2540105" y="1460006"/>
            <a:ext cx="7644264" cy="5235522"/>
          </a:xfrm>
          <a:prstGeom prst="rect">
            <a:avLst/>
          </a:prstGeom>
        </p:spPr>
      </p:pic>
      <p:sp>
        <p:nvSpPr>
          <p:cNvPr id="43" name="Rectangle 42"/>
          <p:cNvSpPr/>
          <p:nvPr/>
        </p:nvSpPr>
        <p:spPr>
          <a:xfrm>
            <a:off x="2540105" y="1649527"/>
            <a:ext cx="1192649" cy="324823"/>
          </a:xfrm>
          <a:prstGeom prst="rect">
            <a:avLst/>
          </a:prstGeom>
        </p:spPr>
        <p:txBody>
          <a:bodyPr wrap="none">
            <a:spAutoFit/>
          </a:bodyPr>
          <a:lstStyle/>
          <a:p>
            <a:r>
              <a:rPr lang="en-US" sz="1400" b="1" dirty="0">
                <a:solidFill>
                  <a:srgbClr val="44546A">
                    <a:lumMod val="50000"/>
                  </a:srgbClr>
                </a:solidFill>
                <a:latin typeface="Arial" panose="020B0604020202020204" pitchFamily="34" charset="0"/>
                <a:cs typeface="Arial" panose="020B0604020202020204" pitchFamily="34" charset="0"/>
              </a:rPr>
              <a:t>VERY HOT</a:t>
            </a:r>
            <a:endParaRPr lang="en-US" sz="1400" b="1" dirty="0">
              <a:solidFill>
                <a:prstClr val="black"/>
              </a:solidFill>
            </a:endParaRPr>
          </a:p>
        </p:txBody>
      </p:sp>
      <p:sp>
        <p:nvSpPr>
          <p:cNvPr id="44" name="Rectangle 43"/>
          <p:cNvSpPr/>
          <p:nvPr/>
        </p:nvSpPr>
        <p:spPr>
          <a:xfrm>
            <a:off x="2540105" y="2480015"/>
            <a:ext cx="612259" cy="324823"/>
          </a:xfrm>
          <a:prstGeom prst="rect">
            <a:avLst/>
          </a:prstGeom>
        </p:spPr>
        <p:txBody>
          <a:bodyPr wrap="none">
            <a:spAutoFit/>
          </a:bodyPr>
          <a:lstStyle/>
          <a:p>
            <a:r>
              <a:rPr lang="en-US" sz="1400" b="1" dirty="0">
                <a:solidFill>
                  <a:srgbClr val="44546A">
                    <a:lumMod val="50000"/>
                  </a:srgbClr>
                </a:solidFill>
                <a:latin typeface="Arial" panose="020B0604020202020204" pitchFamily="34" charset="0"/>
                <a:cs typeface="Arial" panose="020B0604020202020204" pitchFamily="34" charset="0"/>
              </a:rPr>
              <a:t>HOT</a:t>
            </a:r>
            <a:endParaRPr lang="en-US" sz="1400" b="1" dirty="0">
              <a:solidFill>
                <a:prstClr val="black"/>
              </a:solidFill>
            </a:endParaRPr>
          </a:p>
        </p:txBody>
      </p:sp>
      <p:sp>
        <p:nvSpPr>
          <p:cNvPr id="45" name="Rectangle 44"/>
          <p:cNvSpPr/>
          <p:nvPr/>
        </p:nvSpPr>
        <p:spPr>
          <a:xfrm>
            <a:off x="2540105" y="3330148"/>
            <a:ext cx="819437" cy="324823"/>
          </a:xfrm>
          <a:prstGeom prst="rect">
            <a:avLst/>
          </a:prstGeom>
        </p:spPr>
        <p:txBody>
          <a:bodyPr wrap="none">
            <a:spAutoFit/>
          </a:bodyPr>
          <a:lstStyle/>
          <a:p>
            <a:r>
              <a:rPr lang="en-US" sz="1400" b="1" dirty="0">
                <a:solidFill>
                  <a:srgbClr val="44546A">
                    <a:lumMod val="50000"/>
                  </a:srgbClr>
                </a:solidFill>
                <a:latin typeface="Arial" panose="020B0604020202020204" pitchFamily="34" charset="0"/>
                <a:cs typeface="Arial" panose="020B0604020202020204" pitchFamily="34" charset="0"/>
              </a:rPr>
              <a:t>WARM</a:t>
            </a:r>
            <a:endParaRPr lang="en-US" sz="1400" b="1" dirty="0">
              <a:solidFill>
                <a:prstClr val="black"/>
              </a:solidFill>
            </a:endParaRPr>
          </a:p>
        </p:txBody>
      </p:sp>
      <p:sp>
        <p:nvSpPr>
          <p:cNvPr id="46" name="Rectangle 45"/>
          <p:cNvSpPr/>
          <p:nvPr/>
        </p:nvSpPr>
        <p:spPr>
          <a:xfrm>
            <a:off x="2475954" y="4199257"/>
            <a:ext cx="1360148" cy="324823"/>
          </a:xfrm>
          <a:prstGeom prst="rect">
            <a:avLst/>
          </a:prstGeom>
        </p:spPr>
        <p:txBody>
          <a:bodyPr wrap="square">
            <a:spAutoFit/>
          </a:bodyPr>
          <a:lstStyle/>
          <a:p>
            <a:r>
              <a:rPr lang="en-US" sz="1400" b="1" dirty="0">
                <a:solidFill>
                  <a:srgbClr val="44546A">
                    <a:lumMod val="50000"/>
                  </a:srgbClr>
                </a:solidFill>
                <a:latin typeface="Arial" panose="020B0604020202020204" pitchFamily="34" charset="0"/>
                <a:cs typeface="Arial" panose="020B0604020202020204" pitchFamily="34" charset="0"/>
              </a:rPr>
              <a:t>JUST RIGHT</a:t>
            </a:r>
            <a:endParaRPr lang="en-US" sz="1400" b="1" dirty="0">
              <a:solidFill>
                <a:prstClr val="black"/>
              </a:solidFill>
            </a:endParaRPr>
          </a:p>
        </p:txBody>
      </p:sp>
      <p:sp>
        <p:nvSpPr>
          <p:cNvPr id="47" name="Rectangle 46"/>
          <p:cNvSpPr/>
          <p:nvPr/>
        </p:nvSpPr>
        <p:spPr>
          <a:xfrm>
            <a:off x="2540105" y="6009442"/>
            <a:ext cx="1133515" cy="324823"/>
          </a:xfrm>
          <a:prstGeom prst="rect">
            <a:avLst/>
          </a:prstGeom>
        </p:spPr>
        <p:txBody>
          <a:bodyPr wrap="none">
            <a:spAutoFit/>
          </a:bodyPr>
          <a:lstStyle/>
          <a:p>
            <a:r>
              <a:rPr lang="en-US" sz="1400" b="1" dirty="0">
                <a:solidFill>
                  <a:srgbClr val="44546A">
                    <a:lumMod val="50000"/>
                  </a:srgbClr>
                </a:solidFill>
                <a:latin typeface="Arial" panose="020B0604020202020204" pitchFamily="34" charset="0"/>
                <a:cs typeface="Arial" panose="020B0604020202020204" pitchFamily="34" charset="0"/>
              </a:rPr>
              <a:t>ICE COLD</a:t>
            </a:r>
            <a:endParaRPr lang="en-US" sz="1400" b="1" dirty="0">
              <a:solidFill>
                <a:prstClr val="black"/>
              </a:solidFill>
            </a:endParaRPr>
          </a:p>
        </p:txBody>
      </p:sp>
      <p:sp>
        <p:nvSpPr>
          <p:cNvPr id="48" name="Rectangle 47"/>
          <p:cNvSpPr/>
          <p:nvPr/>
        </p:nvSpPr>
        <p:spPr>
          <a:xfrm>
            <a:off x="2505454" y="5138794"/>
            <a:ext cx="763929" cy="324823"/>
          </a:xfrm>
          <a:prstGeom prst="rect">
            <a:avLst/>
          </a:prstGeom>
        </p:spPr>
        <p:txBody>
          <a:bodyPr wrap="none">
            <a:spAutoFit/>
          </a:bodyPr>
          <a:lstStyle/>
          <a:p>
            <a:r>
              <a:rPr lang="en-US" sz="1400" b="1" dirty="0">
                <a:solidFill>
                  <a:srgbClr val="44546A">
                    <a:lumMod val="50000"/>
                  </a:srgbClr>
                </a:solidFill>
                <a:latin typeface="Arial" panose="020B0604020202020204" pitchFamily="34" charset="0"/>
                <a:cs typeface="Arial" panose="020B0604020202020204" pitchFamily="34" charset="0"/>
              </a:rPr>
              <a:t>COOL</a:t>
            </a:r>
            <a:endParaRPr lang="en-US" sz="1400" b="1" dirty="0">
              <a:solidFill>
                <a:prstClr val="black"/>
              </a:solidFill>
            </a:endParaRPr>
          </a:p>
        </p:txBody>
      </p:sp>
      <p:sp>
        <p:nvSpPr>
          <p:cNvPr id="49" name="Rectangle 48"/>
          <p:cNvSpPr/>
          <p:nvPr/>
        </p:nvSpPr>
        <p:spPr>
          <a:xfrm>
            <a:off x="4782598" y="1383994"/>
            <a:ext cx="5182216" cy="738664"/>
          </a:xfrm>
          <a:prstGeom prst="rect">
            <a:avLst/>
          </a:prstGeom>
        </p:spPr>
        <p:txBody>
          <a:bodyPr wrap="square">
            <a:spAutoFit/>
          </a:bodyPr>
          <a:lstStyle/>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Very uncomfortable</a:t>
            </a:r>
          </a:p>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Extremely stressed and anxious</a:t>
            </a:r>
          </a:p>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Need to get out of here now</a:t>
            </a:r>
          </a:p>
        </p:txBody>
      </p:sp>
      <p:sp>
        <p:nvSpPr>
          <p:cNvPr id="50" name="Rectangle 49"/>
          <p:cNvSpPr/>
          <p:nvPr/>
        </p:nvSpPr>
        <p:spPr>
          <a:xfrm>
            <a:off x="4782598" y="2245263"/>
            <a:ext cx="2852174" cy="738664"/>
          </a:xfrm>
          <a:prstGeom prst="rect">
            <a:avLst/>
          </a:prstGeom>
        </p:spPr>
        <p:txBody>
          <a:bodyPr wrap="square">
            <a:spAutoFit/>
          </a:bodyPr>
          <a:lstStyle/>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Moderately uncomfortable</a:t>
            </a:r>
          </a:p>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Stressed and anxious</a:t>
            </a:r>
          </a:p>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Distracted and edgy</a:t>
            </a:r>
          </a:p>
        </p:txBody>
      </p:sp>
      <p:sp>
        <p:nvSpPr>
          <p:cNvPr id="51" name="Rectangle 50"/>
          <p:cNvSpPr/>
          <p:nvPr/>
        </p:nvSpPr>
        <p:spPr>
          <a:xfrm>
            <a:off x="4782598" y="3084391"/>
            <a:ext cx="2852174" cy="738664"/>
          </a:xfrm>
          <a:prstGeom prst="rect">
            <a:avLst/>
          </a:prstGeom>
        </p:spPr>
        <p:txBody>
          <a:bodyPr wrap="square">
            <a:spAutoFit/>
          </a:bodyPr>
          <a:lstStyle/>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Mildly uncomfortable</a:t>
            </a:r>
          </a:p>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Slightly stressed and anxious</a:t>
            </a:r>
          </a:p>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Losing my focus</a:t>
            </a:r>
          </a:p>
        </p:txBody>
      </p:sp>
      <p:sp>
        <p:nvSpPr>
          <p:cNvPr id="52" name="Rectangle 51"/>
          <p:cNvSpPr/>
          <p:nvPr/>
        </p:nvSpPr>
        <p:spPr>
          <a:xfrm>
            <a:off x="4782598" y="3974235"/>
            <a:ext cx="2852174" cy="738664"/>
          </a:xfrm>
          <a:prstGeom prst="rect">
            <a:avLst/>
          </a:prstGeom>
        </p:spPr>
        <p:txBody>
          <a:bodyPr wrap="square">
            <a:spAutoFit/>
          </a:bodyPr>
          <a:lstStyle/>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Comfortable</a:t>
            </a:r>
          </a:p>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Not stressed or anxious</a:t>
            </a:r>
          </a:p>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Focused and engaged</a:t>
            </a:r>
          </a:p>
        </p:txBody>
      </p:sp>
      <p:sp>
        <p:nvSpPr>
          <p:cNvPr id="53" name="Rectangle 52"/>
          <p:cNvSpPr/>
          <p:nvPr/>
        </p:nvSpPr>
        <p:spPr>
          <a:xfrm>
            <a:off x="4782598" y="4979991"/>
            <a:ext cx="2852174" cy="523220"/>
          </a:xfrm>
          <a:prstGeom prst="rect">
            <a:avLst/>
          </a:prstGeom>
        </p:spPr>
        <p:txBody>
          <a:bodyPr wrap="square">
            <a:spAutoFit/>
          </a:bodyPr>
          <a:lstStyle/>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A little bored</a:t>
            </a:r>
          </a:p>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Losing my focus</a:t>
            </a:r>
          </a:p>
        </p:txBody>
      </p:sp>
      <p:sp>
        <p:nvSpPr>
          <p:cNvPr id="54" name="Rectangle 53"/>
          <p:cNvSpPr/>
          <p:nvPr/>
        </p:nvSpPr>
        <p:spPr>
          <a:xfrm>
            <a:off x="4782598" y="5798137"/>
            <a:ext cx="2852174" cy="738664"/>
          </a:xfrm>
          <a:prstGeom prst="rect">
            <a:avLst/>
          </a:prstGeom>
        </p:spPr>
        <p:txBody>
          <a:bodyPr wrap="square">
            <a:spAutoFit/>
          </a:bodyPr>
          <a:lstStyle/>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Totally bored</a:t>
            </a:r>
          </a:p>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Not focused or engaged</a:t>
            </a:r>
          </a:p>
          <a:p>
            <a:pPr marL="171450" indent="-171450">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Planning my escape</a:t>
            </a:r>
          </a:p>
        </p:txBody>
      </p:sp>
      <p:pic>
        <p:nvPicPr>
          <p:cNvPr id="55" name="Picture 54"/>
          <p:cNvPicPr>
            <a:picLocks noChangeAspect="1"/>
          </p:cNvPicPr>
          <p:nvPr/>
        </p:nvPicPr>
        <p:blipFill>
          <a:blip r:embed="rId10"/>
          <a:stretch>
            <a:fillRect/>
          </a:stretch>
        </p:blipFill>
        <p:spPr>
          <a:xfrm>
            <a:off x="9964814" y="1499107"/>
            <a:ext cx="727360" cy="833611"/>
          </a:xfrm>
          <a:prstGeom prst="rect">
            <a:avLst/>
          </a:prstGeom>
        </p:spPr>
      </p:pic>
      <p:pic>
        <p:nvPicPr>
          <p:cNvPr id="56" name="Picture 55"/>
          <p:cNvPicPr>
            <a:picLocks noChangeAspect="1"/>
          </p:cNvPicPr>
          <p:nvPr/>
        </p:nvPicPr>
        <p:blipFill>
          <a:blip r:embed="rId11"/>
          <a:stretch>
            <a:fillRect/>
          </a:stretch>
        </p:blipFill>
        <p:spPr>
          <a:xfrm>
            <a:off x="9964814" y="2392925"/>
            <a:ext cx="727360" cy="833611"/>
          </a:xfrm>
          <a:prstGeom prst="rect">
            <a:avLst/>
          </a:prstGeom>
        </p:spPr>
      </p:pic>
      <p:pic>
        <p:nvPicPr>
          <p:cNvPr id="57" name="Picture 56"/>
          <p:cNvPicPr>
            <a:picLocks noChangeAspect="1"/>
          </p:cNvPicPr>
          <p:nvPr/>
        </p:nvPicPr>
        <p:blipFill>
          <a:blip r:embed="rId12"/>
          <a:stretch>
            <a:fillRect/>
          </a:stretch>
        </p:blipFill>
        <p:spPr>
          <a:xfrm>
            <a:off x="9964814" y="3289082"/>
            <a:ext cx="727360" cy="833611"/>
          </a:xfrm>
          <a:prstGeom prst="rect">
            <a:avLst/>
          </a:prstGeom>
        </p:spPr>
      </p:pic>
      <p:pic>
        <p:nvPicPr>
          <p:cNvPr id="58" name="Picture 57"/>
          <p:cNvPicPr>
            <a:picLocks noChangeAspect="1"/>
          </p:cNvPicPr>
          <p:nvPr/>
        </p:nvPicPr>
        <p:blipFill>
          <a:blip r:embed="rId13"/>
          <a:stretch>
            <a:fillRect/>
          </a:stretch>
        </p:blipFill>
        <p:spPr>
          <a:xfrm>
            <a:off x="9964814" y="4197254"/>
            <a:ext cx="727360" cy="837348"/>
          </a:xfrm>
          <a:prstGeom prst="rect">
            <a:avLst/>
          </a:prstGeom>
        </p:spPr>
      </p:pic>
      <p:pic>
        <p:nvPicPr>
          <p:cNvPr id="59" name="Picture 58"/>
          <p:cNvPicPr>
            <a:picLocks noChangeAspect="1"/>
          </p:cNvPicPr>
          <p:nvPr/>
        </p:nvPicPr>
        <p:blipFill>
          <a:blip r:embed="rId14"/>
          <a:stretch>
            <a:fillRect/>
          </a:stretch>
        </p:blipFill>
        <p:spPr>
          <a:xfrm>
            <a:off x="9964814" y="5128230"/>
            <a:ext cx="727360" cy="833611"/>
          </a:xfrm>
          <a:prstGeom prst="rect">
            <a:avLst/>
          </a:prstGeom>
        </p:spPr>
      </p:pic>
      <p:pic>
        <p:nvPicPr>
          <p:cNvPr id="60" name="Picture 59"/>
          <p:cNvPicPr>
            <a:picLocks noChangeAspect="1"/>
          </p:cNvPicPr>
          <p:nvPr/>
        </p:nvPicPr>
        <p:blipFill>
          <a:blip r:embed="rId15"/>
          <a:stretch>
            <a:fillRect/>
          </a:stretch>
        </p:blipFill>
        <p:spPr>
          <a:xfrm>
            <a:off x="9964814" y="6040242"/>
            <a:ext cx="727360" cy="837348"/>
          </a:xfrm>
          <a:prstGeom prst="rect">
            <a:avLst/>
          </a:prstGeom>
        </p:spPr>
      </p:pic>
      <p:pic>
        <p:nvPicPr>
          <p:cNvPr id="61" name="Picture 60"/>
          <p:cNvPicPr>
            <a:picLocks noChangeAspect="1"/>
          </p:cNvPicPr>
          <p:nvPr/>
        </p:nvPicPr>
        <p:blipFill>
          <a:blip r:embed="rId16"/>
          <a:stretch>
            <a:fillRect/>
          </a:stretch>
        </p:blipFill>
        <p:spPr>
          <a:xfrm>
            <a:off x="10150608" y="2657655"/>
            <a:ext cx="245547" cy="321935"/>
          </a:xfrm>
          <a:prstGeom prst="rect">
            <a:avLst/>
          </a:prstGeom>
        </p:spPr>
      </p:pic>
      <p:pic>
        <p:nvPicPr>
          <p:cNvPr id="62" name="Picture 61"/>
          <p:cNvPicPr>
            <a:picLocks noChangeAspect="1"/>
          </p:cNvPicPr>
          <p:nvPr/>
        </p:nvPicPr>
        <p:blipFill>
          <a:blip r:embed="rId17"/>
          <a:stretch>
            <a:fillRect/>
          </a:stretch>
        </p:blipFill>
        <p:spPr>
          <a:xfrm>
            <a:off x="10146641" y="1750459"/>
            <a:ext cx="248616" cy="305703"/>
          </a:xfrm>
          <a:prstGeom prst="rect">
            <a:avLst/>
          </a:prstGeom>
        </p:spPr>
      </p:pic>
      <p:pic>
        <p:nvPicPr>
          <p:cNvPr id="63" name="Picture 62"/>
          <p:cNvPicPr>
            <a:picLocks noChangeAspect="1"/>
          </p:cNvPicPr>
          <p:nvPr/>
        </p:nvPicPr>
        <p:blipFill>
          <a:blip r:embed="rId18"/>
          <a:stretch>
            <a:fillRect/>
          </a:stretch>
        </p:blipFill>
        <p:spPr>
          <a:xfrm>
            <a:off x="10101712" y="4464447"/>
            <a:ext cx="324699" cy="298165"/>
          </a:xfrm>
          <a:prstGeom prst="rect">
            <a:avLst/>
          </a:prstGeom>
        </p:spPr>
      </p:pic>
      <p:pic>
        <p:nvPicPr>
          <p:cNvPr id="64" name="Picture 63"/>
          <p:cNvPicPr>
            <a:picLocks noChangeAspect="1"/>
          </p:cNvPicPr>
          <p:nvPr/>
        </p:nvPicPr>
        <p:blipFill>
          <a:blip r:embed="rId19"/>
          <a:stretch>
            <a:fillRect/>
          </a:stretch>
        </p:blipFill>
        <p:spPr>
          <a:xfrm>
            <a:off x="10130467" y="5390442"/>
            <a:ext cx="306044" cy="317900"/>
          </a:xfrm>
          <a:prstGeom prst="rect">
            <a:avLst/>
          </a:prstGeom>
        </p:spPr>
      </p:pic>
      <p:pic>
        <p:nvPicPr>
          <p:cNvPr id="65" name="Picture 64"/>
          <p:cNvPicPr>
            <a:picLocks noChangeAspect="1"/>
          </p:cNvPicPr>
          <p:nvPr/>
        </p:nvPicPr>
        <p:blipFill>
          <a:blip r:embed="rId20"/>
          <a:stretch>
            <a:fillRect/>
          </a:stretch>
        </p:blipFill>
        <p:spPr>
          <a:xfrm>
            <a:off x="10095710" y="6293824"/>
            <a:ext cx="327863" cy="327313"/>
          </a:xfrm>
          <a:prstGeom prst="rect">
            <a:avLst/>
          </a:prstGeom>
        </p:spPr>
      </p:pic>
      <p:pic>
        <p:nvPicPr>
          <p:cNvPr id="66" name="Picture 65"/>
          <p:cNvPicPr>
            <a:picLocks noChangeAspect="1"/>
          </p:cNvPicPr>
          <p:nvPr/>
        </p:nvPicPr>
        <p:blipFill>
          <a:blip r:embed="rId21"/>
          <a:stretch>
            <a:fillRect/>
          </a:stretch>
        </p:blipFill>
        <p:spPr>
          <a:xfrm>
            <a:off x="10146037" y="3582456"/>
            <a:ext cx="253898" cy="197446"/>
          </a:xfrm>
          <a:prstGeom prst="rect">
            <a:avLst/>
          </a:prstGeom>
        </p:spPr>
      </p:pic>
    </p:spTree>
    <p:custDataLst>
      <p:tags r:id="rId2"/>
    </p:custDataLst>
    <p:extLst>
      <p:ext uri="{BB962C8B-B14F-4D97-AF65-F5344CB8AC3E}">
        <p14:creationId xmlns:p14="http://schemas.microsoft.com/office/powerpoint/2010/main" val="40382131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9RdCyUFwA"/>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221034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yan\AppData\Local\Microsoft\Windows\INetCache\IE\W8UHKPGL\abstract_acrylic_hand_print_sjpg412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12488"/>
            <a:ext cx="4143375" cy="483662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
          <p:cNvSpPr>
            <a:spLocks noGrp="1"/>
          </p:cNvSpPr>
          <p:nvPr>
            <p:ph idx="1"/>
          </p:nvPr>
        </p:nvSpPr>
        <p:spPr>
          <a:xfrm>
            <a:off x="4138843" y="3107329"/>
            <a:ext cx="7696200" cy="2455271"/>
          </a:xfrm>
        </p:spPr>
        <p:txBody>
          <a:bodyPr>
            <a:normAutofit/>
          </a:bodyPr>
          <a:lstStyle/>
          <a:p>
            <a:pPr marL="0" indent="0">
              <a:spcAft>
                <a:spcPts val="1200"/>
              </a:spcAft>
              <a:buNone/>
            </a:pPr>
            <a:r>
              <a:rPr lang="en-US" sz="3200" dirty="0">
                <a:solidFill>
                  <a:schemeClr val="tx2">
                    <a:lumMod val="50000"/>
                  </a:schemeClr>
                </a:solidFill>
                <a:latin typeface="Baskerville Old Face" panose="02020602080505020303" pitchFamily="18" charset="0"/>
              </a:rPr>
              <a:t>F</a:t>
            </a:r>
            <a:r>
              <a:rPr lang="en-US" sz="3200" dirty="0" smtClean="0">
                <a:solidFill>
                  <a:schemeClr val="tx2">
                    <a:lumMod val="50000"/>
                  </a:schemeClr>
                </a:solidFill>
                <a:latin typeface="Baskerville Old Face" panose="02020602080505020303" pitchFamily="18" charset="0"/>
              </a:rPr>
              <a:t>ive </a:t>
            </a:r>
            <a:r>
              <a:rPr lang="en-US" sz="3200" dirty="0">
                <a:solidFill>
                  <a:schemeClr val="tx2">
                    <a:lumMod val="50000"/>
                  </a:schemeClr>
                </a:solidFill>
                <a:latin typeface="Baskerville Old Face" panose="02020602080505020303" pitchFamily="18" charset="0"/>
              </a:rPr>
              <a:t>categories of needs that all people have:</a:t>
            </a:r>
          </a:p>
          <a:p>
            <a:pPr marL="708637" lvl="1" indent="-342900">
              <a:spcAft>
                <a:spcPts val="1200"/>
              </a:spcAft>
              <a:buClr>
                <a:srgbClr val="ED1B2E"/>
              </a:buClr>
              <a:buFont typeface="Wingdings" panose="05000000000000000000" pitchFamily="2" charset="2"/>
              <a:buChar char="ü"/>
            </a:pPr>
            <a:r>
              <a:rPr lang="en-US" dirty="0">
                <a:solidFill>
                  <a:schemeClr val="tx2">
                    <a:lumMod val="50000"/>
                  </a:schemeClr>
                </a:solidFill>
                <a:latin typeface="Baskerville Old Face" panose="02020602080505020303" pitchFamily="18" charset="0"/>
              </a:rPr>
              <a:t>These needs </a:t>
            </a:r>
            <a:r>
              <a:rPr lang="en-US" dirty="0" smtClean="0">
                <a:solidFill>
                  <a:schemeClr val="tx2">
                    <a:lumMod val="50000"/>
                  </a:schemeClr>
                </a:solidFill>
                <a:latin typeface="Baskerville Old Face" panose="02020602080505020303" pitchFamily="18" charset="0"/>
              </a:rPr>
              <a:t>generally have </a:t>
            </a:r>
            <a:r>
              <a:rPr lang="en-US" dirty="0">
                <a:solidFill>
                  <a:schemeClr val="tx2">
                    <a:lumMod val="50000"/>
                  </a:schemeClr>
                </a:solidFill>
                <a:latin typeface="Baskerville Old Face" panose="02020602080505020303" pitchFamily="18" charset="0"/>
              </a:rPr>
              <a:t>to be met in sequence from the first level on </a:t>
            </a:r>
            <a:r>
              <a:rPr lang="en-US" dirty="0" smtClean="0">
                <a:solidFill>
                  <a:schemeClr val="tx2">
                    <a:lumMod val="50000"/>
                  </a:schemeClr>
                </a:solidFill>
                <a:latin typeface="Baskerville Old Face" panose="02020602080505020303" pitchFamily="18" charset="0"/>
              </a:rPr>
              <a:t>up.</a:t>
            </a:r>
            <a:endParaRPr lang="en-US" dirty="0">
              <a:solidFill>
                <a:schemeClr val="tx2">
                  <a:lumMod val="50000"/>
                </a:schemeClr>
              </a:solidFill>
              <a:latin typeface="Baskerville Old Face" panose="02020602080505020303" pitchFamily="18" charset="0"/>
            </a:endParaRPr>
          </a:p>
          <a:p>
            <a:pPr marL="708637" lvl="1" indent="-342900">
              <a:spcAft>
                <a:spcPts val="1200"/>
              </a:spcAft>
              <a:buClr>
                <a:srgbClr val="ED1B2E"/>
              </a:buClr>
              <a:buFont typeface="Wingdings" panose="05000000000000000000" pitchFamily="2" charset="2"/>
              <a:buChar char="ü"/>
            </a:pPr>
            <a:r>
              <a:rPr lang="en-US" dirty="0">
                <a:solidFill>
                  <a:schemeClr val="tx2">
                    <a:lumMod val="50000"/>
                  </a:schemeClr>
                </a:solidFill>
                <a:latin typeface="Baskerville Old Face" panose="02020602080505020303" pitchFamily="18" charset="0"/>
              </a:rPr>
              <a:t>If the needs at one level are not met, the needs at the next </a:t>
            </a:r>
            <a:r>
              <a:rPr lang="en-US" dirty="0" smtClean="0">
                <a:solidFill>
                  <a:schemeClr val="tx2">
                    <a:lumMod val="50000"/>
                  </a:schemeClr>
                </a:solidFill>
                <a:latin typeface="Baskerville Old Face" panose="02020602080505020303" pitchFamily="18" charset="0"/>
              </a:rPr>
              <a:t>level are much more difficult to meet.</a:t>
            </a:r>
            <a:endParaRPr lang="en-US" dirty="0">
              <a:latin typeface="Baskerville Old Face" panose="02020602080505020303" pitchFamily="18" charset="0"/>
            </a:endParaRPr>
          </a:p>
        </p:txBody>
      </p:sp>
      <p:grpSp>
        <p:nvGrpSpPr>
          <p:cNvPr id="14" name="Group 13"/>
          <p:cNvGrpSpPr/>
          <p:nvPr/>
        </p:nvGrpSpPr>
        <p:grpSpPr>
          <a:xfrm>
            <a:off x="-12145" y="296268"/>
            <a:ext cx="9413319" cy="1010044"/>
            <a:chOff x="-2619" y="296268"/>
            <a:chExt cx="7569864" cy="1010044"/>
          </a:xfrm>
        </p:grpSpPr>
        <p:sp>
          <p:nvSpPr>
            <p:cNvPr id="1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a:t>
            </a:r>
            <a:r>
              <a:rPr lang="en-US" sz="2800" b="1" dirty="0" smtClean="0">
                <a:solidFill>
                  <a:schemeClr val="tx2">
                    <a:lumMod val="60000"/>
                    <a:lumOff val="40000"/>
                  </a:schemeClr>
                </a:solidFill>
                <a:latin typeface="Arial" panose="020B0604020202020204" pitchFamily="34" charset="0"/>
                <a:cs typeface="Arial" panose="020B0604020202020204" pitchFamily="34" charset="0"/>
              </a:rPr>
              <a:t>2</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Seeing the Whole Child</a:t>
            </a:r>
            <a:endParaRPr lang="en-US" sz="2800" dirty="0">
              <a:solidFill>
                <a:schemeClr val="bg1">
                  <a:lumMod val="9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111337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19" y="296268"/>
            <a:ext cx="6919234" cy="1010044"/>
            <a:chOff x="-2619" y="296268"/>
            <a:chExt cx="7569864" cy="1010044"/>
          </a:xfrm>
        </p:grpSpPr>
        <p:sp>
          <p:nvSpPr>
            <p:cNvPr id="6"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p:cNvSpPr/>
          <p:nvPr/>
        </p:nvSpPr>
        <p:spPr>
          <a:xfrm>
            <a:off x="104775" y="328792"/>
            <a:ext cx="7198702" cy="1384995"/>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p>
          <a:p>
            <a:r>
              <a:rPr lang="en-US" sz="2800" dirty="0" smtClean="0">
                <a:solidFill>
                  <a:schemeClr val="bg1">
                    <a:lumMod val="95000"/>
                  </a:schemeClr>
                </a:solidFill>
                <a:latin typeface="Arial" panose="020B0604020202020204" pitchFamily="34" charset="0"/>
                <a:cs typeface="Arial" panose="020B0604020202020204" pitchFamily="34" charset="0"/>
              </a:rPr>
              <a:t>Maslow’s Hierarchy </a:t>
            </a:r>
            <a:r>
              <a:rPr lang="en-US" sz="2800" dirty="0">
                <a:solidFill>
                  <a:schemeClr val="bg1">
                    <a:lumMod val="95000"/>
                  </a:schemeClr>
                </a:solidFill>
                <a:latin typeface="Arial" panose="020B0604020202020204" pitchFamily="34" charset="0"/>
                <a:cs typeface="Arial" panose="020B0604020202020204" pitchFamily="34" charset="0"/>
              </a:rPr>
              <a:t>of Needs</a:t>
            </a:r>
          </a:p>
          <a:p>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0790" y="1887129"/>
            <a:ext cx="8238649" cy="4554614"/>
          </a:xfrm>
          <a:prstGeom prst="rect">
            <a:avLst/>
          </a:prstGeom>
        </p:spPr>
      </p:pic>
    </p:spTree>
    <p:custDataLst>
      <p:tags r:id="rId1"/>
    </p:custDataLst>
    <p:extLst>
      <p:ext uri="{BB962C8B-B14F-4D97-AF65-F5344CB8AC3E}">
        <p14:creationId xmlns:p14="http://schemas.microsoft.com/office/powerpoint/2010/main" val="88513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18" y="296268"/>
            <a:ext cx="8316038" cy="1010044"/>
            <a:chOff x="-2618" y="296268"/>
            <a:chExt cx="5677248" cy="1010044"/>
          </a:xfrm>
        </p:grpSpPr>
        <p:sp>
          <p:nvSpPr>
            <p:cNvPr id="5" name="Rectangle 8"/>
            <p:cNvSpPr/>
            <p:nvPr/>
          </p:nvSpPr>
          <p:spPr>
            <a:xfrm>
              <a:off x="-2618" y="1260593"/>
              <a:ext cx="5170811"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
            <p:cNvSpPr/>
            <p:nvPr/>
          </p:nvSpPr>
          <p:spPr>
            <a:xfrm flipH="1">
              <a:off x="0" y="296268"/>
              <a:ext cx="5674630"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p:cNvSpPr/>
          <p:nvPr/>
        </p:nvSpPr>
        <p:spPr>
          <a:xfrm>
            <a:off x="104774" y="328792"/>
            <a:ext cx="7576185" cy="1815882"/>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p>
          <a:p>
            <a:r>
              <a:rPr lang="en-US" sz="2800" dirty="0" smtClean="0">
                <a:solidFill>
                  <a:schemeClr val="bg1">
                    <a:lumMod val="95000"/>
                  </a:schemeClr>
                </a:solidFill>
                <a:latin typeface="Arial" panose="020B0604020202020204" pitchFamily="34" charset="0"/>
                <a:cs typeface="Arial" panose="020B0604020202020204" pitchFamily="34" charset="0"/>
              </a:rPr>
              <a:t>Minimum </a:t>
            </a:r>
            <a:r>
              <a:rPr lang="en-US" sz="2800" dirty="0">
                <a:solidFill>
                  <a:schemeClr val="bg1">
                    <a:lumMod val="95000"/>
                  </a:schemeClr>
                </a:solidFill>
                <a:latin typeface="Arial" panose="020B0604020202020204" pitchFamily="34" charset="0"/>
                <a:cs typeface="Arial" panose="020B0604020202020204" pitchFamily="34" charset="0"/>
              </a:rPr>
              <a:t>Sufficient Level (MSL) of Care</a:t>
            </a:r>
          </a:p>
          <a:p>
            <a:endParaRPr lang="en-US" sz="2800" dirty="0">
              <a:solidFill>
                <a:schemeClr val="bg1">
                  <a:lumMod val="95000"/>
                </a:schemeClr>
              </a:solidFill>
              <a:latin typeface="Arial" panose="020B0604020202020204" pitchFamily="34" charset="0"/>
              <a:cs typeface="Arial" panose="020B0604020202020204" pitchFamily="34" charset="0"/>
            </a:endParaRPr>
          </a:p>
          <a:p>
            <a:endParaRPr lang="en-US" sz="2800" dirty="0">
              <a:solidFill>
                <a:schemeClr val="bg1">
                  <a:lumMod val="95000"/>
                </a:schemeClr>
              </a:solidFill>
              <a:latin typeface="Arial" panose="020B0604020202020204" pitchFamily="34" charset="0"/>
              <a:cs typeface="Arial" panose="020B0604020202020204" pitchFamily="34" charset="0"/>
            </a:endParaRPr>
          </a:p>
        </p:txBody>
      </p:sp>
      <p:grpSp>
        <p:nvGrpSpPr>
          <p:cNvPr id="9" name="Group 8"/>
          <p:cNvGrpSpPr/>
          <p:nvPr/>
        </p:nvGrpSpPr>
        <p:grpSpPr>
          <a:xfrm>
            <a:off x="104774" y="2598740"/>
            <a:ext cx="11591950" cy="3016268"/>
            <a:chOff x="198521" y="3425475"/>
            <a:chExt cx="11591950" cy="3016268"/>
          </a:xfrm>
        </p:grpSpPr>
        <p:sp>
          <p:nvSpPr>
            <p:cNvPr id="10" name="Rectangle 9"/>
            <p:cNvSpPr/>
            <p:nvPr/>
          </p:nvSpPr>
          <p:spPr>
            <a:xfrm>
              <a:off x="198521" y="5241414"/>
              <a:ext cx="3609785" cy="1200329"/>
            </a:xfrm>
            <a:prstGeom prst="rect">
              <a:avLst/>
            </a:prstGeom>
          </p:spPr>
          <p:txBody>
            <a:bodyPr wrap="square">
              <a:spAutoFit/>
            </a:bodyPr>
            <a:lstStyle/>
            <a:p>
              <a:pPr marL="365737" lvl="1" algn="ctr">
                <a:spcAft>
                  <a:spcPts val="1200"/>
                </a:spcAft>
                <a:buClr>
                  <a:srgbClr val="ED1B2E"/>
                </a:buClr>
              </a:pPr>
              <a:r>
                <a:rPr lang="en-US" sz="2400" dirty="0">
                  <a:solidFill>
                    <a:schemeClr val="tx2">
                      <a:lumMod val="50000"/>
                    </a:schemeClr>
                  </a:solidFill>
                  <a:latin typeface="Arial" panose="020B0604020202020204" pitchFamily="34" charset="0"/>
                  <a:cs typeface="Arial" panose="020B0604020202020204" pitchFamily="34" charset="0"/>
                </a:rPr>
                <a:t>Physical, emotional and developmental needs are met</a:t>
              </a:r>
            </a:p>
          </p:txBody>
        </p:sp>
        <p:grpSp>
          <p:nvGrpSpPr>
            <p:cNvPr id="8" name="Group 7"/>
            <p:cNvGrpSpPr/>
            <p:nvPr/>
          </p:nvGrpSpPr>
          <p:grpSpPr>
            <a:xfrm>
              <a:off x="1101602" y="3425475"/>
              <a:ext cx="10688869" cy="3016268"/>
              <a:chOff x="1101602" y="3425475"/>
              <a:chExt cx="10688869" cy="3016268"/>
            </a:xfrm>
          </p:grpSpPr>
          <p:sp>
            <p:nvSpPr>
              <p:cNvPr id="2" name="Rectangle 1"/>
              <p:cNvSpPr/>
              <p:nvPr/>
            </p:nvSpPr>
            <p:spPr>
              <a:xfrm>
                <a:off x="8060694" y="5241414"/>
                <a:ext cx="3729777" cy="1200329"/>
              </a:xfrm>
              <a:prstGeom prst="rect">
                <a:avLst/>
              </a:prstGeom>
            </p:spPr>
            <p:txBody>
              <a:bodyPr wrap="square">
                <a:spAutoFit/>
              </a:bodyPr>
              <a:lstStyle/>
              <a:p>
                <a:pPr marL="365737" lvl="1" algn="ctr">
                  <a:spcAft>
                    <a:spcPts val="1200"/>
                  </a:spcAft>
                  <a:buClr>
                    <a:srgbClr val="ED1B2E"/>
                  </a:buClr>
                </a:pPr>
                <a:r>
                  <a:rPr lang="en-US" sz="2400" dirty="0">
                    <a:solidFill>
                      <a:schemeClr val="tx2">
                        <a:lumMod val="50000"/>
                      </a:schemeClr>
                    </a:solidFill>
                    <a:latin typeface="Arial" panose="020B0604020202020204" pitchFamily="34" charset="0"/>
                    <a:cs typeface="Arial" panose="020B0604020202020204" pitchFamily="34" charset="0"/>
                  </a:rPr>
                  <a:t>Parent’s behavior falls within reasonable limits of the community</a:t>
                </a:r>
              </a:p>
            </p:txBody>
          </p:sp>
          <p:sp>
            <p:nvSpPr>
              <p:cNvPr id="3" name="Rectangle 2"/>
              <p:cNvSpPr/>
              <p:nvPr/>
            </p:nvSpPr>
            <p:spPr>
              <a:xfrm>
                <a:off x="3810703" y="5232383"/>
                <a:ext cx="4354902" cy="1200329"/>
              </a:xfrm>
              <a:prstGeom prst="rect">
                <a:avLst/>
              </a:prstGeom>
            </p:spPr>
            <p:txBody>
              <a:bodyPr wrap="square">
                <a:spAutoFit/>
              </a:bodyPr>
              <a:lstStyle/>
              <a:p>
                <a:pPr marL="365737" lvl="1" algn="ctr">
                  <a:spcAft>
                    <a:spcPts val="1200"/>
                  </a:spcAft>
                  <a:buClr>
                    <a:srgbClr val="ED1B2E"/>
                  </a:buClr>
                </a:pPr>
                <a:r>
                  <a:rPr lang="en-US" sz="2400" dirty="0">
                    <a:solidFill>
                      <a:schemeClr val="tx2">
                        <a:lumMod val="50000"/>
                      </a:schemeClr>
                    </a:solidFill>
                    <a:latin typeface="Arial" panose="020B0604020202020204" pitchFamily="34" charset="0"/>
                    <a:cs typeface="Arial" panose="020B0604020202020204" pitchFamily="34" charset="0"/>
                  </a:rPr>
                  <a:t>Parent’s behavior complies with accepted child-rearing practices</a:t>
                </a:r>
              </a:p>
            </p:txBody>
          </p:sp>
          <p:pic>
            <p:nvPicPr>
              <p:cNvPr id="11" name="Picture 10"/>
              <p:cNvPicPr>
                <a:picLocks noChangeAspect="1"/>
              </p:cNvPicPr>
              <p:nvPr/>
            </p:nvPicPr>
            <p:blipFill>
              <a:blip r:embed="rId4"/>
              <a:stretch>
                <a:fillRect/>
              </a:stretch>
            </p:blipFill>
            <p:spPr>
              <a:xfrm>
                <a:off x="1101602" y="3425475"/>
                <a:ext cx="1775562" cy="1815939"/>
              </a:xfrm>
              <a:prstGeom prst="rect">
                <a:avLst/>
              </a:prstGeom>
            </p:spPr>
          </p:pic>
          <p:pic>
            <p:nvPicPr>
              <p:cNvPr id="12" name="Picture 11"/>
              <p:cNvPicPr>
                <a:picLocks noChangeAspect="1"/>
              </p:cNvPicPr>
              <p:nvPr/>
            </p:nvPicPr>
            <p:blipFill>
              <a:blip r:embed="rId4"/>
              <a:stretch>
                <a:fillRect/>
              </a:stretch>
            </p:blipFill>
            <p:spPr>
              <a:xfrm>
                <a:off x="5171046" y="3425475"/>
                <a:ext cx="1775562" cy="1815939"/>
              </a:xfrm>
              <a:prstGeom prst="rect">
                <a:avLst/>
              </a:prstGeom>
            </p:spPr>
          </p:pic>
          <p:pic>
            <p:nvPicPr>
              <p:cNvPr id="13" name="Picture 12"/>
              <p:cNvPicPr>
                <a:picLocks noChangeAspect="1"/>
              </p:cNvPicPr>
              <p:nvPr/>
            </p:nvPicPr>
            <p:blipFill>
              <a:blip r:embed="rId4"/>
              <a:stretch>
                <a:fillRect/>
              </a:stretch>
            </p:blipFill>
            <p:spPr>
              <a:xfrm>
                <a:off x="9074887" y="3425475"/>
                <a:ext cx="1775562" cy="1815939"/>
              </a:xfrm>
              <a:prstGeom prst="rect">
                <a:avLst/>
              </a:prstGeom>
            </p:spPr>
          </p:pic>
          <p:pic>
            <p:nvPicPr>
              <p:cNvPr id="14" name="Picture 13"/>
              <p:cNvPicPr>
                <a:picLocks noChangeAspect="1"/>
              </p:cNvPicPr>
              <p:nvPr/>
            </p:nvPicPr>
            <p:blipFill>
              <a:blip r:embed="rId5"/>
              <a:stretch>
                <a:fillRect/>
              </a:stretch>
            </p:blipFill>
            <p:spPr>
              <a:xfrm>
                <a:off x="1747535" y="3770352"/>
                <a:ext cx="510409" cy="806995"/>
              </a:xfrm>
              <a:prstGeom prst="rect">
                <a:avLst/>
              </a:prstGeom>
            </p:spPr>
          </p:pic>
          <p:pic>
            <p:nvPicPr>
              <p:cNvPr id="15" name="Picture 14"/>
              <p:cNvPicPr>
                <a:picLocks noChangeAspect="1"/>
              </p:cNvPicPr>
              <p:nvPr/>
            </p:nvPicPr>
            <p:blipFill>
              <a:blip r:embed="rId6"/>
              <a:stretch>
                <a:fillRect/>
              </a:stretch>
            </p:blipFill>
            <p:spPr>
              <a:xfrm>
                <a:off x="1492695" y="3997579"/>
                <a:ext cx="993374" cy="890395"/>
              </a:xfrm>
              <a:prstGeom prst="rect">
                <a:avLst/>
              </a:prstGeom>
            </p:spPr>
          </p:pic>
          <p:pic>
            <p:nvPicPr>
              <p:cNvPr id="16" name="Picture 15"/>
              <p:cNvPicPr>
                <a:picLocks noChangeAspect="1"/>
              </p:cNvPicPr>
              <p:nvPr/>
            </p:nvPicPr>
            <p:blipFill>
              <a:blip r:embed="rId7"/>
              <a:stretch>
                <a:fillRect/>
              </a:stretch>
            </p:blipFill>
            <p:spPr>
              <a:xfrm>
                <a:off x="5455484" y="3899873"/>
                <a:ext cx="1206684" cy="940028"/>
              </a:xfrm>
              <a:prstGeom prst="rect">
                <a:avLst/>
              </a:prstGeom>
            </p:spPr>
          </p:pic>
          <p:pic>
            <p:nvPicPr>
              <p:cNvPr id="17" name="Picture 16"/>
              <p:cNvPicPr>
                <a:picLocks noChangeAspect="1"/>
              </p:cNvPicPr>
              <p:nvPr/>
            </p:nvPicPr>
            <p:blipFill>
              <a:blip r:embed="rId8"/>
              <a:stretch>
                <a:fillRect/>
              </a:stretch>
            </p:blipFill>
            <p:spPr>
              <a:xfrm>
                <a:off x="9478544" y="3840679"/>
                <a:ext cx="968248" cy="985529"/>
              </a:xfrm>
              <a:prstGeom prst="rect">
                <a:avLst/>
              </a:prstGeom>
            </p:spPr>
          </p:pic>
        </p:grpSp>
      </p:grpSp>
      <p:sp>
        <p:nvSpPr>
          <p:cNvPr id="19" name="Content Placeholder 18"/>
          <p:cNvSpPr>
            <a:spLocks noGrp="1"/>
          </p:cNvSpPr>
          <p:nvPr>
            <p:ph idx="1"/>
          </p:nvPr>
        </p:nvSpPr>
        <p:spPr>
          <a:xfrm>
            <a:off x="198521" y="1636339"/>
            <a:ext cx="11774183" cy="4351338"/>
          </a:xfrm>
        </p:spPr>
        <p:txBody>
          <a:bodyPr/>
          <a:lstStyle/>
          <a:p>
            <a:pPr marL="0" indent="0">
              <a:buNone/>
            </a:pPr>
            <a:r>
              <a:rPr lang="en-US" sz="2400" dirty="0" smtClean="0">
                <a:solidFill>
                  <a:schemeClr val="tx2">
                    <a:lumMod val="50000"/>
                  </a:schemeClr>
                </a:solidFill>
                <a:latin typeface="Arial" panose="020B0604020202020204" pitchFamily="34" charset="0"/>
                <a:cs typeface="Arial" panose="020B0604020202020204" pitchFamily="34" charset="0"/>
              </a:rPr>
              <a:t>Factors </a:t>
            </a:r>
            <a:r>
              <a:rPr lang="en-US" sz="2400" dirty="0">
                <a:solidFill>
                  <a:schemeClr val="tx2">
                    <a:lumMod val="50000"/>
                  </a:schemeClr>
                </a:solidFill>
                <a:latin typeface="Arial" panose="020B0604020202020204" pitchFamily="34" charset="0"/>
                <a:cs typeface="Arial" panose="020B0604020202020204" pitchFamily="34" charset="0"/>
              </a:rPr>
              <a:t>to </a:t>
            </a:r>
            <a:r>
              <a:rPr lang="en-US" sz="2400" dirty="0" smtClean="0">
                <a:solidFill>
                  <a:schemeClr val="tx2">
                    <a:lumMod val="50000"/>
                  </a:schemeClr>
                </a:solidFill>
                <a:latin typeface="Arial" panose="020B0604020202020204" pitchFamily="34" charset="0"/>
                <a:cs typeface="Arial" panose="020B0604020202020204" pitchFamily="34" charset="0"/>
              </a:rPr>
              <a:t>be considered to ensure MSL:</a:t>
            </a:r>
            <a:endParaRPr lang="en-US" sz="2400" dirty="0">
              <a:solidFill>
                <a:schemeClr val="tx2">
                  <a:lumMod val="50000"/>
                </a:schemeClr>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733002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145" y="296268"/>
            <a:ext cx="9413319" cy="1010044"/>
            <a:chOff x="-2619" y="296268"/>
            <a:chExt cx="7569864" cy="1010044"/>
          </a:xfrm>
        </p:grpSpPr>
        <p:sp>
          <p:nvSpPr>
            <p:cNvPr id="32"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aphicFrame>
        <p:nvGraphicFramePr>
          <p:cNvPr id="23" name="Object 22"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73198" name="think-cell Slide" r:id="rId6" imgW="270" imgH="270" progId="TCLayout.ActiveDocument.1">
                  <p:embed/>
                </p:oleObj>
              </mc:Choice>
              <mc:Fallback>
                <p:oleObj name="think-cell Slide" r:id="rId6" imgW="270" imgH="270" progId="TCLayout.ActiveDocument.1">
                  <p:embed/>
                  <p:pic>
                    <p:nvPicPr>
                      <p:cNvPr id="23" name="Object 22"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
          <p:cNvSpPr/>
          <p:nvPr/>
        </p:nvSpPr>
        <p:spPr>
          <a:xfrm rot="10800000" flipH="1">
            <a:off x="1346886" y="1845845"/>
            <a:ext cx="10845114" cy="934254"/>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F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469090" y="1845845"/>
            <a:ext cx="7966554" cy="914400"/>
          </a:xfrm>
          <a:prstGeom prst="rect">
            <a:avLst/>
          </a:prstGeom>
          <a:solidFill>
            <a:srgbClr val="F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itchFamily="34" charset="0"/>
                <a:cs typeface="Arial" pitchFamily="34" charset="0"/>
              </a:rPr>
              <a:t> Minimal Sufficient Level (MSL) of Care</a:t>
            </a:r>
          </a:p>
        </p:txBody>
      </p:sp>
      <p:sp>
        <p:nvSpPr>
          <p:cNvPr id="30" name="Rectangle 29"/>
          <p:cNvSpPr/>
          <p:nvPr/>
        </p:nvSpPr>
        <p:spPr>
          <a:xfrm>
            <a:off x="104775" y="328792"/>
            <a:ext cx="6096000" cy="954107"/>
          </a:xfrm>
          <a:prstGeom prst="rect">
            <a:avLst/>
          </a:prstGeom>
        </p:spPr>
        <p:txBody>
          <a:bodyPr>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a:t>
            </a:r>
            <a:r>
              <a:rPr lang="en-US" sz="2800" b="1" dirty="0" smtClean="0">
                <a:solidFill>
                  <a:schemeClr val="tx2">
                    <a:lumMod val="60000"/>
                    <a:lumOff val="40000"/>
                  </a:schemeClr>
                </a:solidFill>
                <a:latin typeface="Arial" panose="020B0604020202020204" pitchFamily="34" charset="0"/>
                <a:cs typeface="Arial" panose="020B0604020202020204" pitchFamily="34" charset="0"/>
              </a:rPr>
              <a:t>2 </a:t>
            </a:r>
            <a:endParaRPr lang="en-US" sz="2800" b="1" dirty="0">
              <a:solidFill>
                <a:schemeClr val="tx2">
                  <a:lumMod val="60000"/>
                  <a:lumOff val="40000"/>
                </a:schemeClr>
              </a:solidFill>
              <a:latin typeface="Arial" panose="020B0604020202020204" pitchFamily="34" charset="0"/>
              <a:cs typeface="Arial" panose="020B0604020202020204" pitchFamily="34" charset="0"/>
            </a:endParaRPr>
          </a:p>
          <a:p>
            <a:r>
              <a:rPr lang="en-US" sz="2800" dirty="0" smtClean="0">
                <a:solidFill>
                  <a:schemeClr val="bg1">
                    <a:lumMod val="95000"/>
                  </a:schemeClr>
                </a:solidFill>
                <a:latin typeface="Arial" panose="020B0604020202020204" pitchFamily="34" charset="0"/>
                <a:cs typeface="Arial" panose="020B0604020202020204" pitchFamily="34" charset="0"/>
              </a:rPr>
              <a:t>Children’s  </a:t>
            </a:r>
            <a:r>
              <a:rPr lang="en-US" sz="2800" dirty="0">
                <a:solidFill>
                  <a:schemeClr val="bg1">
                    <a:lumMod val="95000"/>
                  </a:schemeClr>
                </a:solidFill>
                <a:latin typeface="Arial" panose="020B0604020202020204" pitchFamily="34" charset="0"/>
                <a:cs typeface="Arial" panose="020B0604020202020204" pitchFamily="34" charset="0"/>
              </a:rPr>
              <a:t>Needs and Development</a:t>
            </a:r>
          </a:p>
        </p:txBody>
      </p:sp>
      <p:sp>
        <p:nvSpPr>
          <p:cNvPr id="2" name="TextBox 1">
            <a:extLst>
              <a:ext uri="{FF2B5EF4-FFF2-40B4-BE49-F238E27FC236}">
                <a16:creationId xmlns:a16="http://schemas.microsoft.com/office/drawing/2014/main" id="{090B106F-4BC7-4EEA-A905-BCBC11CC5B5E}"/>
              </a:ext>
            </a:extLst>
          </p:cNvPr>
          <p:cNvSpPr txBox="1"/>
          <p:nvPr/>
        </p:nvSpPr>
        <p:spPr>
          <a:xfrm>
            <a:off x="2780269" y="3039762"/>
            <a:ext cx="9020433"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113044"/>
                </a:solidFill>
                <a:latin typeface="+mj-lt"/>
              </a:rPr>
              <a:t>What do children really need? College? Clothes? A bath every day?</a:t>
            </a:r>
          </a:p>
          <a:p>
            <a:pPr marL="285750" indent="-285750">
              <a:buFont typeface="Arial" panose="020B0604020202020204" pitchFamily="34" charset="0"/>
              <a:buChar char="•"/>
            </a:pPr>
            <a:r>
              <a:rPr lang="en-US" sz="2800" dirty="0">
                <a:solidFill>
                  <a:srgbClr val="113044"/>
                </a:solidFill>
                <a:latin typeface="+mj-lt"/>
              </a:rPr>
              <a:t>How might a child’s needs vary depending on his/her circumstances? </a:t>
            </a:r>
          </a:p>
          <a:p>
            <a:pPr marL="285750" indent="-285750">
              <a:buFont typeface="Arial" panose="020B0604020202020204" pitchFamily="34" charset="0"/>
              <a:buChar char="•"/>
            </a:pPr>
            <a:r>
              <a:rPr lang="en-US" sz="2800" dirty="0">
                <a:solidFill>
                  <a:srgbClr val="113044"/>
                </a:solidFill>
                <a:latin typeface="+mj-lt"/>
              </a:rPr>
              <a:t>What issues should be considered in determining whether a parent can provide a minimum sufficient level of care?</a:t>
            </a:r>
          </a:p>
          <a:p>
            <a:pPr marL="285750" indent="-285750">
              <a:buFont typeface="Arial" panose="020B0604020202020204" pitchFamily="34" charset="0"/>
              <a:buChar char="•"/>
            </a:pPr>
            <a:r>
              <a:rPr lang="en-US" sz="2800" dirty="0">
                <a:solidFill>
                  <a:srgbClr val="113044"/>
                </a:solidFill>
                <a:latin typeface="+mj-lt"/>
              </a:rPr>
              <a:t>How do you think the MSL standard benefits children?</a:t>
            </a:r>
          </a:p>
        </p:txBody>
      </p:sp>
    </p:spTree>
    <p:custDataLst>
      <p:tags r:id="rId2"/>
    </p:custDataLst>
    <p:extLst>
      <p:ext uri="{BB962C8B-B14F-4D97-AF65-F5344CB8AC3E}">
        <p14:creationId xmlns:p14="http://schemas.microsoft.com/office/powerpoint/2010/main" val="332170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2145" y="296268"/>
            <a:ext cx="9413319" cy="1010044"/>
            <a:chOff x="-2619" y="296268"/>
            <a:chExt cx="7569864" cy="1010044"/>
          </a:xfrm>
        </p:grpSpPr>
        <p:sp>
          <p:nvSpPr>
            <p:cNvPr id="3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3" name="Rectangle 32"/>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5 Things CASA Does for Children</a:t>
            </a:r>
            <a:endParaRPr lang="en-US" sz="2800" dirty="0">
              <a:solidFill>
                <a:prstClr val="white">
                  <a:lumMod val="95000"/>
                </a:prstClr>
              </a:solidFill>
              <a:latin typeface="Arial" panose="020B0604020202020204" pitchFamily="34" charset="0"/>
              <a:cs typeface="Arial" panose="020B0604020202020204" pitchFamily="34" charset="0"/>
            </a:endParaRPr>
          </a:p>
        </p:txBody>
      </p:sp>
      <p:pic>
        <p:nvPicPr>
          <p:cNvPr id="5" name="8SVWdDb5b-E"/>
          <p:cNvPicPr>
            <a:picLocks noRot="1" noChangeAspect="1"/>
          </p:cNvPicPr>
          <p:nvPr>
            <a:videoFile r:link="rId1"/>
          </p:nvPr>
        </p:nvPicPr>
        <p:blipFill>
          <a:blip r:embed="rId4"/>
          <a:stretch>
            <a:fillRect/>
          </a:stretch>
        </p:blipFill>
        <p:spPr>
          <a:xfrm>
            <a:off x="1313542" y="1370463"/>
            <a:ext cx="9354458" cy="5261883"/>
          </a:xfrm>
          <a:prstGeom prst="rect">
            <a:avLst/>
          </a:prstGeom>
        </p:spPr>
      </p:pic>
    </p:spTree>
    <p:extLst>
      <p:ext uri="{BB962C8B-B14F-4D97-AF65-F5344CB8AC3E}">
        <p14:creationId xmlns:p14="http://schemas.microsoft.com/office/powerpoint/2010/main" val="304946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cTn>
                <p:tgtEl>
                  <p:spTgt spid="5"/>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438901" y="2777051"/>
            <a:ext cx="5753099" cy="4080949"/>
          </a:xfrm>
          <a:prstGeom prst="rect">
            <a:avLst/>
          </a:prstGeom>
          <a:ln>
            <a:noFill/>
          </a:ln>
          <a:effectLst>
            <a:softEdge rad="112500"/>
          </a:effectLst>
        </p:spPr>
      </p:pic>
      <p:pic>
        <p:nvPicPr>
          <p:cNvPr id="10" name="Picture 9"/>
          <p:cNvPicPr>
            <a:picLocks noChangeAspect="1"/>
          </p:cNvPicPr>
          <p:nvPr/>
        </p:nvPicPr>
        <p:blipFill>
          <a:blip r:embed="rId4"/>
          <a:stretch>
            <a:fillRect/>
          </a:stretch>
        </p:blipFill>
        <p:spPr>
          <a:xfrm>
            <a:off x="-12145" y="277525"/>
            <a:ext cx="9413040" cy="1005927"/>
          </a:xfrm>
          <a:prstGeom prst="rect">
            <a:avLst/>
          </a:prstGeom>
        </p:spPr>
      </p:pic>
      <p:sp>
        <p:nvSpPr>
          <p:cNvPr id="2" name="Title 1"/>
          <p:cNvSpPr>
            <a:spLocks noGrp="1"/>
          </p:cNvSpPr>
          <p:nvPr>
            <p:ph type="title"/>
          </p:nvPr>
        </p:nvSpPr>
        <p:spPr>
          <a:xfrm>
            <a:off x="0" y="277525"/>
            <a:ext cx="10515600" cy="1325563"/>
          </a:xfrm>
        </p:spPr>
        <p:txBody>
          <a:bodyPr>
            <a:normAutofit fontScale="90000"/>
          </a:bodyPr>
          <a:lstStyle/>
          <a:p>
            <a:r>
              <a:rPr lang="en-US" sz="27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7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700" b="1" dirty="0">
                <a:solidFill>
                  <a:srgbClr val="44546A">
                    <a:lumMod val="60000"/>
                    <a:lumOff val="40000"/>
                  </a:srgbClr>
                </a:solidFill>
                <a:latin typeface="Arial" panose="020B0604020202020204" pitchFamily="34" charset="0"/>
                <a:cs typeface="Arial" panose="020B0604020202020204" pitchFamily="34" charset="0"/>
              </a:rPr>
              <a:t/>
            </a:r>
            <a:br>
              <a:rPr lang="en-US" sz="2700" b="1" dirty="0">
                <a:solidFill>
                  <a:srgbClr val="44546A">
                    <a:lumMod val="60000"/>
                    <a:lumOff val="40000"/>
                  </a:srgbClr>
                </a:solidFill>
                <a:latin typeface="Arial" panose="020B0604020202020204" pitchFamily="34" charset="0"/>
                <a:cs typeface="Arial" panose="020B0604020202020204" pitchFamily="34" charset="0"/>
              </a:rPr>
            </a:br>
            <a:r>
              <a:rPr lang="en-US" sz="2700" dirty="0" smtClean="0">
                <a:solidFill>
                  <a:schemeClr val="bg1">
                    <a:lumMod val="95000"/>
                  </a:schemeClr>
                </a:solidFill>
                <a:latin typeface="Arial" panose="020B0604020202020204" pitchFamily="34" charset="0"/>
                <a:cs typeface="Arial" panose="020B0604020202020204" pitchFamily="34" charset="0"/>
              </a:rPr>
              <a:t>Oregon Safety Model</a:t>
            </a:r>
            <a:r>
              <a:rPr lang="en-US" dirty="0">
                <a:solidFill>
                  <a:schemeClr val="bg1">
                    <a:lumMod val="95000"/>
                  </a:schemeClr>
                </a:solidFill>
                <a:latin typeface="Arial" panose="020B0604020202020204" pitchFamily="34" charset="0"/>
                <a:cs typeface="Arial" panose="020B0604020202020204" pitchFamily="34" charset="0"/>
              </a:rPr>
              <a:t/>
            </a:r>
            <a:br>
              <a:rPr lang="en-US" dirty="0">
                <a:solidFill>
                  <a:schemeClr val="bg1">
                    <a:lumMod val="95000"/>
                  </a:schemeClr>
                </a:solidFill>
                <a:latin typeface="Arial" panose="020B0604020202020204" pitchFamily="34" charset="0"/>
                <a:cs typeface="Arial" panose="020B0604020202020204" pitchFamily="34" charset="0"/>
              </a:rPr>
            </a:br>
            <a:endParaRPr lang="en-US" dirty="0"/>
          </a:p>
        </p:txBody>
      </p:sp>
      <p:sp>
        <p:nvSpPr>
          <p:cNvPr id="3" name="Content Placeholder 2"/>
          <p:cNvSpPr>
            <a:spLocks noGrp="1"/>
          </p:cNvSpPr>
          <p:nvPr>
            <p:ph idx="1"/>
          </p:nvPr>
        </p:nvSpPr>
        <p:spPr>
          <a:xfrm>
            <a:off x="400050" y="1504951"/>
            <a:ext cx="10953750" cy="1904999"/>
          </a:xfrm>
        </p:spPr>
        <p:txBody>
          <a:bodyPr>
            <a:normAutofit/>
          </a:bodyPr>
          <a:lstStyle/>
          <a:p>
            <a:pPr marL="0" indent="0">
              <a:buNone/>
            </a:pPr>
            <a:r>
              <a:rPr lang="en-US" sz="3200" dirty="0" smtClean="0">
                <a:latin typeface="+mj-lt"/>
              </a:rPr>
              <a:t>The Oregon Safety Model is the objective standard by which ODHS Child Welfare works to ensure child safety. This model covers how a case should be treated throughout its life. A few topics covered in the OSM are:</a:t>
            </a:r>
          </a:p>
          <a:p>
            <a:endParaRPr lang="en-US" dirty="0"/>
          </a:p>
        </p:txBody>
      </p:sp>
      <p:sp>
        <p:nvSpPr>
          <p:cNvPr id="5" name="Rectangle 8"/>
          <p:cNvSpPr/>
          <p:nvPr/>
        </p:nvSpPr>
        <p:spPr>
          <a:xfrm>
            <a:off x="-12145" y="1260593"/>
            <a:ext cx="8574597"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381000" y="3527888"/>
            <a:ext cx="10972800" cy="2954655"/>
          </a:xfrm>
          <a:prstGeom prst="rect">
            <a:avLst/>
          </a:prstGeom>
          <a:noFill/>
        </p:spPr>
        <p:txBody>
          <a:bodyPr wrap="square" numCol="1" rtlCol="0">
            <a:spAutoFit/>
          </a:bodyPr>
          <a:lstStyle/>
          <a:p>
            <a:pPr marL="285750" indent="-285750">
              <a:buFont typeface="Arial" panose="020B0604020202020204" pitchFamily="34" charset="0"/>
              <a:buChar char="•"/>
            </a:pPr>
            <a:r>
              <a:rPr lang="en-US" sz="2800" dirty="0">
                <a:latin typeface="+mj-lt"/>
              </a:rPr>
              <a:t>Present </a:t>
            </a:r>
            <a:r>
              <a:rPr lang="en-US" sz="2800" dirty="0" smtClean="0">
                <a:latin typeface="+mj-lt"/>
              </a:rPr>
              <a:t>and </a:t>
            </a:r>
            <a:r>
              <a:rPr lang="en-US" sz="2800" dirty="0">
                <a:latin typeface="+mj-lt"/>
              </a:rPr>
              <a:t>Impending </a:t>
            </a:r>
            <a:r>
              <a:rPr lang="en-US" sz="2800" dirty="0" smtClean="0">
                <a:latin typeface="+mj-lt"/>
              </a:rPr>
              <a:t>Danger</a:t>
            </a:r>
          </a:p>
          <a:p>
            <a:pPr marL="285750" indent="-285750">
              <a:buFont typeface="Arial" panose="020B0604020202020204" pitchFamily="34" charset="0"/>
              <a:buChar char="•"/>
            </a:pPr>
            <a:r>
              <a:rPr lang="en-US" sz="2800" dirty="0" smtClean="0">
                <a:latin typeface="+mj-lt"/>
              </a:rPr>
              <a:t>Protective Action Plans</a:t>
            </a:r>
            <a:endParaRPr lang="en-US" sz="2800" dirty="0">
              <a:latin typeface="+mj-lt"/>
            </a:endParaRPr>
          </a:p>
          <a:p>
            <a:pPr marL="285750" indent="-285750">
              <a:buFont typeface="Arial" panose="020B0604020202020204" pitchFamily="34" charset="0"/>
              <a:buChar char="•"/>
            </a:pPr>
            <a:r>
              <a:rPr lang="en-US" sz="2800" dirty="0">
                <a:latin typeface="+mj-lt"/>
              </a:rPr>
              <a:t>Conditions of Return </a:t>
            </a:r>
          </a:p>
          <a:p>
            <a:pPr marL="285750" indent="-285750">
              <a:buFont typeface="Arial" panose="020B0604020202020204" pitchFamily="34" charset="0"/>
              <a:buChar char="•"/>
            </a:pPr>
            <a:r>
              <a:rPr lang="en-US" sz="2800" dirty="0">
                <a:latin typeface="+mj-lt"/>
              </a:rPr>
              <a:t>Protective </a:t>
            </a:r>
            <a:r>
              <a:rPr lang="en-US" sz="2800" dirty="0" smtClean="0">
                <a:latin typeface="+mj-lt"/>
              </a:rPr>
              <a:t>Capacities</a:t>
            </a:r>
            <a:endParaRPr lang="en-US" sz="2800" dirty="0">
              <a:latin typeface="+mj-lt"/>
            </a:endParaRPr>
          </a:p>
          <a:p>
            <a:pPr marL="285750" indent="-285750">
              <a:buFont typeface="Arial" panose="020B0604020202020204" pitchFamily="34" charset="0"/>
              <a:buChar char="•"/>
            </a:pPr>
            <a:r>
              <a:rPr lang="en-US" sz="2800" dirty="0">
                <a:latin typeface="+mj-lt"/>
              </a:rPr>
              <a:t>Confirming Safe Environments</a:t>
            </a:r>
          </a:p>
          <a:p>
            <a:pPr marL="285750" indent="-285750">
              <a:buFont typeface="Arial" panose="020B0604020202020204" pitchFamily="34" charset="0"/>
              <a:buChar char="•"/>
            </a:pPr>
            <a:r>
              <a:rPr lang="en-US" sz="2800" dirty="0">
                <a:latin typeface="+mj-lt"/>
              </a:rPr>
              <a:t>Ongoing Safety Planning </a:t>
            </a:r>
          </a:p>
          <a:p>
            <a:endParaRPr lang="en-US" dirty="0">
              <a:latin typeface="+mj-lt"/>
            </a:endParaRPr>
          </a:p>
        </p:txBody>
      </p:sp>
      <p:sp>
        <p:nvSpPr>
          <p:cNvPr id="9" name="TextBox 8"/>
          <p:cNvSpPr txBox="1"/>
          <p:nvPr/>
        </p:nvSpPr>
        <p:spPr>
          <a:xfrm>
            <a:off x="10801350" y="6858000"/>
            <a:ext cx="1104900" cy="323165"/>
          </a:xfrm>
          <a:prstGeom prst="rect">
            <a:avLst/>
          </a:prstGeom>
          <a:noFill/>
        </p:spPr>
        <p:txBody>
          <a:bodyPr wrap="square" rtlCol="0">
            <a:spAutoFit/>
          </a:bodyPr>
          <a:lstStyle/>
          <a:p>
            <a:r>
              <a:rPr lang="en-US" sz="300" dirty="0"/>
              <a:t>https://www.google.com/url?sa=i&amp;url=https%3A%2F%2Fchildwelfaremonitor.org%2Ftag%2Foregon-safety-model%2F&amp;psig=AOvVaw2EJKQmKIfwVx7FJpn7DroW&amp;ust=1618615333121000&amp;source=images&amp;cd=vfe&amp;ved=2ahUKEwjbnPiQsoHwAhUUJjQIHQKgA5UQr4kDegQIARB2</a:t>
            </a:r>
          </a:p>
        </p:txBody>
      </p:sp>
    </p:spTree>
    <p:extLst>
      <p:ext uri="{BB962C8B-B14F-4D97-AF65-F5344CB8AC3E}">
        <p14:creationId xmlns:p14="http://schemas.microsoft.com/office/powerpoint/2010/main" val="244922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886302" y="365125"/>
            <a:ext cx="2600848" cy="2600848"/>
          </a:xfrm>
          <a:prstGeom prst="rect">
            <a:avLst/>
          </a:prstGeom>
        </p:spPr>
      </p:pic>
      <p:sp>
        <p:nvSpPr>
          <p:cNvPr id="3" name="Content Placeholder 2"/>
          <p:cNvSpPr>
            <a:spLocks noGrp="1"/>
          </p:cNvSpPr>
          <p:nvPr>
            <p:ph idx="1"/>
          </p:nvPr>
        </p:nvSpPr>
        <p:spPr>
          <a:xfrm>
            <a:off x="400050" y="1504951"/>
            <a:ext cx="5467350" cy="2209799"/>
          </a:xfrm>
        </p:spPr>
        <p:txBody>
          <a:bodyPr>
            <a:normAutofit/>
          </a:bodyPr>
          <a:lstStyle/>
          <a:p>
            <a:pPr marL="0" indent="0">
              <a:buNone/>
            </a:pPr>
            <a:r>
              <a:rPr lang="en-US" dirty="0" smtClean="0"/>
              <a:t>It should be noted that ODHS must abide by this model and there will be times were ODHS will pursue a course of action that may be in opposition to CASA.</a:t>
            </a:r>
          </a:p>
          <a:p>
            <a:pPr marL="0" indent="0">
              <a:buNone/>
            </a:pPr>
            <a:endParaRPr lang="en-US" dirty="0"/>
          </a:p>
        </p:txBody>
      </p:sp>
      <p:sp>
        <p:nvSpPr>
          <p:cNvPr id="5" name="Rectangle 8"/>
          <p:cNvSpPr/>
          <p:nvPr/>
        </p:nvSpPr>
        <p:spPr>
          <a:xfrm>
            <a:off x="-12145" y="1260593"/>
            <a:ext cx="8574596"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153150" y="3009900"/>
            <a:ext cx="5334000" cy="1815882"/>
          </a:xfrm>
          <a:prstGeom prst="rect">
            <a:avLst/>
          </a:prstGeom>
          <a:noFill/>
        </p:spPr>
        <p:txBody>
          <a:bodyPr wrap="square" rtlCol="0">
            <a:spAutoFit/>
          </a:bodyPr>
          <a:lstStyle/>
          <a:p>
            <a:r>
              <a:rPr lang="en-US" sz="2800" dirty="0" smtClean="0">
                <a:solidFill>
                  <a:srgbClr val="FF0000"/>
                </a:solidFill>
                <a:latin typeface="+mj-lt"/>
              </a:rPr>
              <a:t>While CASA operates on what is in the best interest of the child, ODHS has to function off of additional legal obligations. </a:t>
            </a:r>
            <a:endParaRPr lang="en-US" sz="2800" dirty="0">
              <a:solidFill>
                <a:srgbClr val="FF0000"/>
              </a:solidFill>
              <a:latin typeface="+mj-lt"/>
            </a:endParaRPr>
          </a:p>
        </p:txBody>
      </p:sp>
      <p:sp>
        <p:nvSpPr>
          <p:cNvPr id="10" name="TextBox 9"/>
          <p:cNvSpPr txBox="1"/>
          <p:nvPr/>
        </p:nvSpPr>
        <p:spPr>
          <a:xfrm>
            <a:off x="400050" y="4825782"/>
            <a:ext cx="5753100" cy="1815882"/>
          </a:xfrm>
          <a:prstGeom prst="rect">
            <a:avLst/>
          </a:prstGeom>
          <a:noFill/>
        </p:spPr>
        <p:txBody>
          <a:bodyPr wrap="square" rtlCol="0">
            <a:spAutoFit/>
          </a:bodyPr>
          <a:lstStyle/>
          <a:p>
            <a:r>
              <a:rPr lang="en-US" sz="2800" dirty="0" smtClean="0"/>
              <a:t>The Oregon Safety Model works to create circumstantial safety while also guiding caseworkers in trying to eliminate safety threats. </a:t>
            </a:r>
            <a:endParaRPr lang="en-US" sz="2800" dirty="0"/>
          </a:p>
        </p:txBody>
      </p:sp>
      <p:sp>
        <p:nvSpPr>
          <p:cNvPr id="12" name="TextBox 11"/>
          <p:cNvSpPr txBox="1"/>
          <p:nvPr/>
        </p:nvSpPr>
        <p:spPr>
          <a:xfrm>
            <a:off x="9401174" y="2965973"/>
            <a:ext cx="1276350" cy="215444"/>
          </a:xfrm>
          <a:prstGeom prst="rect">
            <a:avLst/>
          </a:prstGeom>
          <a:noFill/>
        </p:spPr>
        <p:txBody>
          <a:bodyPr wrap="square" rtlCol="0">
            <a:spAutoFit/>
          </a:bodyPr>
          <a:lstStyle/>
          <a:p>
            <a:r>
              <a:rPr lang="en-US" sz="400" dirty="0"/>
              <a:t>https://www.guardianpharmacyatlanta.com/2018/08/06/how-do-i-deal-with-all-of-these-regulations/</a:t>
            </a:r>
          </a:p>
        </p:txBody>
      </p:sp>
      <p:pic>
        <p:nvPicPr>
          <p:cNvPr id="13" name="Picture 12"/>
          <p:cNvPicPr>
            <a:picLocks noChangeAspect="1"/>
          </p:cNvPicPr>
          <p:nvPr/>
        </p:nvPicPr>
        <p:blipFill>
          <a:blip r:embed="rId4"/>
          <a:stretch>
            <a:fillRect/>
          </a:stretch>
        </p:blipFill>
        <p:spPr>
          <a:xfrm>
            <a:off x="0" y="332575"/>
            <a:ext cx="9413040" cy="1005927"/>
          </a:xfrm>
          <a:prstGeom prst="rect">
            <a:avLst/>
          </a:prstGeom>
        </p:spPr>
      </p:pic>
      <p:sp>
        <p:nvSpPr>
          <p:cNvPr id="2" name="Title 1"/>
          <p:cNvSpPr>
            <a:spLocks noGrp="1"/>
          </p:cNvSpPr>
          <p:nvPr>
            <p:ph type="title"/>
          </p:nvPr>
        </p:nvSpPr>
        <p:spPr>
          <a:xfrm>
            <a:off x="0" y="365124"/>
            <a:ext cx="9192126" cy="973377"/>
          </a:xfrm>
        </p:spPr>
        <p:txBody>
          <a:bodyPr>
            <a:normAutofit/>
          </a:bodyPr>
          <a:lstStyle/>
          <a:p>
            <a:r>
              <a:rPr lang="en-US" sz="24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4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400" b="1" dirty="0">
                <a:solidFill>
                  <a:srgbClr val="44546A">
                    <a:lumMod val="60000"/>
                    <a:lumOff val="40000"/>
                  </a:srgbClr>
                </a:solidFill>
                <a:latin typeface="Arial" panose="020B0604020202020204" pitchFamily="34" charset="0"/>
                <a:cs typeface="Arial" panose="020B0604020202020204" pitchFamily="34" charset="0"/>
              </a:rPr>
              <a:t/>
            </a:r>
            <a:br>
              <a:rPr lang="en-US" sz="2400" b="1" dirty="0">
                <a:solidFill>
                  <a:srgbClr val="44546A">
                    <a:lumMod val="60000"/>
                    <a:lumOff val="40000"/>
                  </a:srgbClr>
                </a:solidFill>
                <a:latin typeface="Arial" panose="020B0604020202020204" pitchFamily="34" charset="0"/>
                <a:cs typeface="Arial" panose="020B0604020202020204" pitchFamily="34" charset="0"/>
              </a:rPr>
            </a:br>
            <a:r>
              <a:rPr lang="en-US" sz="2400" dirty="0">
                <a:solidFill>
                  <a:schemeClr val="bg1">
                    <a:lumMod val="95000"/>
                  </a:schemeClr>
                </a:solidFill>
                <a:latin typeface="Arial" panose="020B0604020202020204" pitchFamily="34" charset="0"/>
                <a:cs typeface="Arial" panose="020B0604020202020204" pitchFamily="34" charset="0"/>
              </a:rPr>
              <a:t>Oregon Safety Model</a:t>
            </a:r>
            <a:endParaRPr lang="en-US" sz="2400" dirty="0"/>
          </a:p>
        </p:txBody>
      </p:sp>
    </p:spTree>
    <p:extLst>
      <p:ext uri="{BB962C8B-B14F-4D97-AF65-F5344CB8AC3E}">
        <p14:creationId xmlns:p14="http://schemas.microsoft.com/office/powerpoint/2010/main" val="18296255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stretch>
            <a:fillRect/>
          </a:stretch>
        </p:blipFill>
        <p:spPr>
          <a:xfrm>
            <a:off x="6180667" y="1682376"/>
            <a:ext cx="4990372" cy="5000901"/>
          </a:xfrm>
          <a:prstGeom prst="rect">
            <a:avLst/>
          </a:prstGeom>
        </p:spPr>
      </p:pic>
      <p:grpSp>
        <p:nvGrpSpPr>
          <p:cNvPr id="4" name="Group 3"/>
          <p:cNvGrpSpPr/>
          <p:nvPr/>
        </p:nvGrpSpPr>
        <p:grpSpPr>
          <a:xfrm>
            <a:off x="-2618" y="296268"/>
            <a:ext cx="8316038" cy="1010044"/>
            <a:chOff x="-2618" y="296268"/>
            <a:chExt cx="5677248" cy="1010044"/>
          </a:xfrm>
        </p:grpSpPr>
        <p:sp>
          <p:nvSpPr>
            <p:cNvPr id="5" name="Rectangle 8"/>
            <p:cNvSpPr/>
            <p:nvPr/>
          </p:nvSpPr>
          <p:spPr>
            <a:xfrm>
              <a:off x="-2618" y="1260593"/>
              <a:ext cx="5170811"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
            <p:cNvSpPr/>
            <p:nvPr/>
          </p:nvSpPr>
          <p:spPr>
            <a:xfrm flipH="1">
              <a:off x="0" y="296268"/>
              <a:ext cx="5674630"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p:cNvSpPr/>
          <p:nvPr/>
        </p:nvSpPr>
        <p:spPr>
          <a:xfrm>
            <a:off x="104774" y="328792"/>
            <a:ext cx="7576185"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endParaRPr lang="en-US" sz="2800" b="1" dirty="0">
              <a:solidFill>
                <a:srgbClr val="44546A">
                  <a:lumMod val="60000"/>
                  <a:lumOff val="40000"/>
                </a:srgbClr>
              </a:solidFill>
              <a:latin typeface="Arial" panose="020B0604020202020204" pitchFamily="34" charset="0"/>
              <a:cs typeface="Arial" panose="020B0604020202020204" pitchFamily="34" charset="0"/>
            </a:endParaRPr>
          </a:p>
          <a:p>
            <a:r>
              <a:rPr lang="en-US" sz="2800" dirty="0" smtClean="0">
                <a:solidFill>
                  <a:schemeClr val="bg1">
                    <a:lumMod val="95000"/>
                  </a:schemeClr>
                </a:solidFill>
                <a:latin typeface="Arial" panose="020B0604020202020204" pitchFamily="34" charset="0"/>
                <a:cs typeface="Arial" panose="020B0604020202020204" pitchFamily="34" charset="0"/>
              </a:rPr>
              <a:t>The </a:t>
            </a:r>
            <a:r>
              <a:rPr lang="en-US" sz="2800" dirty="0">
                <a:solidFill>
                  <a:schemeClr val="bg1">
                    <a:lumMod val="95000"/>
                  </a:schemeClr>
                </a:solidFill>
                <a:latin typeface="Arial" panose="020B0604020202020204" pitchFamily="34" charset="0"/>
                <a:cs typeface="Arial" panose="020B0604020202020204" pitchFamily="34" charset="0"/>
              </a:rPr>
              <a:t>Attachment Cycle</a:t>
            </a:r>
          </a:p>
        </p:txBody>
      </p:sp>
      <p:sp>
        <p:nvSpPr>
          <p:cNvPr id="10" name="Rectangle 9"/>
          <p:cNvSpPr/>
          <p:nvPr/>
        </p:nvSpPr>
        <p:spPr>
          <a:xfrm>
            <a:off x="6987276" y="2524068"/>
            <a:ext cx="736099" cy="369332"/>
          </a:xfrm>
          <a:prstGeom prst="rect">
            <a:avLst/>
          </a:prstGeom>
        </p:spPr>
        <p:txBody>
          <a:bodyPr wrap="none">
            <a:spAutoFit/>
          </a:bodyPr>
          <a:lstStyle/>
          <a:p>
            <a:r>
              <a:rPr lang="en-US" dirty="0">
                <a:solidFill>
                  <a:schemeClr val="bg1">
                    <a:lumMod val="95000"/>
                  </a:schemeClr>
                </a:solidFill>
                <a:latin typeface="Arial" panose="020B0604020202020204" pitchFamily="34" charset="0"/>
                <a:cs typeface="Arial" panose="020B0604020202020204" pitchFamily="34" charset="0"/>
              </a:rPr>
              <a:t>Need</a:t>
            </a:r>
          </a:p>
        </p:txBody>
      </p:sp>
      <p:sp>
        <p:nvSpPr>
          <p:cNvPr id="11" name="Rectangle 10"/>
          <p:cNvSpPr/>
          <p:nvPr/>
        </p:nvSpPr>
        <p:spPr>
          <a:xfrm>
            <a:off x="9609479" y="2818462"/>
            <a:ext cx="1287532" cy="646331"/>
          </a:xfrm>
          <a:prstGeom prst="rect">
            <a:avLst/>
          </a:prstGeom>
        </p:spPr>
        <p:txBody>
          <a:bodyPr wrap="none">
            <a:spAutoFit/>
          </a:bodyPr>
          <a:lstStyle/>
          <a:p>
            <a:r>
              <a:rPr lang="en-US" dirty="0">
                <a:solidFill>
                  <a:schemeClr val="bg1">
                    <a:lumMod val="95000"/>
                  </a:schemeClr>
                </a:solidFill>
                <a:latin typeface="Arial" panose="020B0604020202020204" pitchFamily="34" charset="0"/>
                <a:cs typeface="Arial" panose="020B0604020202020204" pitchFamily="34" charset="0"/>
              </a:rPr>
              <a:t>Signals</a:t>
            </a:r>
          </a:p>
          <a:p>
            <a:r>
              <a:rPr lang="en-US" dirty="0">
                <a:solidFill>
                  <a:schemeClr val="bg1">
                    <a:lumMod val="95000"/>
                  </a:schemeClr>
                </a:solidFill>
                <a:latin typeface="Arial" panose="020B0604020202020204" pitchFamily="34" charset="0"/>
                <a:cs typeface="Arial" panose="020B0604020202020204" pitchFamily="34" charset="0"/>
              </a:rPr>
              <a:t>Discomfort</a:t>
            </a:r>
          </a:p>
        </p:txBody>
      </p:sp>
      <p:sp>
        <p:nvSpPr>
          <p:cNvPr id="12" name="Rectangle 11"/>
          <p:cNvSpPr/>
          <p:nvPr/>
        </p:nvSpPr>
        <p:spPr>
          <a:xfrm>
            <a:off x="9224068" y="5252028"/>
            <a:ext cx="1377300" cy="646331"/>
          </a:xfrm>
          <a:prstGeom prst="rect">
            <a:avLst/>
          </a:prstGeom>
        </p:spPr>
        <p:txBody>
          <a:bodyPr wrap="none">
            <a:spAutoFit/>
          </a:bodyPr>
          <a:lstStyle/>
          <a:p>
            <a:r>
              <a:rPr lang="en-US" dirty="0">
                <a:solidFill>
                  <a:schemeClr val="bg1">
                    <a:lumMod val="95000"/>
                  </a:schemeClr>
                </a:solidFill>
                <a:latin typeface="Arial" panose="020B0604020202020204" pitchFamily="34" charset="0"/>
                <a:cs typeface="Arial" panose="020B0604020202020204" pitchFamily="34" charset="0"/>
              </a:rPr>
              <a:t>Satisfaction</a:t>
            </a:r>
          </a:p>
          <a:p>
            <a:r>
              <a:rPr lang="en-US" dirty="0">
                <a:solidFill>
                  <a:schemeClr val="bg1">
                    <a:lumMod val="95000"/>
                  </a:schemeClr>
                </a:solidFill>
                <a:latin typeface="Arial" panose="020B0604020202020204" pitchFamily="34" charset="0"/>
                <a:cs typeface="Arial" panose="020B0604020202020204" pitchFamily="34" charset="0"/>
              </a:rPr>
              <a:t>Of Need</a:t>
            </a:r>
          </a:p>
        </p:txBody>
      </p:sp>
      <p:sp>
        <p:nvSpPr>
          <p:cNvPr id="14" name="Rectangle 13"/>
          <p:cNvSpPr/>
          <p:nvPr/>
        </p:nvSpPr>
        <p:spPr>
          <a:xfrm>
            <a:off x="6523836" y="4858836"/>
            <a:ext cx="1005403" cy="646331"/>
          </a:xfrm>
          <a:prstGeom prst="rect">
            <a:avLst/>
          </a:prstGeom>
        </p:spPr>
        <p:txBody>
          <a:bodyPr wrap="none">
            <a:spAutoFit/>
          </a:bodyPr>
          <a:lstStyle/>
          <a:p>
            <a:r>
              <a:rPr lang="en-US" dirty="0">
                <a:solidFill>
                  <a:schemeClr val="bg1">
                    <a:lumMod val="95000"/>
                  </a:schemeClr>
                </a:solidFill>
                <a:latin typeface="Arial" panose="020B0604020202020204" pitchFamily="34" charset="0"/>
                <a:cs typeface="Arial" panose="020B0604020202020204" pitchFamily="34" charset="0"/>
              </a:rPr>
              <a:t>Signals</a:t>
            </a:r>
          </a:p>
          <a:p>
            <a:r>
              <a:rPr lang="en-US" dirty="0">
                <a:solidFill>
                  <a:schemeClr val="bg1">
                    <a:lumMod val="95000"/>
                  </a:schemeClr>
                </a:solidFill>
                <a:latin typeface="Arial" panose="020B0604020202020204" pitchFamily="34" charset="0"/>
                <a:cs typeface="Arial" panose="020B0604020202020204" pitchFamily="34" charset="0"/>
              </a:rPr>
              <a:t>Comfort</a:t>
            </a:r>
          </a:p>
        </p:txBody>
      </p:sp>
      <p:sp>
        <p:nvSpPr>
          <p:cNvPr id="15" name="Rectangle 14"/>
          <p:cNvSpPr/>
          <p:nvPr/>
        </p:nvSpPr>
        <p:spPr>
          <a:xfrm>
            <a:off x="7766701" y="3507821"/>
            <a:ext cx="1803699" cy="1184940"/>
          </a:xfrm>
          <a:prstGeom prst="rect">
            <a:avLst/>
          </a:prstGeom>
        </p:spPr>
        <p:txBody>
          <a:bodyPr wrap="none">
            <a:spAutoFit/>
          </a:bodyPr>
          <a:lstStyle/>
          <a:p>
            <a:pPr algn="ctr"/>
            <a:r>
              <a:rPr lang="en-US" sz="2400" b="1" dirty="0">
                <a:solidFill>
                  <a:schemeClr val="tx2">
                    <a:lumMod val="50000"/>
                  </a:schemeClr>
                </a:solidFill>
                <a:latin typeface="Arial" panose="020B0604020202020204" pitchFamily="34" charset="0"/>
                <a:cs typeface="Arial" panose="020B0604020202020204" pitchFamily="34" charset="0"/>
              </a:rPr>
              <a:t>Security</a:t>
            </a:r>
          </a:p>
          <a:p>
            <a:pPr algn="ctr"/>
            <a:r>
              <a:rPr lang="en-US" sz="2400" b="1" dirty="0">
                <a:solidFill>
                  <a:schemeClr val="tx2">
                    <a:lumMod val="50000"/>
                  </a:schemeClr>
                </a:solidFill>
                <a:latin typeface="Arial" panose="020B0604020202020204" pitchFamily="34" charset="0"/>
                <a:cs typeface="Arial" panose="020B0604020202020204" pitchFamily="34" charset="0"/>
              </a:rPr>
              <a:t>Trust </a:t>
            </a:r>
          </a:p>
          <a:p>
            <a:pPr algn="ctr"/>
            <a:r>
              <a:rPr lang="en-US" sz="2300" b="1" dirty="0">
                <a:solidFill>
                  <a:schemeClr val="tx2">
                    <a:lumMod val="50000"/>
                  </a:schemeClr>
                </a:solidFill>
                <a:latin typeface="Arial" panose="020B0604020202020204" pitchFamily="34" charset="0"/>
                <a:cs typeface="Arial" panose="020B0604020202020204" pitchFamily="34" charset="0"/>
              </a:rPr>
              <a:t>Attachment</a:t>
            </a:r>
          </a:p>
        </p:txBody>
      </p:sp>
      <p:pic>
        <p:nvPicPr>
          <p:cNvPr id="2" name="Picture 1"/>
          <p:cNvPicPr>
            <a:picLocks noChangeAspect="1"/>
          </p:cNvPicPr>
          <p:nvPr/>
        </p:nvPicPr>
        <p:blipFill>
          <a:blip r:embed="rId5"/>
          <a:stretch>
            <a:fillRect/>
          </a:stretch>
        </p:blipFill>
        <p:spPr>
          <a:xfrm>
            <a:off x="8504894" y="2121300"/>
            <a:ext cx="574803" cy="587434"/>
          </a:xfrm>
          <a:prstGeom prst="rect">
            <a:avLst/>
          </a:prstGeom>
          <a:effectLst>
            <a:glow rad="63500">
              <a:schemeClr val="accent1">
                <a:satMod val="175000"/>
                <a:alpha val="40000"/>
              </a:schemeClr>
            </a:glow>
          </a:effectLst>
        </p:spPr>
      </p:pic>
      <p:pic>
        <p:nvPicPr>
          <p:cNvPr id="9" name="Picture 8"/>
          <p:cNvPicPr>
            <a:picLocks noChangeAspect="1"/>
          </p:cNvPicPr>
          <p:nvPr/>
        </p:nvPicPr>
        <p:blipFill>
          <a:blip r:embed="rId6"/>
          <a:stretch>
            <a:fillRect/>
          </a:stretch>
        </p:blipFill>
        <p:spPr>
          <a:xfrm>
            <a:off x="10233150" y="3713578"/>
            <a:ext cx="393730" cy="801902"/>
          </a:xfrm>
          <a:prstGeom prst="rect">
            <a:avLst/>
          </a:prstGeom>
          <a:effectLst>
            <a:glow rad="63500">
              <a:schemeClr val="accent1">
                <a:satMod val="175000"/>
                <a:alpha val="40000"/>
              </a:schemeClr>
            </a:glow>
          </a:effectLst>
        </p:spPr>
      </p:pic>
      <p:pic>
        <p:nvPicPr>
          <p:cNvPr id="13" name="Picture 12"/>
          <p:cNvPicPr>
            <a:picLocks noChangeAspect="1"/>
          </p:cNvPicPr>
          <p:nvPr/>
        </p:nvPicPr>
        <p:blipFill>
          <a:blip r:embed="rId7"/>
          <a:stretch>
            <a:fillRect/>
          </a:stretch>
        </p:blipFill>
        <p:spPr>
          <a:xfrm>
            <a:off x="8244657" y="5552993"/>
            <a:ext cx="819479" cy="690732"/>
          </a:xfrm>
          <a:prstGeom prst="rect">
            <a:avLst/>
          </a:prstGeom>
          <a:effectLst>
            <a:glow rad="63500">
              <a:schemeClr val="accent1">
                <a:satMod val="175000"/>
                <a:alpha val="40000"/>
              </a:schemeClr>
            </a:glow>
          </a:effectLst>
        </p:spPr>
      </p:pic>
      <p:pic>
        <p:nvPicPr>
          <p:cNvPr id="16" name="Picture 15"/>
          <p:cNvPicPr>
            <a:picLocks noChangeAspect="1"/>
          </p:cNvPicPr>
          <p:nvPr/>
        </p:nvPicPr>
        <p:blipFill>
          <a:blip r:embed="rId8"/>
          <a:stretch>
            <a:fillRect/>
          </a:stretch>
        </p:blipFill>
        <p:spPr>
          <a:xfrm>
            <a:off x="6730481" y="3713578"/>
            <a:ext cx="445838" cy="767340"/>
          </a:xfrm>
          <a:prstGeom prst="rect">
            <a:avLst/>
          </a:prstGeom>
          <a:effectLst>
            <a:glow rad="63500">
              <a:schemeClr val="accent1">
                <a:satMod val="175000"/>
                <a:alpha val="40000"/>
              </a:schemeClr>
            </a:glow>
          </a:effectLst>
        </p:spPr>
      </p:pic>
      <p:sp>
        <p:nvSpPr>
          <p:cNvPr id="19" name="Content Placeholder 18"/>
          <p:cNvSpPr>
            <a:spLocks noGrp="1"/>
          </p:cNvSpPr>
          <p:nvPr>
            <p:ph idx="1"/>
          </p:nvPr>
        </p:nvSpPr>
        <p:spPr>
          <a:xfrm>
            <a:off x="323850" y="2059670"/>
            <a:ext cx="5372100" cy="4351338"/>
          </a:xfrm>
        </p:spPr>
        <p:txBody>
          <a:bodyPr/>
          <a:lstStyle/>
          <a:p>
            <a:pPr>
              <a:spcAft>
                <a:spcPts val="1200"/>
              </a:spcAft>
            </a:pPr>
            <a:r>
              <a:rPr lang="en-US" dirty="0">
                <a:solidFill>
                  <a:schemeClr val="tx2">
                    <a:lumMod val="50000"/>
                  </a:schemeClr>
                </a:solidFill>
              </a:rPr>
              <a:t>The cycle of consistently meeting a child’s needs creates a secure attachment between the infant and caretaker</a:t>
            </a:r>
          </a:p>
          <a:p>
            <a:pPr>
              <a:spcAft>
                <a:spcPts val="1200"/>
              </a:spcAft>
            </a:pPr>
            <a:r>
              <a:rPr lang="en-US" dirty="0">
                <a:solidFill>
                  <a:schemeClr val="tx2">
                    <a:lumMod val="50000"/>
                  </a:schemeClr>
                </a:solidFill>
              </a:rPr>
              <a:t>The cycle may be disrupted or inconsistent for many of the children in the child protection system</a:t>
            </a:r>
          </a:p>
        </p:txBody>
      </p:sp>
    </p:spTree>
    <p:custDataLst>
      <p:tags r:id="rId1"/>
    </p:custDataLst>
    <p:extLst>
      <p:ext uri="{BB962C8B-B14F-4D97-AF65-F5344CB8AC3E}">
        <p14:creationId xmlns:p14="http://schemas.microsoft.com/office/powerpoint/2010/main" val="376900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3)">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18" y="296268"/>
            <a:ext cx="8316038" cy="1010044"/>
            <a:chOff x="-2618" y="296268"/>
            <a:chExt cx="5677248" cy="1010044"/>
          </a:xfrm>
        </p:grpSpPr>
        <p:sp>
          <p:nvSpPr>
            <p:cNvPr id="5" name="Rectangle 8"/>
            <p:cNvSpPr/>
            <p:nvPr/>
          </p:nvSpPr>
          <p:spPr>
            <a:xfrm>
              <a:off x="-2618" y="1260593"/>
              <a:ext cx="5170811"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1"/>
            <p:cNvSpPr/>
            <p:nvPr/>
          </p:nvSpPr>
          <p:spPr>
            <a:xfrm flipH="1">
              <a:off x="0" y="296268"/>
              <a:ext cx="5674630"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6"/>
          <p:cNvSpPr/>
          <p:nvPr/>
        </p:nvSpPr>
        <p:spPr>
          <a:xfrm>
            <a:off x="104774" y="328792"/>
            <a:ext cx="7576185" cy="1384995"/>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endParaRPr lang="en-US" sz="2800" b="1" dirty="0">
              <a:solidFill>
                <a:srgbClr val="44546A">
                  <a:lumMod val="60000"/>
                  <a:lumOff val="40000"/>
                </a:srgbClr>
              </a:solidFill>
              <a:latin typeface="Arial" panose="020B0604020202020204" pitchFamily="34" charset="0"/>
              <a:cs typeface="Arial" panose="020B0604020202020204" pitchFamily="34" charset="0"/>
            </a:endParaRPr>
          </a:p>
          <a:p>
            <a:r>
              <a:rPr lang="en-US" sz="2800" dirty="0" smtClean="0">
                <a:solidFill>
                  <a:schemeClr val="bg1">
                    <a:lumMod val="95000"/>
                  </a:schemeClr>
                </a:solidFill>
                <a:latin typeface="Arial" panose="020B0604020202020204" pitchFamily="34" charset="0"/>
                <a:cs typeface="Arial" panose="020B0604020202020204" pitchFamily="34" charset="0"/>
              </a:rPr>
              <a:t>Attachment</a:t>
            </a:r>
            <a:endParaRPr lang="en-US" sz="2800" dirty="0">
              <a:solidFill>
                <a:schemeClr val="bg1">
                  <a:lumMod val="95000"/>
                </a:schemeClr>
              </a:solidFill>
              <a:latin typeface="Arial" panose="020B0604020202020204" pitchFamily="34" charset="0"/>
              <a:cs typeface="Arial" panose="020B0604020202020204" pitchFamily="34" charset="0"/>
            </a:endParaRPr>
          </a:p>
          <a:p>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9" name="Content Placeholder 1"/>
          <p:cNvSpPr>
            <a:spLocks noGrp="1"/>
          </p:cNvSpPr>
          <p:nvPr>
            <p:ph idx="1"/>
          </p:nvPr>
        </p:nvSpPr>
        <p:spPr>
          <a:xfrm>
            <a:off x="104774" y="1631298"/>
            <a:ext cx="6680253" cy="4351338"/>
          </a:xfrm>
        </p:spPr>
        <p:txBody>
          <a:bodyPr>
            <a:normAutofit/>
          </a:bodyPr>
          <a:lstStyle/>
          <a:p>
            <a:pPr>
              <a:lnSpc>
                <a:spcPct val="150000"/>
              </a:lnSpc>
            </a:pPr>
            <a:r>
              <a:rPr lang="en-US" sz="2000" dirty="0">
                <a:solidFill>
                  <a:schemeClr val="tx2">
                    <a:lumMod val="50000"/>
                  </a:schemeClr>
                </a:solidFill>
              </a:rPr>
              <a:t>A strong, enduring bond of trust that develops between a child and the person(s) he/she interacts with most frequently</a:t>
            </a:r>
          </a:p>
          <a:p>
            <a:pPr>
              <a:lnSpc>
                <a:spcPct val="150000"/>
              </a:lnSpc>
            </a:pPr>
            <a:r>
              <a:rPr lang="en-US" sz="2000" dirty="0" smtClean="0">
                <a:solidFill>
                  <a:schemeClr val="tx2">
                    <a:lumMod val="50000"/>
                  </a:schemeClr>
                </a:solidFill>
              </a:rPr>
              <a:t>Learning </a:t>
            </a:r>
            <a:r>
              <a:rPr lang="en-US" sz="2000" dirty="0">
                <a:solidFill>
                  <a:schemeClr val="tx2">
                    <a:lumMod val="50000"/>
                  </a:schemeClr>
                </a:solidFill>
              </a:rPr>
              <a:t>to attach is influenced by</a:t>
            </a:r>
            <a:r>
              <a:rPr lang="en-US" sz="2000" dirty="0" smtClean="0">
                <a:solidFill>
                  <a:schemeClr val="tx2">
                    <a:lumMod val="50000"/>
                  </a:schemeClr>
                </a:solidFill>
              </a:rPr>
              <a:t>:</a:t>
            </a:r>
          </a:p>
          <a:p>
            <a:pPr lvl="1">
              <a:lnSpc>
                <a:spcPct val="150000"/>
              </a:lnSpc>
              <a:buClr>
                <a:srgbClr val="C00000"/>
              </a:buClr>
              <a:buFont typeface="Wingdings" panose="05000000000000000000" pitchFamily="2" charset="2"/>
              <a:buChar char="ü"/>
            </a:pPr>
            <a:r>
              <a:rPr lang="en-US" sz="2000" dirty="0" smtClean="0">
                <a:solidFill>
                  <a:schemeClr val="tx2">
                    <a:lumMod val="50000"/>
                  </a:schemeClr>
                </a:solidFill>
              </a:rPr>
              <a:t>The child’s genetic predisposition</a:t>
            </a:r>
          </a:p>
          <a:p>
            <a:pPr lvl="1">
              <a:lnSpc>
                <a:spcPct val="150000"/>
              </a:lnSpc>
              <a:buClr>
                <a:srgbClr val="C00000"/>
              </a:buClr>
              <a:buFont typeface="Wingdings" panose="05000000000000000000" pitchFamily="2" charset="2"/>
              <a:buChar char="ü"/>
            </a:pPr>
            <a:r>
              <a:rPr lang="en-US" sz="2000" dirty="0" smtClean="0">
                <a:solidFill>
                  <a:schemeClr val="tx2">
                    <a:lumMod val="50000"/>
                  </a:schemeClr>
                </a:solidFill>
              </a:rPr>
              <a:t>The conditions under which the child is cared for</a:t>
            </a:r>
          </a:p>
          <a:p>
            <a:pPr lvl="1">
              <a:lnSpc>
                <a:spcPct val="150000"/>
              </a:lnSpc>
              <a:buClr>
                <a:srgbClr val="C00000"/>
              </a:buClr>
              <a:buFont typeface="Wingdings" panose="05000000000000000000" pitchFamily="2" charset="2"/>
              <a:buChar char="ü"/>
            </a:pPr>
            <a:r>
              <a:rPr lang="en-US" sz="2000" dirty="0" smtClean="0">
                <a:solidFill>
                  <a:schemeClr val="tx2">
                    <a:lumMod val="50000"/>
                  </a:schemeClr>
                </a:solidFill>
              </a:rPr>
              <a:t>The child’s parent or caretakers</a:t>
            </a:r>
            <a:endParaRPr lang="en-US" sz="2000" dirty="0">
              <a:solidFill>
                <a:schemeClr val="tx2">
                  <a:lumMod val="50000"/>
                </a:schemeClr>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7685" y="2438400"/>
            <a:ext cx="5674488" cy="3193040"/>
          </a:xfrm>
          <a:prstGeom prst="rect">
            <a:avLst/>
          </a:prstGeom>
          <a:effectLst>
            <a:softEdge rad="317500"/>
          </a:effectLst>
        </p:spPr>
      </p:pic>
    </p:spTree>
    <p:custDataLst>
      <p:tags r:id="rId1"/>
    </p:custDataLst>
    <p:extLst>
      <p:ext uri="{BB962C8B-B14F-4D97-AF65-F5344CB8AC3E}">
        <p14:creationId xmlns:p14="http://schemas.microsoft.com/office/powerpoint/2010/main" val="12143660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18" y="296268"/>
            <a:ext cx="8316038" cy="1010044"/>
            <a:chOff x="-2618" y="296268"/>
            <a:chExt cx="5677248" cy="1010044"/>
          </a:xfrm>
        </p:grpSpPr>
        <p:sp>
          <p:nvSpPr>
            <p:cNvPr id="9" name="Rectangle 8"/>
            <p:cNvSpPr/>
            <p:nvPr/>
          </p:nvSpPr>
          <p:spPr>
            <a:xfrm>
              <a:off x="-2618" y="1260593"/>
              <a:ext cx="5170811"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1"/>
            <p:cNvSpPr/>
            <p:nvPr/>
          </p:nvSpPr>
          <p:spPr>
            <a:xfrm flipH="1">
              <a:off x="0" y="296268"/>
              <a:ext cx="5674630"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p:cNvSpPr/>
          <p:nvPr/>
        </p:nvSpPr>
        <p:spPr>
          <a:xfrm>
            <a:off x="104774" y="328792"/>
            <a:ext cx="7576185" cy="1384995"/>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endParaRPr lang="en-US" sz="2800" b="1" dirty="0">
              <a:solidFill>
                <a:srgbClr val="44546A">
                  <a:lumMod val="60000"/>
                  <a:lumOff val="40000"/>
                </a:srgbClr>
              </a:solidFill>
              <a:latin typeface="Arial" panose="020B0604020202020204" pitchFamily="34" charset="0"/>
              <a:cs typeface="Arial" panose="020B0604020202020204" pitchFamily="34" charset="0"/>
            </a:endParaRPr>
          </a:p>
          <a:p>
            <a:r>
              <a:rPr lang="en-US" sz="2800" dirty="0" smtClean="0">
                <a:solidFill>
                  <a:schemeClr val="bg1">
                    <a:lumMod val="95000"/>
                  </a:schemeClr>
                </a:solidFill>
                <a:latin typeface="Arial" panose="020B0604020202020204" pitchFamily="34" charset="0"/>
                <a:cs typeface="Arial" panose="020B0604020202020204" pitchFamily="34" charset="0"/>
              </a:rPr>
              <a:t>A </a:t>
            </a:r>
            <a:r>
              <a:rPr lang="en-US" sz="2800" dirty="0">
                <a:solidFill>
                  <a:schemeClr val="bg1">
                    <a:lumMod val="95000"/>
                  </a:schemeClr>
                </a:solidFill>
                <a:latin typeface="Arial" panose="020B0604020202020204" pitchFamily="34" charset="0"/>
                <a:cs typeface="Arial" panose="020B0604020202020204" pitchFamily="34" charset="0"/>
              </a:rPr>
              <a:t>Child’s Needs &amp; the Volunteer’s Role</a:t>
            </a:r>
          </a:p>
          <a:p>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8151" y="1662157"/>
            <a:ext cx="6903849" cy="4602566"/>
          </a:xfrm>
          <a:prstGeom prst="rect">
            <a:avLst/>
          </a:prstGeom>
          <a:ln>
            <a:noFill/>
          </a:ln>
          <a:effectLst>
            <a:outerShdw blurRad="50800" dist="38100" dir="16200000" rotWithShape="0">
              <a:prstClr val="black">
                <a:alpha val="40000"/>
              </a:prstClr>
            </a:outerShdw>
          </a:effectLst>
        </p:spPr>
      </p:pic>
      <p:sp>
        <p:nvSpPr>
          <p:cNvPr id="17" name="Rectangle 16"/>
          <p:cNvSpPr/>
          <p:nvPr/>
        </p:nvSpPr>
        <p:spPr>
          <a:xfrm>
            <a:off x="-2618" y="2247224"/>
            <a:ext cx="5290769" cy="2851685"/>
          </a:xfrm>
          <a:prstGeom prst="rect">
            <a:avLst/>
          </a:prstGeom>
          <a:gradFill flip="none" rotWithShape="1">
            <a:gsLst>
              <a:gs pos="0">
                <a:srgbClr val="D2232A">
                  <a:shade val="30000"/>
                  <a:satMod val="115000"/>
                </a:srgbClr>
              </a:gs>
              <a:gs pos="50000">
                <a:srgbClr val="D2232A">
                  <a:shade val="67500"/>
                  <a:satMod val="115000"/>
                </a:srgbClr>
              </a:gs>
              <a:gs pos="100000">
                <a:srgbClr val="113044"/>
              </a:gs>
            </a:gsLst>
            <a:lin ang="16200000" scaled="1"/>
            <a:tileRect/>
          </a:gra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
          <p:cNvSpPr>
            <a:spLocks noGrp="1"/>
          </p:cNvSpPr>
          <p:nvPr>
            <p:ph idx="1"/>
          </p:nvPr>
        </p:nvSpPr>
        <p:spPr>
          <a:xfrm>
            <a:off x="104774" y="2270637"/>
            <a:ext cx="5137658" cy="4182508"/>
          </a:xfrm>
        </p:spPr>
        <p:txBody>
          <a:bodyPr>
            <a:noAutofit/>
          </a:bodyPr>
          <a:lstStyle/>
          <a:p>
            <a:pPr marL="0" indent="0">
              <a:spcAft>
                <a:spcPts val="1200"/>
              </a:spcAft>
              <a:buNone/>
            </a:pPr>
            <a:r>
              <a:rPr lang="en-US" sz="2000" dirty="0">
                <a:solidFill>
                  <a:schemeClr val="bg1"/>
                </a:solidFill>
              </a:rPr>
              <a:t>As a volunteer advocate:</a:t>
            </a:r>
          </a:p>
          <a:p>
            <a:pPr>
              <a:spcAft>
                <a:spcPts val="1200"/>
              </a:spcAft>
              <a:buClr>
                <a:schemeClr val="bg1"/>
              </a:buClr>
              <a:buFont typeface="Wingdings" panose="05000000000000000000" pitchFamily="2" charset="2"/>
              <a:buChar char="ü"/>
            </a:pPr>
            <a:r>
              <a:rPr lang="en-US" sz="2000" dirty="0">
                <a:solidFill>
                  <a:schemeClr val="bg1"/>
                </a:solidFill>
              </a:rPr>
              <a:t>The child’s needs - food, shelter, and clothing - are paramount</a:t>
            </a:r>
          </a:p>
          <a:p>
            <a:pPr>
              <a:spcAft>
                <a:spcPts val="1200"/>
              </a:spcAft>
              <a:buClr>
                <a:schemeClr val="bg1"/>
              </a:buClr>
              <a:buFont typeface="Wingdings" panose="05000000000000000000" pitchFamily="2" charset="2"/>
              <a:buChar char="ü"/>
            </a:pPr>
            <a:r>
              <a:rPr lang="en-US" sz="2000" dirty="0">
                <a:solidFill>
                  <a:schemeClr val="bg1"/>
                </a:solidFill>
              </a:rPr>
              <a:t>Healthy growth and development depend on adequately meeting basic needs </a:t>
            </a:r>
          </a:p>
          <a:p>
            <a:pPr marL="0" indent="0">
              <a:buNone/>
            </a:pPr>
            <a:endParaRPr lang="en-US" dirty="0">
              <a:solidFill>
                <a:schemeClr val="bg1"/>
              </a:solidFill>
            </a:endParaRPr>
          </a:p>
        </p:txBody>
      </p:sp>
      <p:sp>
        <p:nvSpPr>
          <p:cNvPr id="18" name="Rectangle 17"/>
          <p:cNvSpPr/>
          <p:nvPr/>
        </p:nvSpPr>
        <p:spPr>
          <a:xfrm>
            <a:off x="5265291" y="2103804"/>
            <a:ext cx="45719" cy="3260270"/>
          </a:xfrm>
          <a:prstGeom prst="rect">
            <a:avLst/>
          </a:prstGeom>
          <a:solidFill>
            <a:srgbClr val="1130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821060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618" y="2247224"/>
            <a:ext cx="5290769" cy="2851685"/>
          </a:xfrm>
          <a:prstGeom prst="rect">
            <a:avLst/>
          </a:prstGeom>
          <a:gradFill flip="none" rotWithShape="1">
            <a:gsLst>
              <a:gs pos="0">
                <a:srgbClr val="D2232A">
                  <a:shade val="30000"/>
                  <a:satMod val="115000"/>
                </a:srgbClr>
              </a:gs>
              <a:gs pos="50000">
                <a:srgbClr val="D2232A">
                  <a:shade val="67500"/>
                  <a:satMod val="115000"/>
                </a:srgbClr>
              </a:gs>
              <a:gs pos="100000">
                <a:srgbClr val="113044"/>
              </a:gs>
            </a:gsLst>
            <a:lin ang="16200000" scaled="1"/>
            <a:tileRect/>
          </a:gra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
          <p:cNvSpPr>
            <a:spLocks noGrp="1"/>
          </p:cNvSpPr>
          <p:nvPr>
            <p:ph idx="1"/>
          </p:nvPr>
        </p:nvSpPr>
        <p:spPr>
          <a:xfrm>
            <a:off x="104774" y="2270637"/>
            <a:ext cx="5137658" cy="4182508"/>
          </a:xfrm>
        </p:spPr>
        <p:txBody>
          <a:bodyPr>
            <a:noAutofit/>
          </a:bodyPr>
          <a:lstStyle/>
          <a:p>
            <a:pPr marL="0" indent="0">
              <a:spcAft>
                <a:spcPts val="1200"/>
              </a:spcAft>
              <a:buNone/>
            </a:pPr>
            <a:r>
              <a:rPr lang="en-US" sz="2000" dirty="0">
                <a:solidFill>
                  <a:schemeClr val="bg1"/>
                </a:solidFill>
              </a:rPr>
              <a:t>As a volunteer advocate:</a:t>
            </a:r>
          </a:p>
          <a:p>
            <a:pPr>
              <a:spcAft>
                <a:spcPts val="1200"/>
              </a:spcAft>
              <a:buClr>
                <a:schemeClr val="bg1"/>
              </a:buClr>
              <a:buFont typeface="Wingdings" panose="05000000000000000000" pitchFamily="2" charset="2"/>
              <a:buChar char="ü"/>
            </a:pPr>
            <a:r>
              <a:rPr lang="en-US" sz="2000" dirty="0">
                <a:solidFill>
                  <a:schemeClr val="bg1"/>
                </a:solidFill>
              </a:rPr>
              <a:t>Children’s needs depend on their age, stage of development, attachment to their family/caregivers and reaction to what is happening around them</a:t>
            </a:r>
          </a:p>
          <a:p>
            <a:pPr>
              <a:spcAft>
                <a:spcPts val="1200"/>
              </a:spcAft>
              <a:buClr>
                <a:schemeClr val="bg1"/>
              </a:buClr>
              <a:buFont typeface="Wingdings" panose="05000000000000000000" pitchFamily="2" charset="2"/>
              <a:buChar char="ü"/>
            </a:pPr>
            <a:r>
              <a:rPr lang="en-US" sz="2000" dirty="0">
                <a:solidFill>
                  <a:schemeClr val="bg1"/>
                </a:solidFill>
              </a:rPr>
              <a:t>Your role is to identify the child’s unmet needs and to advocate for those needs to be met</a:t>
            </a:r>
          </a:p>
          <a:p>
            <a:pPr marL="0" indent="0">
              <a:buNone/>
            </a:pPr>
            <a:endParaRPr lang="en-US" dirty="0">
              <a:solidFill>
                <a:schemeClr val="bg1"/>
              </a:solidFill>
            </a:endParaRPr>
          </a:p>
        </p:txBody>
      </p:sp>
      <p:grpSp>
        <p:nvGrpSpPr>
          <p:cNvPr id="2" name="Group 1"/>
          <p:cNvGrpSpPr/>
          <p:nvPr/>
        </p:nvGrpSpPr>
        <p:grpSpPr>
          <a:xfrm>
            <a:off x="-2618" y="296268"/>
            <a:ext cx="8316038" cy="1010044"/>
            <a:chOff x="-2618" y="296268"/>
            <a:chExt cx="5677248" cy="1010044"/>
          </a:xfrm>
        </p:grpSpPr>
        <p:sp>
          <p:nvSpPr>
            <p:cNvPr id="9" name="Rectangle 8"/>
            <p:cNvSpPr/>
            <p:nvPr/>
          </p:nvSpPr>
          <p:spPr>
            <a:xfrm>
              <a:off x="-2618" y="1260593"/>
              <a:ext cx="5170811"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1"/>
            <p:cNvSpPr/>
            <p:nvPr/>
          </p:nvSpPr>
          <p:spPr>
            <a:xfrm flipH="1">
              <a:off x="0" y="296268"/>
              <a:ext cx="5674630"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p:cNvSpPr/>
          <p:nvPr/>
        </p:nvSpPr>
        <p:spPr>
          <a:xfrm>
            <a:off x="104774" y="328792"/>
            <a:ext cx="7576185" cy="1384995"/>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endParaRPr lang="en-US" sz="2800" b="1" dirty="0">
              <a:solidFill>
                <a:srgbClr val="44546A">
                  <a:lumMod val="60000"/>
                  <a:lumOff val="40000"/>
                </a:srgbClr>
              </a:solidFill>
              <a:latin typeface="Arial" panose="020B0604020202020204" pitchFamily="34" charset="0"/>
              <a:cs typeface="Arial" panose="020B0604020202020204" pitchFamily="34" charset="0"/>
            </a:endParaRPr>
          </a:p>
          <a:p>
            <a:r>
              <a:rPr lang="en-US" sz="2800" dirty="0" smtClean="0">
                <a:solidFill>
                  <a:schemeClr val="bg1">
                    <a:lumMod val="95000"/>
                  </a:schemeClr>
                </a:solidFill>
                <a:latin typeface="Arial" panose="020B0604020202020204" pitchFamily="34" charset="0"/>
                <a:cs typeface="Arial" panose="020B0604020202020204" pitchFamily="34" charset="0"/>
              </a:rPr>
              <a:t>A </a:t>
            </a:r>
            <a:r>
              <a:rPr lang="en-US" sz="2800" dirty="0">
                <a:solidFill>
                  <a:schemeClr val="bg1">
                    <a:lumMod val="95000"/>
                  </a:schemeClr>
                </a:solidFill>
                <a:latin typeface="Arial" panose="020B0604020202020204" pitchFamily="34" charset="0"/>
                <a:cs typeface="Arial" panose="020B0604020202020204" pitchFamily="34" charset="0"/>
              </a:rPr>
              <a:t>Child’s Needs &amp; the Volunteer’s Role</a:t>
            </a:r>
          </a:p>
          <a:p>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8151" y="1662157"/>
            <a:ext cx="6903849" cy="4602566"/>
          </a:xfrm>
          <a:prstGeom prst="rect">
            <a:avLst/>
          </a:prstGeom>
          <a:ln>
            <a:noFill/>
          </a:ln>
          <a:effectLst>
            <a:outerShdw blurRad="50800" dist="38100" dir="16200000" rotWithShape="0">
              <a:prstClr val="black">
                <a:alpha val="40000"/>
              </a:prstClr>
            </a:outerShdw>
          </a:effectLst>
        </p:spPr>
      </p:pic>
      <p:sp>
        <p:nvSpPr>
          <p:cNvPr id="18" name="Rectangle 17"/>
          <p:cNvSpPr/>
          <p:nvPr/>
        </p:nvSpPr>
        <p:spPr>
          <a:xfrm>
            <a:off x="5265291" y="2103804"/>
            <a:ext cx="45719" cy="3260270"/>
          </a:xfrm>
          <a:prstGeom prst="rect">
            <a:avLst/>
          </a:prstGeom>
          <a:solidFill>
            <a:srgbClr val="1130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646131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470135"/>
            <a:ext cx="12192000" cy="516221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0012" y="1490811"/>
            <a:ext cx="7661526" cy="5141535"/>
          </a:xfrm>
          <a:prstGeom prst="rect">
            <a:avLst/>
          </a:prstGeom>
          <a:ln>
            <a:noFill/>
          </a:ln>
          <a:effectLst>
            <a:outerShdw blurRad="292100" dist="139700" dir="2700000" algn="tl" rotWithShape="0">
              <a:srgbClr val="333333">
                <a:alpha val="65000"/>
              </a:srgbClr>
            </a:outerShdw>
          </a:effectLst>
        </p:spPr>
      </p:pic>
      <p:grpSp>
        <p:nvGrpSpPr>
          <p:cNvPr id="3" name="Group 2"/>
          <p:cNvGrpSpPr/>
          <p:nvPr/>
        </p:nvGrpSpPr>
        <p:grpSpPr>
          <a:xfrm>
            <a:off x="11296656" y="1470134"/>
            <a:ext cx="810679" cy="5162212"/>
            <a:chOff x="11381321" y="1470134"/>
            <a:chExt cx="810679" cy="5162212"/>
          </a:xfrm>
        </p:grpSpPr>
        <p:sp>
          <p:nvSpPr>
            <p:cNvPr id="8" name="Rectangle 7"/>
            <p:cNvSpPr/>
            <p:nvPr/>
          </p:nvSpPr>
          <p:spPr>
            <a:xfrm>
              <a:off x="11381321" y="1470134"/>
              <a:ext cx="590961" cy="5162211"/>
            </a:xfrm>
            <a:prstGeom prst="rect">
              <a:avLst/>
            </a:prstGeom>
            <a:solidFill>
              <a:srgbClr val="C33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2039180" y="1470135"/>
              <a:ext cx="152820" cy="5162211"/>
            </a:xfrm>
            <a:prstGeom prst="rect">
              <a:avLst/>
            </a:pr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0" y="275592"/>
            <a:ext cx="9413319" cy="1010044"/>
            <a:chOff x="-2619" y="296268"/>
            <a:chExt cx="7569864" cy="1010044"/>
          </a:xfrm>
        </p:grpSpPr>
        <p:sp>
          <p:nvSpPr>
            <p:cNvPr id="1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16" name="Object 15"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78273" name="think-cell Slide" r:id="rId8" imgW="270" imgH="270" progId="TCLayout.ActiveDocument.1">
                  <p:embed/>
                </p:oleObj>
              </mc:Choice>
              <mc:Fallback>
                <p:oleObj name="think-cell Slide" r:id="rId8" imgW="270" imgH="270" progId="TCLayout.ActiveDocument.1">
                  <p:embed/>
                  <p:pic>
                    <p:nvPicPr>
                      <p:cNvPr id="16" name="Object 15"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5" y="328792"/>
            <a:ext cx="6096000" cy="954107"/>
          </a:xfrm>
          <a:prstGeom prst="rect">
            <a:avLst/>
          </a:prstGeom>
        </p:spPr>
        <p:txBody>
          <a:bodyPr>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Activity Time: Ages and Stages</a:t>
            </a:r>
            <a:endParaRPr lang="en-US" sz="2800" dirty="0">
              <a:latin typeface="Arial" panose="020B0604020202020204" pitchFamily="34" charset="0"/>
              <a:cs typeface="Arial" panose="020B0604020202020204" pitchFamily="34" charset="0"/>
            </a:endParaRPr>
          </a:p>
        </p:txBody>
      </p:sp>
      <p:grpSp>
        <p:nvGrpSpPr>
          <p:cNvPr id="9" name="Group 8"/>
          <p:cNvGrpSpPr/>
          <p:nvPr/>
        </p:nvGrpSpPr>
        <p:grpSpPr>
          <a:xfrm>
            <a:off x="3910524" y="3197463"/>
            <a:ext cx="4875981" cy="1147380"/>
            <a:chOff x="7022782" y="5113404"/>
            <a:chExt cx="4943603" cy="2375721"/>
          </a:xfrm>
          <a:effectLst>
            <a:outerShdw blurRad="76200" dir="13500000" sy="23000" kx="1200000" algn="br" rotWithShape="0">
              <a:prstClr val="black">
                <a:alpha val="20000"/>
              </a:prstClr>
            </a:outerShdw>
          </a:effectLst>
        </p:grpSpPr>
        <p:sp>
          <p:nvSpPr>
            <p:cNvPr id="7" name="Rectangle 6"/>
            <p:cNvSpPr/>
            <p:nvPr/>
          </p:nvSpPr>
          <p:spPr>
            <a:xfrm>
              <a:off x="7022782" y="5574688"/>
              <a:ext cx="4943603" cy="1914437"/>
            </a:xfrm>
            <a:prstGeom prst="rect">
              <a:avLst/>
            </a:prstGeom>
            <a:solidFill>
              <a:srgbClr val="E9EBF5">
                <a:alpha val="65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Arial" panose="020B0604020202020204" pitchFamily="34" charset="0"/>
                  <a:cs typeface="Arial" panose="020B0604020202020204" pitchFamily="34" charset="0"/>
                </a:rPr>
                <a:t>Let’s guess the right age!</a:t>
              </a:r>
              <a:endParaRPr lang="en-US" sz="2400" b="1" dirty="0">
                <a:solidFill>
                  <a:schemeClr val="tx1"/>
                </a:solidFill>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10"/>
            <a:stretch>
              <a:fillRect/>
            </a:stretch>
          </p:blipFill>
          <p:spPr>
            <a:xfrm>
              <a:off x="9044545" y="5113404"/>
              <a:ext cx="600499" cy="922566"/>
            </a:xfrm>
            <a:prstGeom prst="rect">
              <a:avLst/>
            </a:prstGeom>
          </p:spPr>
        </p:pic>
      </p:grpSp>
      <p:grpSp>
        <p:nvGrpSpPr>
          <p:cNvPr id="25" name="Group 24"/>
          <p:cNvGrpSpPr/>
          <p:nvPr/>
        </p:nvGrpSpPr>
        <p:grpSpPr>
          <a:xfrm flipH="1">
            <a:off x="150173" y="1470133"/>
            <a:ext cx="810679" cy="5162212"/>
            <a:chOff x="11381321" y="1470134"/>
            <a:chExt cx="810679" cy="5162212"/>
          </a:xfrm>
        </p:grpSpPr>
        <p:sp>
          <p:nvSpPr>
            <p:cNvPr id="26" name="Rectangle 25"/>
            <p:cNvSpPr/>
            <p:nvPr/>
          </p:nvSpPr>
          <p:spPr>
            <a:xfrm>
              <a:off x="11381321" y="1470134"/>
              <a:ext cx="590961" cy="5162211"/>
            </a:xfrm>
            <a:prstGeom prst="rect">
              <a:avLst/>
            </a:prstGeom>
            <a:solidFill>
              <a:srgbClr val="C33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2039180" y="1470135"/>
              <a:ext cx="152820" cy="5162211"/>
            </a:xfrm>
            <a:prstGeom prst="rect">
              <a:avLst/>
            </a:pr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2"/>
    </p:custDataLst>
    <p:extLst>
      <p:ext uri="{BB962C8B-B14F-4D97-AF65-F5344CB8AC3E}">
        <p14:creationId xmlns:p14="http://schemas.microsoft.com/office/powerpoint/2010/main" val="2382400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25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30"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89506" name="think-cell Slide" r:id="rId5" imgW="270" imgH="270" progId="TCLayout.ActiveDocument.1">
                  <p:embed/>
                </p:oleObj>
              </mc:Choice>
              <mc:Fallback>
                <p:oleObj name="think-cell Slide" r:id="rId5" imgW="270" imgH="270" progId="TCLayout.ActiveDocument.1">
                  <p:embed/>
                  <p:pic>
                    <p:nvPicPr>
                      <p:cNvPr id="31" name="Object 30"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Table 2"/>
          <p:cNvGraphicFramePr>
            <a:graphicFrameLocks noGrp="1"/>
          </p:cNvGraphicFramePr>
          <p:nvPr/>
        </p:nvGraphicFramePr>
        <p:xfrm>
          <a:off x="0" y="0"/>
          <a:ext cx="12192000" cy="68580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53129149"/>
                    </a:ext>
                  </a:extLst>
                </a:gridCol>
                <a:gridCol w="4064000">
                  <a:extLst>
                    <a:ext uri="{9D8B030D-6E8A-4147-A177-3AD203B41FA5}">
                      <a16:colId xmlns:a16="http://schemas.microsoft.com/office/drawing/2014/main" val="3720178997"/>
                    </a:ext>
                  </a:extLst>
                </a:gridCol>
                <a:gridCol w="4064000">
                  <a:extLst>
                    <a:ext uri="{9D8B030D-6E8A-4147-A177-3AD203B41FA5}">
                      <a16:colId xmlns:a16="http://schemas.microsoft.com/office/drawing/2014/main" val="1189216093"/>
                    </a:ext>
                  </a:extLst>
                </a:gridCol>
              </a:tblGrid>
              <a:tr h="730250">
                <a:tc>
                  <a:txBody>
                    <a:bodyPr/>
                    <a:lstStyle/>
                    <a:p>
                      <a:r>
                        <a:rPr lang="en-US" sz="4000" dirty="0" smtClean="0">
                          <a:solidFill>
                            <a:schemeClr val="tx1"/>
                          </a:solidFill>
                        </a:rPr>
                        <a:t>Birth to 6 Months</a:t>
                      </a:r>
                      <a:endParaRPr lang="en-US" sz="4000" dirty="0">
                        <a:solidFill>
                          <a:schemeClr val="tx1"/>
                        </a:solidFill>
                      </a:endParaRPr>
                    </a:p>
                  </a:txBody>
                  <a:tcPr/>
                </a:tc>
                <a:tc>
                  <a:txBody>
                    <a:bodyPr/>
                    <a:lstStyle/>
                    <a:p>
                      <a:r>
                        <a:rPr lang="en-US" sz="4000" dirty="0" smtClean="0">
                          <a:solidFill>
                            <a:schemeClr val="tx1"/>
                          </a:solidFill>
                        </a:rPr>
                        <a:t>6 to 12 Months </a:t>
                      </a:r>
                      <a:endParaRPr lang="en-US" sz="4000" dirty="0">
                        <a:solidFill>
                          <a:schemeClr val="tx1"/>
                        </a:solidFill>
                      </a:endParaRPr>
                    </a:p>
                  </a:txBody>
                  <a:tcPr/>
                </a:tc>
                <a:tc>
                  <a:txBody>
                    <a:bodyPr/>
                    <a:lstStyle/>
                    <a:p>
                      <a:r>
                        <a:rPr lang="en-US" sz="4000" dirty="0" smtClean="0">
                          <a:solidFill>
                            <a:schemeClr val="tx1"/>
                          </a:solidFill>
                        </a:rPr>
                        <a:t>12 to 18 Months</a:t>
                      </a:r>
                      <a:endParaRPr lang="en-US" sz="4000" dirty="0">
                        <a:solidFill>
                          <a:schemeClr val="tx1"/>
                        </a:solidFill>
                      </a:endParaRPr>
                    </a:p>
                  </a:txBody>
                  <a:tcPr/>
                </a:tc>
                <a:extLst>
                  <a:ext uri="{0D108BD9-81ED-4DB2-BD59-A6C34878D82A}">
                    <a16:rowId xmlns:a16="http://schemas.microsoft.com/office/drawing/2014/main" val="1895934699"/>
                  </a:ext>
                </a:extLst>
              </a:tr>
              <a:tr h="1190625">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81680796"/>
                  </a:ext>
                </a:extLst>
              </a:tr>
              <a:tr h="1365250">
                <a:tc>
                  <a:txBody>
                    <a:bodyPr/>
                    <a:lstStyle/>
                    <a:p>
                      <a:r>
                        <a:rPr lang="en-US" sz="4000" b="1" dirty="0" smtClean="0"/>
                        <a:t>18 Months</a:t>
                      </a:r>
                      <a:r>
                        <a:rPr lang="en-US" sz="4000" b="1" baseline="0" dirty="0" smtClean="0"/>
                        <a:t> to 3 Years</a:t>
                      </a:r>
                      <a:endParaRPr lang="en-US" sz="4000" b="1" dirty="0"/>
                    </a:p>
                  </a:txBody>
                  <a:tcPr/>
                </a:tc>
                <a:tc>
                  <a:txBody>
                    <a:bodyPr/>
                    <a:lstStyle/>
                    <a:p>
                      <a:r>
                        <a:rPr lang="en-US" sz="4000" b="1" dirty="0" smtClean="0"/>
                        <a:t>3</a:t>
                      </a:r>
                      <a:r>
                        <a:rPr lang="en-US" sz="4000" b="1" baseline="0" dirty="0" smtClean="0"/>
                        <a:t> to 5 Years </a:t>
                      </a:r>
                      <a:endParaRPr lang="en-US" sz="4000" b="1" dirty="0"/>
                    </a:p>
                  </a:txBody>
                  <a:tcPr/>
                </a:tc>
                <a:tc>
                  <a:txBody>
                    <a:bodyPr/>
                    <a:lstStyle/>
                    <a:p>
                      <a:r>
                        <a:rPr lang="en-US" sz="4000" b="1" dirty="0" smtClean="0"/>
                        <a:t>6 to 9 Years </a:t>
                      </a:r>
                      <a:endParaRPr lang="en-US" sz="4000" b="1" dirty="0"/>
                    </a:p>
                  </a:txBody>
                  <a:tcPr/>
                </a:tc>
                <a:extLst>
                  <a:ext uri="{0D108BD9-81ED-4DB2-BD59-A6C34878D82A}">
                    <a16:rowId xmlns:a16="http://schemas.microsoft.com/office/drawing/2014/main" val="3469984950"/>
                  </a:ext>
                </a:extLst>
              </a:tr>
              <a:tr h="1190625">
                <a:tc>
                  <a:txBody>
                    <a:bodyPr/>
                    <a:lstStyle/>
                    <a:p>
                      <a:endParaRPr lang="en-US" sz="1400"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43909523"/>
                  </a:ext>
                </a:extLst>
              </a:tr>
              <a:tr h="1190625">
                <a:tc>
                  <a:txBody>
                    <a:bodyPr/>
                    <a:lstStyle/>
                    <a:p>
                      <a:r>
                        <a:rPr lang="en-US" sz="4000" b="1" dirty="0" smtClean="0"/>
                        <a:t>10 to 15 Years</a:t>
                      </a:r>
                      <a:endParaRPr lang="en-US" sz="4000" b="1" dirty="0"/>
                    </a:p>
                  </a:txBody>
                  <a:tcPr/>
                </a:tc>
                <a:tc>
                  <a:txBody>
                    <a:bodyPr/>
                    <a:lstStyle/>
                    <a:p>
                      <a:r>
                        <a:rPr lang="en-US" sz="4000" b="1" dirty="0" smtClean="0"/>
                        <a:t>16 to 21 Years </a:t>
                      </a:r>
                      <a:endParaRPr lang="en-US" sz="4000" b="1" dirty="0"/>
                    </a:p>
                  </a:txBody>
                  <a:tcPr/>
                </a:tc>
                <a:tc>
                  <a:txBody>
                    <a:bodyPr/>
                    <a:lstStyle/>
                    <a:p>
                      <a:endParaRPr lang="en-US" dirty="0"/>
                    </a:p>
                  </a:txBody>
                  <a:tcPr/>
                </a:tc>
                <a:extLst>
                  <a:ext uri="{0D108BD9-81ED-4DB2-BD59-A6C34878D82A}">
                    <a16:rowId xmlns:a16="http://schemas.microsoft.com/office/drawing/2014/main" val="1957727723"/>
                  </a:ext>
                </a:extLst>
              </a:tr>
              <a:tr h="1190625">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68340863"/>
                  </a:ext>
                </a:extLst>
              </a:tr>
            </a:tbl>
          </a:graphicData>
        </a:graphic>
      </p:graphicFrame>
      <p:sp>
        <p:nvSpPr>
          <p:cNvPr id="9" name="Rounded Rectangle 8"/>
          <p:cNvSpPr/>
          <p:nvPr/>
        </p:nvSpPr>
        <p:spPr>
          <a:xfrm>
            <a:off x="0" y="3273779"/>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Can cut with scissors </a:t>
            </a:r>
          </a:p>
          <a:p>
            <a:pPr algn="ctr"/>
            <a:endParaRPr lang="en-US" dirty="0"/>
          </a:p>
        </p:txBody>
      </p:sp>
      <p:sp>
        <p:nvSpPr>
          <p:cNvPr id="14" name="Rounded Rectangle 13"/>
          <p:cNvSpPr/>
          <p:nvPr/>
        </p:nvSpPr>
        <p:spPr>
          <a:xfrm>
            <a:off x="8184444" y="693305"/>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Fear of authority </a:t>
            </a:r>
            <a:r>
              <a:rPr lang="en-US" sz="3200" dirty="0"/>
              <a:t>f</a:t>
            </a:r>
            <a:r>
              <a:rPr lang="en-US" sz="3200" dirty="0" smtClean="0"/>
              <a:t>igures </a:t>
            </a:r>
            <a:endParaRPr lang="en-US" sz="3200" dirty="0"/>
          </a:p>
          <a:p>
            <a:pPr algn="ctr"/>
            <a:endParaRPr lang="en-US" dirty="0"/>
          </a:p>
        </p:txBody>
      </p:sp>
      <p:sp>
        <p:nvSpPr>
          <p:cNvPr id="15" name="Rounded Rectangle 14"/>
          <p:cNvSpPr/>
          <p:nvPr/>
        </p:nvSpPr>
        <p:spPr>
          <a:xfrm>
            <a:off x="4092222" y="3273779"/>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Has an extensive vocabulary but cannot sequence</a:t>
            </a:r>
          </a:p>
          <a:p>
            <a:pPr algn="ctr"/>
            <a:endParaRPr lang="en-US" dirty="0"/>
          </a:p>
        </p:txBody>
      </p:sp>
      <p:sp>
        <p:nvSpPr>
          <p:cNvPr id="16" name="Rounded Rectangle 15"/>
          <p:cNvSpPr/>
          <p:nvPr/>
        </p:nvSpPr>
        <p:spPr>
          <a:xfrm>
            <a:off x="0" y="3273779"/>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Can throw a ball</a:t>
            </a:r>
            <a:endParaRPr lang="en-US" sz="3200" dirty="0"/>
          </a:p>
          <a:p>
            <a:pPr algn="ctr"/>
            <a:endParaRPr lang="en-US" dirty="0"/>
          </a:p>
        </p:txBody>
      </p:sp>
      <p:sp>
        <p:nvSpPr>
          <p:cNvPr id="17" name="Rounded Rectangle 16"/>
          <p:cNvSpPr/>
          <p:nvPr/>
        </p:nvSpPr>
        <p:spPr>
          <a:xfrm>
            <a:off x="4092222" y="5661378"/>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Conflict with parents begin to decrease</a:t>
            </a:r>
            <a:endParaRPr lang="en-US" sz="3200" dirty="0"/>
          </a:p>
          <a:p>
            <a:pPr algn="ctr"/>
            <a:endParaRPr lang="en-US" dirty="0"/>
          </a:p>
        </p:txBody>
      </p:sp>
      <p:sp>
        <p:nvSpPr>
          <p:cNvPr id="18" name="Rounded Rectangle 17"/>
          <p:cNvSpPr/>
          <p:nvPr/>
        </p:nvSpPr>
        <p:spPr>
          <a:xfrm>
            <a:off x="4092222" y="5661378"/>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Increased capacity for tender and sensual love</a:t>
            </a:r>
            <a:endParaRPr lang="en-US" sz="2800" dirty="0"/>
          </a:p>
          <a:p>
            <a:pPr algn="ctr"/>
            <a:endParaRPr lang="en-US" dirty="0"/>
          </a:p>
        </p:txBody>
      </p:sp>
      <p:sp>
        <p:nvSpPr>
          <p:cNvPr id="19" name="Rounded Rectangle 18"/>
          <p:cNvSpPr/>
          <p:nvPr/>
        </p:nvSpPr>
        <p:spPr>
          <a:xfrm>
            <a:off x="0" y="5661378"/>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smtClean="0"/>
              <a:t>Greater physical coordination, manual dexterity, growth patterns vary widely</a:t>
            </a:r>
            <a:endParaRPr lang="en-US" sz="1900" dirty="0"/>
          </a:p>
          <a:p>
            <a:pPr algn="ctr"/>
            <a:endParaRPr lang="en-US" dirty="0"/>
          </a:p>
        </p:txBody>
      </p:sp>
      <p:sp>
        <p:nvSpPr>
          <p:cNvPr id="20" name="Rounded Rectangle 19"/>
          <p:cNvSpPr/>
          <p:nvPr/>
        </p:nvSpPr>
        <p:spPr>
          <a:xfrm>
            <a:off x="4092222" y="3268135"/>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Has a vocabulary of 1000 words</a:t>
            </a:r>
            <a:endParaRPr lang="en-US" sz="3200" dirty="0"/>
          </a:p>
          <a:p>
            <a:pPr algn="ctr"/>
            <a:endParaRPr lang="en-US" dirty="0"/>
          </a:p>
        </p:txBody>
      </p:sp>
      <p:sp>
        <p:nvSpPr>
          <p:cNvPr id="21" name="Rounded Rectangle 20"/>
          <p:cNvSpPr/>
          <p:nvPr/>
        </p:nvSpPr>
        <p:spPr>
          <a:xfrm>
            <a:off x="8142111" y="3268135"/>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Chooses own friends</a:t>
            </a:r>
            <a:endParaRPr lang="en-US" sz="3200" dirty="0"/>
          </a:p>
          <a:p>
            <a:pPr algn="ctr"/>
            <a:endParaRPr lang="en-US" dirty="0"/>
          </a:p>
        </p:txBody>
      </p:sp>
      <p:sp>
        <p:nvSpPr>
          <p:cNvPr id="22" name="Rounded Rectangle 21"/>
          <p:cNvSpPr/>
          <p:nvPr/>
        </p:nvSpPr>
        <p:spPr>
          <a:xfrm>
            <a:off x="0" y="5661378"/>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Girls develop faster than boys</a:t>
            </a:r>
            <a:endParaRPr lang="en-US" sz="3200" dirty="0"/>
          </a:p>
          <a:p>
            <a:pPr algn="ctr"/>
            <a:endParaRPr lang="en-US" dirty="0"/>
          </a:p>
        </p:txBody>
      </p:sp>
      <p:sp>
        <p:nvSpPr>
          <p:cNvPr id="23" name="Rounded Rectangle 22"/>
          <p:cNvSpPr/>
          <p:nvPr/>
        </p:nvSpPr>
        <p:spPr>
          <a:xfrm>
            <a:off x="4092222" y="5661378"/>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Feelings of love and passion begin to emerge </a:t>
            </a:r>
            <a:endParaRPr lang="en-US" sz="2400" dirty="0"/>
          </a:p>
        </p:txBody>
      </p:sp>
      <p:sp>
        <p:nvSpPr>
          <p:cNvPr id="24" name="Rounded Rectangle 23"/>
          <p:cNvSpPr/>
          <p:nvPr/>
        </p:nvSpPr>
        <p:spPr>
          <a:xfrm>
            <a:off x="0" y="5661378"/>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Feels awkward about his/her body </a:t>
            </a:r>
            <a:endParaRPr lang="en-US" sz="3200" dirty="0"/>
          </a:p>
          <a:p>
            <a:pPr algn="ctr"/>
            <a:endParaRPr lang="en-US" dirty="0"/>
          </a:p>
        </p:txBody>
      </p:sp>
      <p:sp>
        <p:nvSpPr>
          <p:cNvPr id="25" name="Rounded Rectangle 24"/>
          <p:cNvSpPr/>
          <p:nvPr/>
        </p:nvSpPr>
        <p:spPr>
          <a:xfrm>
            <a:off x="42333" y="3268135"/>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Can use a spoon</a:t>
            </a:r>
            <a:endParaRPr lang="en-US" sz="3200" dirty="0"/>
          </a:p>
          <a:p>
            <a:pPr algn="ctr"/>
            <a:endParaRPr lang="en-US" dirty="0"/>
          </a:p>
        </p:txBody>
      </p:sp>
      <p:sp>
        <p:nvSpPr>
          <p:cNvPr id="26" name="Rounded Rectangle 25"/>
          <p:cNvSpPr/>
          <p:nvPr/>
        </p:nvSpPr>
        <p:spPr>
          <a:xfrm>
            <a:off x="8184444" y="693305"/>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Can turn pages of a book, two or three at a time</a:t>
            </a:r>
            <a:endParaRPr lang="en-US" sz="2800" dirty="0"/>
          </a:p>
          <a:p>
            <a:pPr algn="ctr"/>
            <a:endParaRPr lang="en-US" dirty="0"/>
          </a:p>
        </p:txBody>
      </p:sp>
      <p:sp>
        <p:nvSpPr>
          <p:cNvPr id="27" name="Rounded Rectangle 26"/>
          <p:cNvSpPr/>
          <p:nvPr/>
        </p:nvSpPr>
        <p:spPr>
          <a:xfrm>
            <a:off x="4092222" y="3268135"/>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Can use a toilet independently</a:t>
            </a:r>
            <a:endParaRPr lang="en-US" sz="3200" dirty="0"/>
          </a:p>
          <a:p>
            <a:pPr algn="ctr"/>
            <a:endParaRPr lang="en-US" dirty="0"/>
          </a:p>
        </p:txBody>
      </p:sp>
      <p:sp>
        <p:nvSpPr>
          <p:cNvPr id="28" name="Rounded Rectangle 27"/>
          <p:cNvSpPr/>
          <p:nvPr/>
        </p:nvSpPr>
        <p:spPr>
          <a:xfrm>
            <a:off x="0" y="701772"/>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Smiles at primary caregiver</a:t>
            </a:r>
            <a:endParaRPr lang="en-US" sz="3200" dirty="0"/>
          </a:p>
          <a:p>
            <a:pPr algn="ctr"/>
            <a:endParaRPr lang="en-US" dirty="0"/>
          </a:p>
        </p:txBody>
      </p:sp>
      <p:sp>
        <p:nvSpPr>
          <p:cNvPr id="29" name="Rounded Rectangle 28"/>
          <p:cNvSpPr/>
          <p:nvPr/>
        </p:nvSpPr>
        <p:spPr>
          <a:xfrm>
            <a:off x="4092222" y="3262491"/>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Buttons and unbuttons large buttons</a:t>
            </a:r>
            <a:endParaRPr lang="en-US" sz="2800" dirty="0"/>
          </a:p>
          <a:p>
            <a:pPr algn="ctr"/>
            <a:endParaRPr lang="en-US" dirty="0"/>
          </a:p>
        </p:txBody>
      </p:sp>
      <p:sp>
        <p:nvSpPr>
          <p:cNvPr id="30" name="Rounded Rectangle 29"/>
          <p:cNvSpPr/>
          <p:nvPr/>
        </p:nvSpPr>
        <p:spPr>
          <a:xfrm>
            <a:off x="21167" y="3279423"/>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Can run</a:t>
            </a:r>
            <a:endParaRPr lang="en-US" sz="3200" dirty="0"/>
          </a:p>
          <a:p>
            <a:pPr algn="ctr"/>
            <a:endParaRPr lang="en-US" dirty="0"/>
          </a:p>
        </p:txBody>
      </p:sp>
      <p:sp>
        <p:nvSpPr>
          <p:cNvPr id="35" name="Rounded Rectangle 34"/>
          <p:cNvSpPr/>
          <p:nvPr/>
        </p:nvSpPr>
        <p:spPr>
          <a:xfrm>
            <a:off x="4081638" y="3268135"/>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Begins to follow peers’ fads</a:t>
            </a:r>
            <a:endParaRPr lang="en-US" sz="3200" dirty="0"/>
          </a:p>
          <a:p>
            <a:pPr algn="ctr"/>
            <a:endParaRPr lang="en-US" dirty="0"/>
          </a:p>
        </p:txBody>
      </p:sp>
      <p:sp>
        <p:nvSpPr>
          <p:cNvPr id="36" name="Rounded Rectangle 35"/>
          <p:cNvSpPr/>
          <p:nvPr/>
        </p:nvSpPr>
        <p:spPr>
          <a:xfrm>
            <a:off x="4081638" y="701772"/>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Stretches arms to be picked up</a:t>
            </a:r>
            <a:endParaRPr lang="en-US" sz="3200" dirty="0"/>
          </a:p>
          <a:p>
            <a:pPr algn="ctr"/>
            <a:endParaRPr lang="en-US" dirty="0"/>
          </a:p>
        </p:txBody>
      </p:sp>
      <p:sp>
        <p:nvSpPr>
          <p:cNvPr id="37" name="Rounded Rectangle 36"/>
          <p:cNvSpPr/>
          <p:nvPr/>
        </p:nvSpPr>
        <p:spPr>
          <a:xfrm>
            <a:off x="4092222" y="3256847"/>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Self-esteem is dependent on authority figures</a:t>
            </a:r>
            <a:endParaRPr lang="en-US" sz="2400" dirty="0"/>
          </a:p>
          <a:p>
            <a:pPr algn="ctr"/>
            <a:endParaRPr lang="en-US" dirty="0"/>
          </a:p>
        </p:txBody>
      </p:sp>
      <p:sp>
        <p:nvSpPr>
          <p:cNvPr id="38" name="Rounded Rectangle 37"/>
          <p:cNvSpPr/>
          <p:nvPr/>
        </p:nvSpPr>
        <p:spPr>
          <a:xfrm>
            <a:off x="10583" y="3268135"/>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Early sex role development </a:t>
            </a:r>
            <a:endParaRPr lang="en-US" sz="3200" dirty="0"/>
          </a:p>
          <a:p>
            <a:pPr algn="ctr"/>
            <a:endParaRPr lang="en-US" dirty="0"/>
          </a:p>
        </p:txBody>
      </p:sp>
      <p:sp>
        <p:nvSpPr>
          <p:cNvPr id="39" name="Rounded Rectangle 38"/>
          <p:cNvSpPr/>
          <p:nvPr/>
        </p:nvSpPr>
        <p:spPr>
          <a:xfrm>
            <a:off x="4092222" y="3256847"/>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First learning to cooperate </a:t>
            </a:r>
            <a:endParaRPr lang="en-US" sz="3200" dirty="0"/>
          </a:p>
          <a:p>
            <a:pPr algn="ctr"/>
            <a:endParaRPr lang="en-US" dirty="0"/>
          </a:p>
        </p:txBody>
      </p:sp>
      <p:sp>
        <p:nvSpPr>
          <p:cNvPr id="40" name="Rounded Rectangle 39"/>
          <p:cNvSpPr/>
          <p:nvPr/>
        </p:nvSpPr>
        <p:spPr>
          <a:xfrm>
            <a:off x="4081638" y="687660"/>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Can say “mama”, “dada” and two to three other words</a:t>
            </a:r>
            <a:endParaRPr lang="en-US" sz="2400" dirty="0"/>
          </a:p>
          <a:p>
            <a:pPr algn="ctr"/>
            <a:endParaRPr lang="en-US" dirty="0"/>
          </a:p>
        </p:txBody>
      </p:sp>
      <p:sp>
        <p:nvSpPr>
          <p:cNvPr id="41" name="Rounded Rectangle 40"/>
          <p:cNvSpPr/>
          <p:nvPr/>
        </p:nvSpPr>
        <p:spPr>
          <a:xfrm>
            <a:off x="4081638" y="5644446"/>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Heightened physical power, strength and coordination </a:t>
            </a:r>
            <a:endParaRPr lang="en-US" sz="2400" dirty="0"/>
          </a:p>
          <a:p>
            <a:pPr algn="ctr"/>
            <a:endParaRPr lang="en-US" dirty="0"/>
          </a:p>
        </p:txBody>
      </p:sp>
      <p:sp>
        <p:nvSpPr>
          <p:cNvPr id="42" name="Rounded Rectangle 41"/>
          <p:cNvSpPr/>
          <p:nvPr/>
        </p:nvSpPr>
        <p:spPr>
          <a:xfrm>
            <a:off x="31749" y="3268135"/>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Knows what authority figures want</a:t>
            </a:r>
            <a:endParaRPr lang="en-US" sz="3200" dirty="0"/>
          </a:p>
          <a:p>
            <a:pPr algn="ctr"/>
            <a:endParaRPr lang="en-US" dirty="0"/>
          </a:p>
        </p:txBody>
      </p:sp>
      <p:sp>
        <p:nvSpPr>
          <p:cNvPr id="43" name="Rounded Rectangle 42"/>
          <p:cNvSpPr/>
          <p:nvPr/>
        </p:nvSpPr>
        <p:spPr>
          <a:xfrm>
            <a:off x="8184444" y="687661"/>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Play by themselves </a:t>
            </a:r>
            <a:endParaRPr lang="en-US" sz="3200" dirty="0"/>
          </a:p>
          <a:p>
            <a:pPr algn="ctr"/>
            <a:endParaRPr lang="en-US" dirty="0"/>
          </a:p>
        </p:txBody>
      </p:sp>
      <p:sp>
        <p:nvSpPr>
          <p:cNvPr id="44" name="Rounded Rectangle 43"/>
          <p:cNvSpPr/>
          <p:nvPr/>
        </p:nvSpPr>
        <p:spPr>
          <a:xfrm>
            <a:off x="4081638" y="694716"/>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Begins to walk </a:t>
            </a:r>
            <a:endParaRPr lang="en-US" sz="3200" dirty="0"/>
          </a:p>
          <a:p>
            <a:pPr algn="ctr"/>
            <a:endParaRPr lang="en-US" dirty="0"/>
          </a:p>
        </p:txBody>
      </p:sp>
      <p:sp>
        <p:nvSpPr>
          <p:cNvPr id="45" name="Rounded Rectangle 44"/>
          <p:cNvSpPr/>
          <p:nvPr/>
        </p:nvSpPr>
        <p:spPr>
          <a:xfrm>
            <a:off x="8184444" y="673549"/>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Understand the meaning of no</a:t>
            </a:r>
            <a:endParaRPr lang="en-US" sz="3200" dirty="0"/>
          </a:p>
          <a:p>
            <a:pPr algn="ctr"/>
            <a:endParaRPr lang="en-US" dirty="0"/>
          </a:p>
        </p:txBody>
      </p:sp>
      <p:sp>
        <p:nvSpPr>
          <p:cNvPr id="46" name="Rounded Rectangle 45"/>
          <p:cNvSpPr/>
          <p:nvPr/>
        </p:nvSpPr>
        <p:spPr>
          <a:xfrm>
            <a:off x="-21168" y="5661378"/>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Understand hypothetical situations </a:t>
            </a:r>
            <a:endParaRPr lang="en-US" sz="2400" dirty="0"/>
          </a:p>
          <a:p>
            <a:pPr algn="ctr"/>
            <a:endParaRPr lang="en-US" dirty="0"/>
          </a:p>
        </p:txBody>
      </p:sp>
      <p:sp>
        <p:nvSpPr>
          <p:cNvPr id="47" name="Rounded Rectangle 46"/>
          <p:cNvSpPr/>
          <p:nvPr/>
        </p:nvSpPr>
        <p:spPr>
          <a:xfrm>
            <a:off x="4092222" y="683428"/>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Can roll over</a:t>
            </a:r>
            <a:endParaRPr lang="en-US" sz="3200" dirty="0"/>
          </a:p>
          <a:p>
            <a:pPr algn="ctr"/>
            <a:endParaRPr lang="en-US" dirty="0"/>
          </a:p>
        </p:txBody>
      </p:sp>
      <p:sp>
        <p:nvSpPr>
          <p:cNvPr id="48" name="Rounded Rectangle 47"/>
          <p:cNvSpPr/>
          <p:nvPr/>
        </p:nvSpPr>
        <p:spPr>
          <a:xfrm>
            <a:off x="8131527" y="3268135"/>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Can think using symbols </a:t>
            </a:r>
            <a:endParaRPr lang="en-US" sz="3200" dirty="0"/>
          </a:p>
          <a:p>
            <a:pPr algn="ctr"/>
            <a:endParaRPr lang="en-US" dirty="0"/>
          </a:p>
        </p:txBody>
      </p:sp>
      <p:sp>
        <p:nvSpPr>
          <p:cNvPr id="49" name="Rounded Rectangle 48"/>
          <p:cNvSpPr/>
          <p:nvPr/>
        </p:nvSpPr>
        <p:spPr>
          <a:xfrm>
            <a:off x="8131527" y="3268135"/>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Can tie shoe</a:t>
            </a:r>
            <a:endParaRPr lang="en-US" sz="3200" dirty="0"/>
          </a:p>
          <a:p>
            <a:pPr algn="ctr"/>
            <a:endParaRPr lang="en-US" dirty="0"/>
          </a:p>
        </p:txBody>
      </p:sp>
      <p:sp>
        <p:nvSpPr>
          <p:cNvPr id="50" name="Rounded Rectangle 49"/>
          <p:cNvSpPr/>
          <p:nvPr/>
        </p:nvSpPr>
        <p:spPr>
          <a:xfrm>
            <a:off x="8131527" y="3279423"/>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Knows common opposites</a:t>
            </a:r>
            <a:endParaRPr lang="en-US" sz="3200" dirty="0"/>
          </a:p>
          <a:p>
            <a:pPr algn="ctr"/>
            <a:endParaRPr lang="en-US" dirty="0"/>
          </a:p>
        </p:txBody>
      </p:sp>
      <p:sp>
        <p:nvSpPr>
          <p:cNvPr id="51" name="Rounded Rectangle 50"/>
          <p:cNvSpPr/>
          <p:nvPr/>
        </p:nvSpPr>
        <p:spPr>
          <a:xfrm>
            <a:off x="-21168" y="673549"/>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Feels totally dependent on primary caregiver</a:t>
            </a:r>
            <a:endParaRPr lang="en-US" sz="2800" dirty="0"/>
          </a:p>
          <a:p>
            <a:pPr algn="ctr"/>
            <a:endParaRPr lang="en-US" dirty="0"/>
          </a:p>
        </p:txBody>
      </p:sp>
      <p:sp>
        <p:nvSpPr>
          <p:cNvPr id="52" name="Rounded Rectangle 51"/>
          <p:cNvSpPr/>
          <p:nvPr/>
        </p:nvSpPr>
        <p:spPr>
          <a:xfrm>
            <a:off x="-21168" y="670728"/>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Head is not very steady</a:t>
            </a:r>
            <a:endParaRPr lang="en-US" sz="3200" dirty="0"/>
          </a:p>
          <a:p>
            <a:pPr algn="ctr"/>
            <a:endParaRPr lang="en-US" dirty="0"/>
          </a:p>
        </p:txBody>
      </p:sp>
      <p:sp>
        <p:nvSpPr>
          <p:cNvPr id="53" name="Rounded Rectangle 52"/>
          <p:cNvSpPr/>
          <p:nvPr/>
        </p:nvSpPr>
        <p:spPr>
          <a:xfrm>
            <a:off x="4092222" y="5650090"/>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Uses formal logic and can change sides in a debate</a:t>
            </a:r>
            <a:endParaRPr lang="en-US" sz="2400" dirty="0"/>
          </a:p>
          <a:p>
            <a:pPr algn="ctr"/>
            <a:endParaRPr lang="en-US" dirty="0"/>
          </a:p>
        </p:txBody>
      </p:sp>
      <p:sp>
        <p:nvSpPr>
          <p:cNvPr id="54" name="Rounded Rectangle 53"/>
          <p:cNvSpPr/>
          <p:nvPr/>
        </p:nvSpPr>
        <p:spPr>
          <a:xfrm>
            <a:off x="4081638" y="3245559"/>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Can ride a tricycle </a:t>
            </a:r>
            <a:endParaRPr lang="en-US" sz="3200" dirty="0"/>
          </a:p>
          <a:p>
            <a:pPr algn="ctr"/>
            <a:endParaRPr lang="en-US" dirty="0"/>
          </a:p>
        </p:txBody>
      </p:sp>
      <p:sp>
        <p:nvSpPr>
          <p:cNvPr id="55" name="Rounded Rectangle 54"/>
          <p:cNvSpPr/>
          <p:nvPr/>
        </p:nvSpPr>
        <p:spPr>
          <a:xfrm>
            <a:off x="4092222" y="5638802"/>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Couples pair off into stable sexual relationships</a:t>
            </a:r>
            <a:endParaRPr lang="en-US" sz="2400" dirty="0"/>
          </a:p>
          <a:p>
            <a:pPr algn="ctr"/>
            <a:endParaRPr lang="en-US" dirty="0"/>
          </a:p>
        </p:txBody>
      </p:sp>
      <p:sp>
        <p:nvSpPr>
          <p:cNvPr id="56" name="Rounded Rectangle 55"/>
          <p:cNvSpPr/>
          <p:nvPr/>
        </p:nvSpPr>
        <p:spPr>
          <a:xfrm>
            <a:off x="8163276" y="694716"/>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Can say first name</a:t>
            </a:r>
            <a:endParaRPr lang="en-US" sz="3200" dirty="0"/>
          </a:p>
          <a:p>
            <a:pPr algn="ctr"/>
            <a:endParaRPr lang="en-US" dirty="0"/>
          </a:p>
        </p:txBody>
      </p:sp>
      <p:sp>
        <p:nvSpPr>
          <p:cNvPr id="57" name="Rounded Rectangle 56"/>
          <p:cNvSpPr/>
          <p:nvPr/>
        </p:nvSpPr>
        <p:spPr>
          <a:xfrm>
            <a:off x="-21168" y="701772"/>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Boys first have erections</a:t>
            </a:r>
            <a:endParaRPr lang="en-US" sz="3200" dirty="0"/>
          </a:p>
          <a:p>
            <a:pPr algn="ctr"/>
            <a:endParaRPr lang="en-US" dirty="0"/>
          </a:p>
        </p:txBody>
      </p:sp>
      <p:sp>
        <p:nvSpPr>
          <p:cNvPr id="58" name="Rounded Rectangle 57"/>
          <p:cNvSpPr/>
          <p:nvPr/>
        </p:nvSpPr>
        <p:spPr>
          <a:xfrm>
            <a:off x="-21168" y="683428"/>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First learns to clench hands</a:t>
            </a:r>
            <a:endParaRPr lang="en-US" sz="3200" dirty="0"/>
          </a:p>
          <a:p>
            <a:pPr algn="ctr"/>
            <a:endParaRPr lang="en-US" dirty="0"/>
          </a:p>
        </p:txBody>
      </p:sp>
      <p:sp>
        <p:nvSpPr>
          <p:cNvPr id="59" name="Rounded Rectangle 58"/>
          <p:cNvSpPr/>
          <p:nvPr/>
        </p:nvSpPr>
        <p:spPr>
          <a:xfrm>
            <a:off x="4081638" y="694716"/>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Holds cup with two hands</a:t>
            </a:r>
            <a:endParaRPr lang="en-US" sz="3200" dirty="0"/>
          </a:p>
          <a:p>
            <a:pPr algn="ctr"/>
            <a:endParaRPr lang="en-US" dirty="0"/>
          </a:p>
        </p:txBody>
      </p:sp>
      <p:sp>
        <p:nvSpPr>
          <p:cNvPr id="60" name="Rounded Rectangle 59"/>
          <p:cNvSpPr/>
          <p:nvPr/>
        </p:nvSpPr>
        <p:spPr>
          <a:xfrm>
            <a:off x="31749" y="3256847"/>
            <a:ext cx="4007556" cy="11966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Can point to the things he/she wants</a:t>
            </a:r>
            <a:endParaRPr lang="en-US" sz="3200" dirty="0"/>
          </a:p>
          <a:p>
            <a:pPr algn="ctr"/>
            <a:endParaRPr lang="en-US" dirty="0"/>
          </a:p>
        </p:txBody>
      </p:sp>
    </p:spTree>
    <p:extLst>
      <p:ext uri="{BB962C8B-B14F-4D97-AF65-F5344CB8AC3E}">
        <p14:creationId xmlns:p14="http://schemas.microsoft.com/office/powerpoint/2010/main" val="3287965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500" fill="hold"/>
                                        <p:tgtEl>
                                          <p:spTgt spid="22"/>
                                        </p:tgtEl>
                                        <p:attrNameLst>
                                          <p:attrName>ppt_w</p:attrName>
                                        </p:attrNameLst>
                                      </p:cBhvr>
                                      <p:tavLst>
                                        <p:tav tm="0">
                                          <p:val>
                                            <p:fltVal val="0"/>
                                          </p:val>
                                        </p:tav>
                                        <p:tav tm="100000">
                                          <p:val>
                                            <p:strVal val="#ppt_w"/>
                                          </p:val>
                                        </p:tav>
                                      </p:tavLst>
                                    </p:anim>
                                    <p:anim calcmode="lin" valueType="num">
                                      <p:cBhvr>
                                        <p:cTn id="71" dur="500" fill="hold"/>
                                        <p:tgtEl>
                                          <p:spTgt spid="22"/>
                                        </p:tgtEl>
                                        <p:attrNameLst>
                                          <p:attrName>ppt_h</p:attrName>
                                        </p:attrNameLst>
                                      </p:cBhvr>
                                      <p:tavLst>
                                        <p:tav tm="0">
                                          <p:val>
                                            <p:fltVal val="0"/>
                                          </p:val>
                                        </p:tav>
                                        <p:tav tm="100000">
                                          <p:val>
                                            <p:strVal val="#ppt_h"/>
                                          </p:val>
                                        </p:tav>
                                      </p:tavLst>
                                    </p:anim>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p:cTn id="84" dur="500" fill="hold"/>
                                        <p:tgtEl>
                                          <p:spTgt spid="24"/>
                                        </p:tgtEl>
                                        <p:attrNameLst>
                                          <p:attrName>ppt_w</p:attrName>
                                        </p:attrNameLst>
                                      </p:cBhvr>
                                      <p:tavLst>
                                        <p:tav tm="0">
                                          <p:val>
                                            <p:fltVal val="0"/>
                                          </p:val>
                                        </p:tav>
                                        <p:tav tm="100000">
                                          <p:val>
                                            <p:strVal val="#ppt_w"/>
                                          </p:val>
                                        </p:tav>
                                      </p:tavLst>
                                    </p:anim>
                                    <p:anim calcmode="lin" valueType="num">
                                      <p:cBhvr>
                                        <p:cTn id="85" dur="500" fill="hold"/>
                                        <p:tgtEl>
                                          <p:spTgt spid="24"/>
                                        </p:tgtEl>
                                        <p:attrNameLst>
                                          <p:attrName>ppt_h</p:attrName>
                                        </p:attrNameLst>
                                      </p:cBhvr>
                                      <p:tavLst>
                                        <p:tav tm="0">
                                          <p:val>
                                            <p:fltVal val="0"/>
                                          </p:val>
                                        </p:tav>
                                        <p:tav tm="100000">
                                          <p:val>
                                            <p:strVal val="#ppt_h"/>
                                          </p:val>
                                        </p:tav>
                                      </p:tavLst>
                                    </p:anim>
                                    <p:animEffect transition="in" filter="fade">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500" fill="hold"/>
                                        <p:tgtEl>
                                          <p:spTgt spid="25"/>
                                        </p:tgtEl>
                                        <p:attrNameLst>
                                          <p:attrName>ppt_w</p:attrName>
                                        </p:attrNameLst>
                                      </p:cBhvr>
                                      <p:tavLst>
                                        <p:tav tm="0">
                                          <p:val>
                                            <p:fltVal val="0"/>
                                          </p:val>
                                        </p:tav>
                                        <p:tav tm="100000">
                                          <p:val>
                                            <p:strVal val="#ppt_w"/>
                                          </p:val>
                                        </p:tav>
                                      </p:tavLst>
                                    </p:anim>
                                    <p:anim calcmode="lin" valueType="num">
                                      <p:cBhvr>
                                        <p:cTn id="92" dur="500" fill="hold"/>
                                        <p:tgtEl>
                                          <p:spTgt spid="25"/>
                                        </p:tgtEl>
                                        <p:attrNameLst>
                                          <p:attrName>ppt_h</p:attrName>
                                        </p:attrNameLst>
                                      </p:cBhvr>
                                      <p:tavLst>
                                        <p:tav tm="0">
                                          <p:val>
                                            <p:fltVal val="0"/>
                                          </p:val>
                                        </p:tav>
                                        <p:tav tm="100000">
                                          <p:val>
                                            <p:strVal val="#ppt_h"/>
                                          </p:val>
                                        </p:tav>
                                      </p:tavLst>
                                    </p:anim>
                                    <p:animEffect transition="in" filter="fade">
                                      <p:cBhvr>
                                        <p:cTn id="93" dur="500"/>
                                        <p:tgtEl>
                                          <p:spTgt spid="25"/>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26"/>
                                        </p:tgtEl>
                                        <p:attrNameLst>
                                          <p:attrName>style.visibility</p:attrName>
                                        </p:attrNameLst>
                                      </p:cBhvr>
                                      <p:to>
                                        <p:strVal val="visible"/>
                                      </p:to>
                                    </p:set>
                                    <p:anim calcmode="lin" valueType="num">
                                      <p:cBhvr>
                                        <p:cTn id="98" dur="500" fill="hold"/>
                                        <p:tgtEl>
                                          <p:spTgt spid="26"/>
                                        </p:tgtEl>
                                        <p:attrNameLst>
                                          <p:attrName>ppt_w</p:attrName>
                                        </p:attrNameLst>
                                      </p:cBhvr>
                                      <p:tavLst>
                                        <p:tav tm="0">
                                          <p:val>
                                            <p:fltVal val="0"/>
                                          </p:val>
                                        </p:tav>
                                        <p:tav tm="100000">
                                          <p:val>
                                            <p:strVal val="#ppt_w"/>
                                          </p:val>
                                        </p:tav>
                                      </p:tavLst>
                                    </p:anim>
                                    <p:anim calcmode="lin" valueType="num">
                                      <p:cBhvr>
                                        <p:cTn id="99" dur="500" fill="hold"/>
                                        <p:tgtEl>
                                          <p:spTgt spid="26"/>
                                        </p:tgtEl>
                                        <p:attrNameLst>
                                          <p:attrName>ppt_h</p:attrName>
                                        </p:attrNameLst>
                                      </p:cBhvr>
                                      <p:tavLst>
                                        <p:tav tm="0">
                                          <p:val>
                                            <p:fltVal val="0"/>
                                          </p:val>
                                        </p:tav>
                                        <p:tav tm="100000">
                                          <p:val>
                                            <p:strVal val="#ppt_h"/>
                                          </p:val>
                                        </p:tav>
                                      </p:tavLst>
                                    </p:anim>
                                    <p:animEffect transition="in" filter="fade">
                                      <p:cBhvr>
                                        <p:cTn id="100" dur="500"/>
                                        <p:tgtEl>
                                          <p:spTgt spid="26"/>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p:cTn id="105" dur="500" fill="hold"/>
                                        <p:tgtEl>
                                          <p:spTgt spid="27"/>
                                        </p:tgtEl>
                                        <p:attrNameLst>
                                          <p:attrName>ppt_w</p:attrName>
                                        </p:attrNameLst>
                                      </p:cBhvr>
                                      <p:tavLst>
                                        <p:tav tm="0">
                                          <p:val>
                                            <p:fltVal val="0"/>
                                          </p:val>
                                        </p:tav>
                                        <p:tav tm="100000">
                                          <p:val>
                                            <p:strVal val="#ppt_w"/>
                                          </p:val>
                                        </p:tav>
                                      </p:tavLst>
                                    </p:anim>
                                    <p:anim calcmode="lin" valueType="num">
                                      <p:cBhvr>
                                        <p:cTn id="106" dur="500" fill="hold"/>
                                        <p:tgtEl>
                                          <p:spTgt spid="27"/>
                                        </p:tgtEl>
                                        <p:attrNameLst>
                                          <p:attrName>ppt_h</p:attrName>
                                        </p:attrNameLst>
                                      </p:cBhvr>
                                      <p:tavLst>
                                        <p:tav tm="0">
                                          <p:val>
                                            <p:fltVal val="0"/>
                                          </p:val>
                                        </p:tav>
                                        <p:tav tm="100000">
                                          <p:val>
                                            <p:strVal val="#ppt_h"/>
                                          </p:val>
                                        </p:tav>
                                      </p:tavLst>
                                    </p:anim>
                                    <p:animEffect transition="in" filter="fade">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p:cTn id="112" dur="500" fill="hold"/>
                                        <p:tgtEl>
                                          <p:spTgt spid="28"/>
                                        </p:tgtEl>
                                        <p:attrNameLst>
                                          <p:attrName>ppt_w</p:attrName>
                                        </p:attrNameLst>
                                      </p:cBhvr>
                                      <p:tavLst>
                                        <p:tav tm="0">
                                          <p:val>
                                            <p:fltVal val="0"/>
                                          </p:val>
                                        </p:tav>
                                        <p:tav tm="100000">
                                          <p:val>
                                            <p:strVal val="#ppt_w"/>
                                          </p:val>
                                        </p:tav>
                                      </p:tavLst>
                                    </p:anim>
                                    <p:anim calcmode="lin" valueType="num">
                                      <p:cBhvr>
                                        <p:cTn id="113" dur="500" fill="hold"/>
                                        <p:tgtEl>
                                          <p:spTgt spid="28"/>
                                        </p:tgtEl>
                                        <p:attrNameLst>
                                          <p:attrName>ppt_h</p:attrName>
                                        </p:attrNameLst>
                                      </p:cBhvr>
                                      <p:tavLst>
                                        <p:tav tm="0">
                                          <p:val>
                                            <p:fltVal val="0"/>
                                          </p:val>
                                        </p:tav>
                                        <p:tav tm="100000">
                                          <p:val>
                                            <p:strVal val="#ppt_h"/>
                                          </p:val>
                                        </p:tav>
                                      </p:tavLst>
                                    </p:anim>
                                    <p:animEffect transition="in" filter="fade">
                                      <p:cBhvr>
                                        <p:cTn id="114" dur="500"/>
                                        <p:tgtEl>
                                          <p:spTgt spid="28"/>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29"/>
                                        </p:tgtEl>
                                        <p:attrNameLst>
                                          <p:attrName>style.visibility</p:attrName>
                                        </p:attrNameLst>
                                      </p:cBhvr>
                                      <p:to>
                                        <p:strVal val="visible"/>
                                      </p:to>
                                    </p:set>
                                    <p:anim calcmode="lin" valueType="num">
                                      <p:cBhvr>
                                        <p:cTn id="119" dur="500" fill="hold"/>
                                        <p:tgtEl>
                                          <p:spTgt spid="29"/>
                                        </p:tgtEl>
                                        <p:attrNameLst>
                                          <p:attrName>ppt_w</p:attrName>
                                        </p:attrNameLst>
                                      </p:cBhvr>
                                      <p:tavLst>
                                        <p:tav tm="0">
                                          <p:val>
                                            <p:fltVal val="0"/>
                                          </p:val>
                                        </p:tav>
                                        <p:tav tm="100000">
                                          <p:val>
                                            <p:strVal val="#ppt_w"/>
                                          </p:val>
                                        </p:tav>
                                      </p:tavLst>
                                    </p:anim>
                                    <p:anim calcmode="lin" valueType="num">
                                      <p:cBhvr>
                                        <p:cTn id="120" dur="500" fill="hold"/>
                                        <p:tgtEl>
                                          <p:spTgt spid="29"/>
                                        </p:tgtEl>
                                        <p:attrNameLst>
                                          <p:attrName>ppt_h</p:attrName>
                                        </p:attrNameLst>
                                      </p:cBhvr>
                                      <p:tavLst>
                                        <p:tav tm="0">
                                          <p:val>
                                            <p:fltVal val="0"/>
                                          </p:val>
                                        </p:tav>
                                        <p:tav tm="100000">
                                          <p:val>
                                            <p:strVal val="#ppt_h"/>
                                          </p:val>
                                        </p:tav>
                                      </p:tavLst>
                                    </p:anim>
                                    <p:animEffect transition="in" filter="fade">
                                      <p:cBhvr>
                                        <p:cTn id="121" dur="500"/>
                                        <p:tgtEl>
                                          <p:spTgt spid="29"/>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p:cTn id="126" dur="500" fill="hold"/>
                                        <p:tgtEl>
                                          <p:spTgt spid="30"/>
                                        </p:tgtEl>
                                        <p:attrNameLst>
                                          <p:attrName>ppt_w</p:attrName>
                                        </p:attrNameLst>
                                      </p:cBhvr>
                                      <p:tavLst>
                                        <p:tav tm="0">
                                          <p:val>
                                            <p:fltVal val="0"/>
                                          </p:val>
                                        </p:tav>
                                        <p:tav tm="100000">
                                          <p:val>
                                            <p:strVal val="#ppt_w"/>
                                          </p:val>
                                        </p:tav>
                                      </p:tavLst>
                                    </p:anim>
                                    <p:anim calcmode="lin" valueType="num">
                                      <p:cBhvr>
                                        <p:cTn id="127" dur="500" fill="hold"/>
                                        <p:tgtEl>
                                          <p:spTgt spid="30"/>
                                        </p:tgtEl>
                                        <p:attrNameLst>
                                          <p:attrName>ppt_h</p:attrName>
                                        </p:attrNameLst>
                                      </p:cBhvr>
                                      <p:tavLst>
                                        <p:tav tm="0">
                                          <p:val>
                                            <p:fltVal val="0"/>
                                          </p:val>
                                        </p:tav>
                                        <p:tav tm="100000">
                                          <p:val>
                                            <p:strVal val="#ppt_h"/>
                                          </p:val>
                                        </p:tav>
                                      </p:tavLst>
                                    </p:anim>
                                    <p:animEffect transition="in" filter="fade">
                                      <p:cBhvr>
                                        <p:cTn id="128" dur="500"/>
                                        <p:tgtEl>
                                          <p:spTgt spid="30"/>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35"/>
                                        </p:tgtEl>
                                        <p:attrNameLst>
                                          <p:attrName>style.visibility</p:attrName>
                                        </p:attrNameLst>
                                      </p:cBhvr>
                                      <p:to>
                                        <p:strVal val="visible"/>
                                      </p:to>
                                    </p:set>
                                    <p:anim calcmode="lin" valueType="num">
                                      <p:cBhvr>
                                        <p:cTn id="133" dur="500" fill="hold"/>
                                        <p:tgtEl>
                                          <p:spTgt spid="35"/>
                                        </p:tgtEl>
                                        <p:attrNameLst>
                                          <p:attrName>ppt_w</p:attrName>
                                        </p:attrNameLst>
                                      </p:cBhvr>
                                      <p:tavLst>
                                        <p:tav tm="0">
                                          <p:val>
                                            <p:fltVal val="0"/>
                                          </p:val>
                                        </p:tav>
                                        <p:tav tm="100000">
                                          <p:val>
                                            <p:strVal val="#ppt_w"/>
                                          </p:val>
                                        </p:tav>
                                      </p:tavLst>
                                    </p:anim>
                                    <p:anim calcmode="lin" valueType="num">
                                      <p:cBhvr>
                                        <p:cTn id="134" dur="500" fill="hold"/>
                                        <p:tgtEl>
                                          <p:spTgt spid="35"/>
                                        </p:tgtEl>
                                        <p:attrNameLst>
                                          <p:attrName>ppt_h</p:attrName>
                                        </p:attrNameLst>
                                      </p:cBhvr>
                                      <p:tavLst>
                                        <p:tav tm="0">
                                          <p:val>
                                            <p:fltVal val="0"/>
                                          </p:val>
                                        </p:tav>
                                        <p:tav tm="100000">
                                          <p:val>
                                            <p:strVal val="#ppt_h"/>
                                          </p:val>
                                        </p:tav>
                                      </p:tavLst>
                                    </p:anim>
                                    <p:animEffect transition="in" filter="fade">
                                      <p:cBhvr>
                                        <p:cTn id="135" dur="500"/>
                                        <p:tgtEl>
                                          <p:spTgt spid="35"/>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36"/>
                                        </p:tgtEl>
                                        <p:attrNameLst>
                                          <p:attrName>style.visibility</p:attrName>
                                        </p:attrNameLst>
                                      </p:cBhvr>
                                      <p:to>
                                        <p:strVal val="visible"/>
                                      </p:to>
                                    </p:set>
                                    <p:anim calcmode="lin" valueType="num">
                                      <p:cBhvr>
                                        <p:cTn id="140" dur="500" fill="hold"/>
                                        <p:tgtEl>
                                          <p:spTgt spid="36"/>
                                        </p:tgtEl>
                                        <p:attrNameLst>
                                          <p:attrName>ppt_w</p:attrName>
                                        </p:attrNameLst>
                                      </p:cBhvr>
                                      <p:tavLst>
                                        <p:tav tm="0">
                                          <p:val>
                                            <p:fltVal val="0"/>
                                          </p:val>
                                        </p:tav>
                                        <p:tav tm="100000">
                                          <p:val>
                                            <p:strVal val="#ppt_w"/>
                                          </p:val>
                                        </p:tav>
                                      </p:tavLst>
                                    </p:anim>
                                    <p:anim calcmode="lin" valueType="num">
                                      <p:cBhvr>
                                        <p:cTn id="141" dur="500" fill="hold"/>
                                        <p:tgtEl>
                                          <p:spTgt spid="36"/>
                                        </p:tgtEl>
                                        <p:attrNameLst>
                                          <p:attrName>ppt_h</p:attrName>
                                        </p:attrNameLst>
                                      </p:cBhvr>
                                      <p:tavLst>
                                        <p:tav tm="0">
                                          <p:val>
                                            <p:fltVal val="0"/>
                                          </p:val>
                                        </p:tav>
                                        <p:tav tm="100000">
                                          <p:val>
                                            <p:strVal val="#ppt_h"/>
                                          </p:val>
                                        </p:tav>
                                      </p:tavLst>
                                    </p:anim>
                                    <p:animEffect transition="in" filter="fade">
                                      <p:cBhvr>
                                        <p:cTn id="142" dur="500"/>
                                        <p:tgtEl>
                                          <p:spTgt spid="36"/>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37"/>
                                        </p:tgtEl>
                                        <p:attrNameLst>
                                          <p:attrName>style.visibility</p:attrName>
                                        </p:attrNameLst>
                                      </p:cBhvr>
                                      <p:to>
                                        <p:strVal val="visible"/>
                                      </p:to>
                                    </p:set>
                                    <p:anim calcmode="lin" valueType="num">
                                      <p:cBhvr>
                                        <p:cTn id="147" dur="500" fill="hold"/>
                                        <p:tgtEl>
                                          <p:spTgt spid="37"/>
                                        </p:tgtEl>
                                        <p:attrNameLst>
                                          <p:attrName>ppt_w</p:attrName>
                                        </p:attrNameLst>
                                      </p:cBhvr>
                                      <p:tavLst>
                                        <p:tav tm="0">
                                          <p:val>
                                            <p:fltVal val="0"/>
                                          </p:val>
                                        </p:tav>
                                        <p:tav tm="100000">
                                          <p:val>
                                            <p:strVal val="#ppt_w"/>
                                          </p:val>
                                        </p:tav>
                                      </p:tavLst>
                                    </p:anim>
                                    <p:anim calcmode="lin" valueType="num">
                                      <p:cBhvr>
                                        <p:cTn id="148" dur="500" fill="hold"/>
                                        <p:tgtEl>
                                          <p:spTgt spid="37"/>
                                        </p:tgtEl>
                                        <p:attrNameLst>
                                          <p:attrName>ppt_h</p:attrName>
                                        </p:attrNameLst>
                                      </p:cBhvr>
                                      <p:tavLst>
                                        <p:tav tm="0">
                                          <p:val>
                                            <p:fltVal val="0"/>
                                          </p:val>
                                        </p:tav>
                                        <p:tav tm="100000">
                                          <p:val>
                                            <p:strVal val="#ppt_h"/>
                                          </p:val>
                                        </p:tav>
                                      </p:tavLst>
                                    </p:anim>
                                    <p:animEffect transition="in" filter="fade">
                                      <p:cBhvr>
                                        <p:cTn id="149" dur="500"/>
                                        <p:tgtEl>
                                          <p:spTgt spid="37"/>
                                        </p:tgtEl>
                                      </p:cBhvr>
                                    </p:animEffect>
                                  </p:childTnLst>
                                </p:cTn>
                              </p:par>
                            </p:childTnLst>
                          </p:cTn>
                        </p:par>
                      </p:childTnLst>
                    </p:cTn>
                  </p:par>
                  <p:par>
                    <p:cTn id="150" fill="hold">
                      <p:stCondLst>
                        <p:cond delay="indefinite"/>
                      </p:stCondLst>
                      <p:childTnLst>
                        <p:par>
                          <p:cTn id="151" fill="hold">
                            <p:stCondLst>
                              <p:cond delay="0"/>
                            </p:stCondLst>
                            <p:childTnLst>
                              <p:par>
                                <p:cTn id="152" presetID="53" presetClass="entr" presetSubtype="16" fill="hold" grpId="0" nodeType="clickEffect">
                                  <p:stCondLst>
                                    <p:cond delay="0"/>
                                  </p:stCondLst>
                                  <p:childTnLst>
                                    <p:set>
                                      <p:cBhvr>
                                        <p:cTn id="153" dur="1" fill="hold">
                                          <p:stCondLst>
                                            <p:cond delay="0"/>
                                          </p:stCondLst>
                                        </p:cTn>
                                        <p:tgtEl>
                                          <p:spTgt spid="38"/>
                                        </p:tgtEl>
                                        <p:attrNameLst>
                                          <p:attrName>style.visibility</p:attrName>
                                        </p:attrNameLst>
                                      </p:cBhvr>
                                      <p:to>
                                        <p:strVal val="visible"/>
                                      </p:to>
                                    </p:set>
                                    <p:anim calcmode="lin" valueType="num">
                                      <p:cBhvr>
                                        <p:cTn id="154" dur="500" fill="hold"/>
                                        <p:tgtEl>
                                          <p:spTgt spid="38"/>
                                        </p:tgtEl>
                                        <p:attrNameLst>
                                          <p:attrName>ppt_w</p:attrName>
                                        </p:attrNameLst>
                                      </p:cBhvr>
                                      <p:tavLst>
                                        <p:tav tm="0">
                                          <p:val>
                                            <p:fltVal val="0"/>
                                          </p:val>
                                        </p:tav>
                                        <p:tav tm="100000">
                                          <p:val>
                                            <p:strVal val="#ppt_w"/>
                                          </p:val>
                                        </p:tav>
                                      </p:tavLst>
                                    </p:anim>
                                    <p:anim calcmode="lin" valueType="num">
                                      <p:cBhvr>
                                        <p:cTn id="155" dur="500" fill="hold"/>
                                        <p:tgtEl>
                                          <p:spTgt spid="38"/>
                                        </p:tgtEl>
                                        <p:attrNameLst>
                                          <p:attrName>ppt_h</p:attrName>
                                        </p:attrNameLst>
                                      </p:cBhvr>
                                      <p:tavLst>
                                        <p:tav tm="0">
                                          <p:val>
                                            <p:fltVal val="0"/>
                                          </p:val>
                                        </p:tav>
                                        <p:tav tm="100000">
                                          <p:val>
                                            <p:strVal val="#ppt_h"/>
                                          </p:val>
                                        </p:tav>
                                      </p:tavLst>
                                    </p:anim>
                                    <p:animEffect transition="in" filter="fade">
                                      <p:cBhvr>
                                        <p:cTn id="156" dur="500"/>
                                        <p:tgtEl>
                                          <p:spTgt spid="38"/>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39"/>
                                        </p:tgtEl>
                                        <p:attrNameLst>
                                          <p:attrName>style.visibility</p:attrName>
                                        </p:attrNameLst>
                                      </p:cBhvr>
                                      <p:to>
                                        <p:strVal val="visible"/>
                                      </p:to>
                                    </p:set>
                                    <p:anim calcmode="lin" valueType="num">
                                      <p:cBhvr>
                                        <p:cTn id="161" dur="500" fill="hold"/>
                                        <p:tgtEl>
                                          <p:spTgt spid="39"/>
                                        </p:tgtEl>
                                        <p:attrNameLst>
                                          <p:attrName>ppt_w</p:attrName>
                                        </p:attrNameLst>
                                      </p:cBhvr>
                                      <p:tavLst>
                                        <p:tav tm="0">
                                          <p:val>
                                            <p:fltVal val="0"/>
                                          </p:val>
                                        </p:tav>
                                        <p:tav tm="100000">
                                          <p:val>
                                            <p:strVal val="#ppt_w"/>
                                          </p:val>
                                        </p:tav>
                                      </p:tavLst>
                                    </p:anim>
                                    <p:anim calcmode="lin" valueType="num">
                                      <p:cBhvr>
                                        <p:cTn id="162" dur="500" fill="hold"/>
                                        <p:tgtEl>
                                          <p:spTgt spid="39"/>
                                        </p:tgtEl>
                                        <p:attrNameLst>
                                          <p:attrName>ppt_h</p:attrName>
                                        </p:attrNameLst>
                                      </p:cBhvr>
                                      <p:tavLst>
                                        <p:tav tm="0">
                                          <p:val>
                                            <p:fltVal val="0"/>
                                          </p:val>
                                        </p:tav>
                                        <p:tav tm="100000">
                                          <p:val>
                                            <p:strVal val="#ppt_h"/>
                                          </p:val>
                                        </p:tav>
                                      </p:tavLst>
                                    </p:anim>
                                    <p:animEffect transition="in" filter="fade">
                                      <p:cBhvr>
                                        <p:cTn id="163" dur="500"/>
                                        <p:tgtEl>
                                          <p:spTgt spid="39"/>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0" nodeType="clickEffect">
                                  <p:stCondLst>
                                    <p:cond delay="0"/>
                                  </p:stCondLst>
                                  <p:childTnLst>
                                    <p:set>
                                      <p:cBhvr>
                                        <p:cTn id="167" dur="1" fill="hold">
                                          <p:stCondLst>
                                            <p:cond delay="0"/>
                                          </p:stCondLst>
                                        </p:cTn>
                                        <p:tgtEl>
                                          <p:spTgt spid="40"/>
                                        </p:tgtEl>
                                        <p:attrNameLst>
                                          <p:attrName>style.visibility</p:attrName>
                                        </p:attrNameLst>
                                      </p:cBhvr>
                                      <p:to>
                                        <p:strVal val="visible"/>
                                      </p:to>
                                    </p:set>
                                    <p:anim calcmode="lin" valueType="num">
                                      <p:cBhvr>
                                        <p:cTn id="168" dur="500" fill="hold"/>
                                        <p:tgtEl>
                                          <p:spTgt spid="40"/>
                                        </p:tgtEl>
                                        <p:attrNameLst>
                                          <p:attrName>ppt_w</p:attrName>
                                        </p:attrNameLst>
                                      </p:cBhvr>
                                      <p:tavLst>
                                        <p:tav tm="0">
                                          <p:val>
                                            <p:fltVal val="0"/>
                                          </p:val>
                                        </p:tav>
                                        <p:tav tm="100000">
                                          <p:val>
                                            <p:strVal val="#ppt_w"/>
                                          </p:val>
                                        </p:tav>
                                      </p:tavLst>
                                    </p:anim>
                                    <p:anim calcmode="lin" valueType="num">
                                      <p:cBhvr>
                                        <p:cTn id="169" dur="500" fill="hold"/>
                                        <p:tgtEl>
                                          <p:spTgt spid="40"/>
                                        </p:tgtEl>
                                        <p:attrNameLst>
                                          <p:attrName>ppt_h</p:attrName>
                                        </p:attrNameLst>
                                      </p:cBhvr>
                                      <p:tavLst>
                                        <p:tav tm="0">
                                          <p:val>
                                            <p:fltVal val="0"/>
                                          </p:val>
                                        </p:tav>
                                        <p:tav tm="100000">
                                          <p:val>
                                            <p:strVal val="#ppt_h"/>
                                          </p:val>
                                        </p:tav>
                                      </p:tavLst>
                                    </p:anim>
                                    <p:animEffect transition="in" filter="fade">
                                      <p:cBhvr>
                                        <p:cTn id="170" dur="500"/>
                                        <p:tgtEl>
                                          <p:spTgt spid="40"/>
                                        </p:tgtEl>
                                      </p:cBhvr>
                                    </p:animEffect>
                                  </p:child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grpId="0" nodeType="clickEffect">
                                  <p:stCondLst>
                                    <p:cond delay="0"/>
                                  </p:stCondLst>
                                  <p:childTnLst>
                                    <p:set>
                                      <p:cBhvr>
                                        <p:cTn id="174" dur="1" fill="hold">
                                          <p:stCondLst>
                                            <p:cond delay="0"/>
                                          </p:stCondLst>
                                        </p:cTn>
                                        <p:tgtEl>
                                          <p:spTgt spid="41"/>
                                        </p:tgtEl>
                                        <p:attrNameLst>
                                          <p:attrName>style.visibility</p:attrName>
                                        </p:attrNameLst>
                                      </p:cBhvr>
                                      <p:to>
                                        <p:strVal val="visible"/>
                                      </p:to>
                                    </p:set>
                                    <p:anim calcmode="lin" valueType="num">
                                      <p:cBhvr>
                                        <p:cTn id="175" dur="500" fill="hold"/>
                                        <p:tgtEl>
                                          <p:spTgt spid="41"/>
                                        </p:tgtEl>
                                        <p:attrNameLst>
                                          <p:attrName>ppt_w</p:attrName>
                                        </p:attrNameLst>
                                      </p:cBhvr>
                                      <p:tavLst>
                                        <p:tav tm="0">
                                          <p:val>
                                            <p:fltVal val="0"/>
                                          </p:val>
                                        </p:tav>
                                        <p:tav tm="100000">
                                          <p:val>
                                            <p:strVal val="#ppt_w"/>
                                          </p:val>
                                        </p:tav>
                                      </p:tavLst>
                                    </p:anim>
                                    <p:anim calcmode="lin" valueType="num">
                                      <p:cBhvr>
                                        <p:cTn id="176" dur="500" fill="hold"/>
                                        <p:tgtEl>
                                          <p:spTgt spid="41"/>
                                        </p:tgtEl>
                                        <p:attrNameLst>
                                          <p:attrName>ppt_h</p:attrName>
                                        </p:attrNameLst>
                                      </p:cBhvr>
                                      <p:tavLst>
                                        <p:tav tm="0">
                                          <p:val>
                                            <p:fltVal val="0"/>
                                          </p:val>
                                        </p:tav>
                                        <p:tav tm="100000">
                                          <p:val>
                                            <p:strVal val="#ppt_h"/>
                                          </p:val>
                                        </p:tav>
                                      </p:tavLst>
                                    </p:anim>
                                    <p:animEffect transition="in" filter="fade">
                                      <p:cBhvr>
                                        <p:cTn id="177" dur="500"/>
                                        <p:tgtEl>
                                          <p:spTgt spid="41"/>
                                        </p:tgtEl>
                                      </p:cBhvr>
                                    </p:animEffect>
                                  </p:childTnLst>
                                </p:cTn>
                              </p:par>
                            </p:childTnLst>
                          </p:cTn>
                        </p:par>
                      </p:childTnLst>
                    </p:cTn>
                  </p:par>
                  <p:par>
                    <p:cTn id="178" fill="hold">
                      <p:stCondLst>
                        <p:cond delay="indefinite"/>
                      </p:stCondLst>
                      <p:childTnLst>
                        <p:par>
                          <p:cTn id="179" fill="hold">
                            <p:stCondLst>
                              <p:cond delay="0"/>
                            </p:stCondLst>
                            <p:childTnLst>
                              <p:par>
                                <p:cTn id="180" presetID="53" presetClass="entr" presetSubtype="16" fill="hold" grpId="0" nodeType="clickEffect">
                                  <p:stCondLst>
                                    <p:cond delay="0"/>
                                  </p:stCondLst>
                                  <p:childTnLst>
                                    <p:set>
                                      <p:cBhvr>
                                        <p:cTn id="181" dur="1" fill="hold">
                                          <p:stCondLst>
                                            <p:cond delay="0"/>
                                          </p:stCondLst>
                                        </p:cTn>
                                        <p:tgtEl>
                                          <p:spTgt spid="42"/>
                                        </p:tgtEl>
                                        <p:attrNameLst>
                                          <p:attrName>style.visibility</p:attrName>
                                        </p:attrNameLst>
                                      </p:cBhvr>
                                      <p:to>
                                        <p:strVal val="visible"/>
                                      </p:to>
                                    </p:set>
                                    <p:anim calcmode="lin" valueType="num">
                                      <p:cBhvr>
                                        <p:cTn id="182" dur="500" fill="hold"/>
                                        <p:tgtEl>
                                          <p:spTgt spid="42"/>
                                        </p:tgtEl>
                                        <p:attrNameLst>
                                          <p:attrName>ppt_w</p:attrName>
                                        </p:attrNameLst>
                                      </p:cBhvr>
                                      <p:tavLst>
                                        <p:tav tm="0">
                                          <p:val>
                                            <p:fltVal val="0"/>
                                          </p:val>
                                        </p:tav>
                                        <p:tav tm="100000">
                                          <p:val>
                                            <p:strVal val="#ppt_w"/>
                                          </p:val>
                                        </p:tav>
                                      </p:tavLst>
                                    </p:anim>
                                    <p:anim calcmode="lin" valueType="num">
                                      <p:cBhvr>
                                        <p:cTn id="183" dur="500" fill="hold"/>
                                        <p:tgtEl>
                                          <p:spTgt spid="42"/>
                                        </p:tgtEl>
                                        <p:attrNameLst>
                                          <p:attrName>ppt_h</p:attrName>
                                        </p:attrNameLst>
                                      </p:cBhvr>
                                      <p:tavLst>
                                        <p:tav tm="0">
                                          <p:val>
                                            <p:fltVal val="0"/>
                                          </p:val>
                                        </p:tav>
                                        <p:tav tm="100000">
                                          <p:val>
                                            <p:strVal val="#ppt_h"/>
                                          </p:val>
                                        </p:tav>
                                      </p:tavLst>
                                    </p:anim>
                                    <p:animEffect transition="in" filter="fade">
                                      <p:cBhvr>
                                        <p:cTn id="184" dur="500"/>
                                        <p:tgtEl>
                                          <p:spTgt spid="42"/>
                                        </p:tgtEl>
                                      </p:cBhvr>
                                    </p:animEffect>
                                  </p:childTnLst>
                                </p:cTn>
                              </p:par>
                            </p:childTnLst>
                          </p:cTn>
                        </p:par>
                      </p:childTnLst>
                    </p:cTn>
                  </p:par>
                  <p:par>
                    <p:cTn id="185" fill="hold">
                      <p:stCondLst>
                        <p:cond delay="indefinite"/>
                      </p:stCondLst>
                      <p:childTnLst>
                        <p:par>
                          <p:cTn id="186" fill="hold">
                            <p:stCondLst>
                              <p:cond delay="0"/>
                            </p:stCondLst>
                            <p:childTnLst>
                              <p:par>
                                <p:cTn id="187" presetID="53" presetClass="entr" presetSubtype="16" fill="hold" grpId="0" nodeType="clickEffect">
                                  <p:stCondLst>
                                    <p:cond delay="0"/>
                                  </p:stCondLst>
                                  <p:childTnLst>
                                    <p:set>
                                      <p:cBhvr>
                                        <p:cTn id="188" dur="1" fill="hold">
                                          <p:stCondLst>
                                            <p:cond delay="0"/>
                                          </p:stCondLst>
                                        </p:cTn>
                                        <p:tgtEl>
                                          <p:spTgt spid="43"/>
                                        </p:tgtEl>
                                        <p:attrNameLst>
                                          <p:attrName>style.visibility</p:attrName>
                                        </p:attrNameLst>
                                      </p:cBhvr>
                                      <p:to>
                                        <p:strVal val="visible"/>
                                      </p:to>
                                    </p:set>
                                    <p:anim calcmode="lin" valueType="num">
                                      <p:cBhvr>
                                        <p:cTn id="189" dur="500" fill="hold"/>
                                        <p:tgtEl>
                                          <p:spTgt spid="43"/>
                                        </p:tgtEl>
                                        <p:attrNameLst>
                                          <p:attrName>ppt_w</p:attrName>
                                        </p:attrNameLst>
                                      </p:cBhvr>
                                      <p:tavLst>
                                        <p:tav tm="0">
                                          <p:val>
                                            <p:fltVal val="0"/>
                                          </p:val>
                                        </p:tav>
                                        <p:tav tm="100000">
                                          <p:val>
                                            <p:strVal val="#ppt_w"/>
                                          </p:val>
                                        </p:tav>
                                      </p:tavLst>
                                    </p:anim>
                                    <p:anim calcmode="lin" valueType="num">
                                      <p:cBhvr>
                                        <p:cTn id="190" dur="500" fill="hold"/>
                                        <p:tgtEl>
                                          <p:spTgt spid="43"/>
                                        </p:tgtEl>
                                        <p:attrNameLst>
                                          <p:attrName>ppt_h</p:attrName>
                                        </p:attrNameLst>
                                      </p:cBhvr>
                                      <p:tavLst>
                                        <p:tav tm="0">
                                          <p:val>
                                            <p:fltVal val="0"/>
                                          </p:val>
                                        </p:tav>
                                        <p:tav tm="100000">
                                          <p:val>
                                            <p:strVal val="#ppt_h"/>
                                          </p:val>
                                        </p:tav>
                                      </p:tavLst>
                                    </p:anim>
                                    <p:animEffect transition="in" filter="fade">
                                      <p:cBhvr>
                                        <p:cTn id="191" dur="500"/>
                                        <p:tgtEl>
                                          <p:spTgt spid="43"/>
                                        </p:tgtEl>
                                      </p:cBhvr>
                                    </p:animEffect>
                                  </p:childTnLst>
                                </p:cTn>
                              </p:par>
                            </p:childTnLst>
                          </p:cTn>
                        </p:par>
                      </p:childTnLst>
                    </p:cTn>
                  </p:par>
                  <p:par>
                    <p:cTn id="192" fill="hold">
                      <p:stCondLst>
                        <p:cond delay="indefinite"/>
                      </p:stCondLst>
                      <p:childTnLst>
                        <p:par>
                          <p:cTn id="193" fill="hold">
                            <p:stCondLst>
                              <p:cond delay="0"/>
                            </p:stCondLst>
                            <p:childTnLst>
                              <p:par>
                                <p:cTn id="194" presetID="53" presetClass="entr" presetSubtype="16" fill="hold" grpId="0" nodeType="clickEffect">
                                  <p:stCondLst>
                                    <p:cond delay="0"/>
                                  </p:stCondLst>
                                  <p:childTnLst>
                                    <p:set>
                                      <p:cBhvr>
                                        <p:cTn id="195" dur="1" fill="hold">
                                          <p:stCondLst>
                                            <p:cond delay="0"/>
                                          </p:stCondLst>
                                        </p:cTn>
                                        <p:tgtEl>
                                          <p:spTgt spid="44"/>
                                        </p:tgtEl>
                                        <p:attrNameLst>
                                          <p:attrName>style.visibility</p:attrName>
                                        </p:attrNameLst>
                                      </p:cBhvr>
                                      <p:to>
                                        <p:strVal val="visible"/>
                                      </p:to>
                                    </p:set>
                                    <p:anim calcmode="lin" valueType="num">
                                      <p:cBhvr>
                                        <p:cTn id="196" dur="500" fill="hold"/>
                                        <p:tgtEl>
                                          <p:spTgt spid="44"/>
                                        </p:tgtEl>
                                        <p:attrNameLst>
                                          <p:attrName>ppt_w</p:attrName>
                                        </p:attrNameLst>
                                      </p:cBhvr>
                                      <p:tavLst>
                                        <p:tav tm="0">
                                          <p:val>
                                            <p:fltVal val="0"/>
                                          </p:val>
                                        </p:tav>
                                        <p:tav tm="100000">
                                          <p:val>
                                            <p:strVal val="#ppt_w"/>
                                          </p:val>
                                        </p:tav>
                                      </p:tavLst>
                                    </p:anim>
                                    <p:anim calcmode="lin" valueType="num">
                                      <p:cBhvr>
                                        <p:cTn id="197" dur="500" fill="hold"/>
                                        <p:tgtEl>
                                          <p:spTgt spid="44"/>
                                        </p:tgtEl>
                                        <p:attrNameLst>
                                          <p:attrName>ppt_h</p:attrName>
                                        </p:attrNameLst>
                                      </p:cBhvr>
                                      <p:tavLst>
                                        <p:tav tm="0">
                                          <p:val>
                                            <p:fltVal val="0"/>
                                          </p:val>
                                        </p:tav>
                                        <p:tav tm="100000">
                                          <p:val>
                                            <p:strVal val="#ppt_h"/>
                                          </p:val>
                                        </p:tav>
                                      </p:tavLst>
                                    </p:anim>
                                    <p:animEffect transition="in" filter="fade">
                                      <p:cBhvr>
                                        <p:cTn id="198" dur="500"/>
                                        <p:tgtEl>
                                          <p:spTgt spid="44"/>
                                        </p:tgtEl>
                                      </p:cBhvr>
                                    </p:animEffect>
                                  </p:childTnLst>
                                </p:cTn>
                              </p:par>
                            </p:childTnLst>
                          </p:cTn>
                        </p:par>
                      </p:childTnLst>
                    </p:cTn>
                  </p:par>
                  <p:par>
                    <p:cTn id="199" fill="hold">
                      <p:stCondLst>
                        <p:cond delay="indefinite"/>
                      </p:stCondLst>
                      <p:childTnLst>
                        <p:par>
                          <p:cTn id="200" fill="hold">
                            <p:stCondLst>
                              <p:cond delay="0"/>
                            </p:stCondLst>
                            <p:childTnLst>
                              <p:par>
                                <p:cTn id="201" presetID="53" presetClass="entr" presetSubtype="16" fill="hold" grpId="0" nodeType="clickEffect">
                                  <p:stCondLst>
                                    <p:cond delay="0"/>
                                  </p:stCondLst>
                                  <p:childTnLst>
                                    <p:set>
                                      <p:cBhvr>
                                        <p:cTn id="202" dur="1" fill="hold">
                                          <p:stCondLst>
                                            <p:cond delay="0"/>
                                          </p:stCondLst>
                                        </p:cTn>
                                        <p:tgtEl>
                                          <p:spTgt spid="45"/>
                                        </p:tgtEl>
                                        <p:attrNameLst>
                                          <p:attrName>style.visibility</p:attrName>
                                        </p:attrNameLst>
                                      </p:cBhvr>
                                      <p:to>
                                        <p:strVal val="visible"/>
                                      </p:to>
                                    </p:set>
                                    <p:anim calcmode="lin" valueType="num">
                                      <p:cBhvr>
                                        <p:cTn id="203" dur="500" fill="hold"/>
                                        <p:tgtEl>
                                          <p:spTgt spid="45"/>
                                        </p:tgtEl>
                                        <p:attrNameLst>
                                          <p:attrName>ppt_w</p:attrName>
                                        </p:attrNameLst>
                                      </p:cBhvr>
                                      <p:tavLst>
                                        <p:tav tm="0">
                                          <p:val>
                                            <p:fltVal val="0"/>
                                          </p:val>
                                        </p:tav>
                                        <p:tav tm="100000">
                                          <p:val>
                                            <p:strVal val="#ppt_w"/>
                                          </p:val>
                                        </p:tav>
                                      </p:tavLst>
                                    </p:anim>
                                    <p:anim calcmode="lin" valueType="num">
                                      <p:cBhvr>
                                        <p:cTn id="204" dur="500" fill="hold"/>
                                        <p:tgtEl>
                                          <p:spTgt spid="45"/>
                                        </p:tgtEl>
                                        <p:attrNameLst>
                                          <p:attrName>ppt_h</p:attrName>
                                        </p:attrNameLst>
                                      </p:cBhvr>
                                      <p:tavLst>
                                        <p:tav tm="0">
                                          <p:val>
                                            <p:fltVal val="0"/>
                                          </p:val>
                                        </p:tav>
                                        <p:tav tm="100000">
                                          <p:val>
                                            <p:strVal val="#ppt_h"/>
                                          </p:val>
                                        </p:tav>
                                      </p:tavLst>
                                    </p:anim>
                                    <p:animEffect transition="in" filter="fade">
                                      <p:cBhvr>
                                        <p:cTn id="205" dur="500"/>
                                        <p:tgtEl>
                                          <p:spTgt spid="45"/>
                                        </p:tgtEl>
                                      </p:cBhvr>
                                    </p:animEffect>
                                  </p:childTnLst>
                                </p:cTn>
                              </p:par>
                            </p:childTnLst>
                          </p:cTn>
                        </p:par>
                      </p:childTnLst>
                    </p:cTn>
                  </p:par>
                  <p:par>
                    <p:cTn id="206" fill="hold">
                      <p:stCondLst>
                        <p:cond delay="indefinite"/>
                      </p:stCondLst>
                      <p:childTnLst>
                        <p:par>
                          <p:cTn id="207" fill="hold">
                            <p:stCondLst>
                              <p:cond delay="0"/>
                            </p:stCondLst>
                            <p:childTnLst>
                              <p:par>
                                <p:cTn id="208" presetID="53" presetClass="entr" presetSubtype="16" fill="hold" grpId="0" nodeType="clickEffect">
                                  <p:stCondLst>
                                    <p:cond delay="0"/>
                                  </p:stCondLst>
                                  <p:childTnLst>
                                    <p:set>
                                      <p:cBhvr>
                                        <p:cTn id="209" dur="1" fill="hold">
                                          <p:stCondLst>
                                            <p:cond delay="0"/>
                                          </p:stCondLst>
                                        </p:cTn>
                                        <p:tgtEl>
                                          <p:spTgt spid="46"/>
                                        </p:tgtEl>
                                        <p:attrNameLst>
                                          <p:attrName>style.visibility</p:attrName>
                                        </p:attrNameLst>
                                      </p:cBhvr>
                                      <p:to>
                                        <p:strVal val="visible"/>
                                      </p:to>
                                    </p:set>
                                    <p:anim calcmode="lin" valueType="num">
                                      <p:cBhvr>
                                        <p:cTn id="210" dur="500" fill="hold"/>
                                        <p:tgtEl>
                                          <p:spTgt spid="46"/>
                                        </p:tgtEl>
                                        <p:attrNameLst>
                                          <p:attrName>ppt_w</p:attrName>
                                        </p:attrNameLst>
                                      </p:cBhvr>
                                      <p:tavLst>
                                        <p:tav tm="0">
                                          <p:val>
                                            <p:fltVal val="0"/>
                                          </p:val>
                                        </p:tav>
                                        <p:tav tm="100000">
                                          <p:val>
                                            <p:strVal val="#ppt_w"/>
                                          </p:val>
                                        </p:tav>
                                      </p:tavLst>
                                    </p:anim>
                                    <p:anim calcmode="lin" valueType="num">
                                      <p:cBhvr>
                                        <p:cTn id="211" dur="500" fill="hold"/>
                                        <p:tgtEl>
                                          <p:spTgt spid="46"/>
                                        </p:tgtEl>
                                        <p:attrNameLst>
                                          <p:attrName>ppt_h</p:attrName>
                                        </p:attrNameLst>
                                      </p:cBhvr>
                                      <p:tavLst>
                                        <p:tav tm="0">
                                          <p:val>
                                            <p:fltVal val="0"/>
                                          </p:val>
                                        </p:tav>
                                        <p:tav tm="100000">
                                          <p:val>
                                            <p:strVal val="#ppt_h"/>
                                          </p:val>
                                        </p:tav>
                                      </p:tavLst>
                                    </p:anim>
                                    <p:animEffect transition="in" filter="fade">
                                      <p:cBhvr>
                                        <p:cTn id="212" dur="500"/>
                                        <p:tgtEl>
                                          <p:spTgt spid="46"/>
                                        </p:tgtEl>
                                      </p:cBhvr>
                                    </p:animEffect>
                                  </p:childTnLst>
                                </p:cTn>
                              </p:par>
                            </p:childTnLst>
                          </p:cTn>
                        </p:par>
                      </p:childTnLst>
                    </p:cTn>
                  </p:par>
                  <p:par>
                    <p:cTn id="213" fill="hold">
                      <p:stCondLst>
                        <p:cond delay="indefinite"/>
                      </p:stCondLst>
                      <p:childTnLst>
                        <p:par>
                          <p:cTn id="214" fill="hold">
                            <p:stCondLst>
                              <p:cond delay="0"/>
                            </p:stCondLst>
                            <p:childTnLst>
                              <p:par>
                                <p:cTn id="215" presetID="53" presetClass="entr" presetSubtype="16" fill="hold" grpId="0" nodeType="clickEffect">
                                  <p:stCondLst>
                                    <p:cond delay="0"/>
                                  </p:stCondLst>
                                  <p:childTnLst>
                                    <p:set>
                                      <p:cBhvr>
                                        <p:cTn id="216" dur="1" fill="hold">
                                          <p:stCondLst>
                                            <p:cond delay="0"/>
                                          </p:stCondLst>
                                        </p:cTn>
                                        <p:tgtEl>
                                          <p:spTgt spid="47"/>
                                        </p:tgtEl>
                                        <p:attrNameLst>
                                          <p:attrName>style.visibility</p:attrName>
                                        </p:attrNameLst>
                                      </p:cBhvr>
                                      <p:to>
                                        <p:strVal val="visible"/>
                                      </p:to>
                                    </p:set>
                                    <p:anim calcmode="lin" valueType="num">
                                      <p:cBhvr>
                                        <p:cTn id="217" dur="500" fill="hold"/>
                                        <p:tgtEl>
                                          <p:spTgt spid="47"/>
                                        </p:tgtEl>
                                        <p:attrNameLst>
                                          <p:attrName>ppt_w</p:attrName>
                                        </p:attrNameLst>
                                      </p:cBhvr>
                                      <p:tavLst>
                                        <p:tav tm="0">
                                          <p:val>
                                            <p:fltVal val="0"/>
                                          </p:val>
                                        </p:tav>
                                        <p:tav tm="100000">
                                          <p:val>
                                            <p:strVal val="#ppt_w"/>
                                          </p:val>
                                        </p:tav>
                                      </p:tavLst>
                                    </p:anim>
                                    <p:anim calcmode="lin" valueType="num">
                                      <p:cBhvr>
                                        <p:cTn id="218" dur="500" fill="hold"/>
                                        <p:tgtEl>
                                          <p:spTgt spid="47"/>
                                        </p:tgtEl>
                                        <p:attrNameLst>
                                          <p:attrName>ppt_h</p:attrName>
                                        </p:attrNameLst>
                                      </p:cBhvr>
                                      <p:tavLst>
                                        <p:tav tm="0">
                                          <p:val>
                                            <p:fltVal val="0"/>
                                          </p:val>
                                        </p:tav>
                                        <p:tav tm="100000">
                                          <p:val>
                                            <p:strVal val="#ppt_h"/>
                                          </p:val>
                                        </p:tav>
                                      </p:tavLst>
                                    </p:anim>
                                    <p:animEffect transition="in" filter="fade">
                                      <p:cBhvr>
                                        <p:cTn id="219" dur="500"/>
                                        <p:tgtEl>
                                          <p:spTgt spid="47"/>
                                        </p:tgtEl>
                                      </p:cBhvr>
                                    </p:animEffect>
                                  </p:childTnLst>
                                </p:cTn>
                              </p:par>
                            </p:childTnLst>
                          </p:cTn>
                        </p:par>
                      </p:childTnLst>
                    </p:cTn>
                  </p:par>
                  <p:par>
                    <p:cTn id="220" fill="hold">
                      <p:stCondLst>
                        <p:cond delay="indefinite"/>
                      </p:stCondLst>
                      <p:childTnLst>
                        <p:par>
                          <p:cTn id="221" fill="hold">
                            <p:stCondLst>
                              <p:cond delay="0"/>
                            </p:stCondLst>
                            <p:childTnLst>
                              <p:par>
                                <p:cTn id="222" presetID="53" presetClass="entr" presetSubtype="16" fill="hold" grpId="0" nodeType="clickEffect">
                                  <p:stCondLst>
                                    <p:cond delay="0"/>
                                  </p:stCondLst>
                                  <p:childTnLst>
                                    <p:set>
                                      <p:cBhvr>
                                        <p:cTn id="223" dur="1" fill="hold">
                                          <p:stCondLst>
                                            <p:cond delay="0"/>
                                          </p:stCondLst>
                                        </p:cTn>
                                        <p:tgtEl>
                                          <p:spTgt spid="48"/>
                                        </p:tgtEl>
                                        <p:attrNameLst>
                                          <p:attrName>style.visibility</p:attrName>
                                        </p:attrNameLst>
                                      </p:cBhvr>
                                      <p:to>
                                        <p:strVal val="visible"/>
                                      </p:to>
                                    </p:set>
                                    <p:anim calcmode="lin" valueType="num">
                                      <p:cBhvr>
                                        <p:cTn id="224" dur="500" fill="hold"/>
                                        <p:tgtEl>
                                          <p:spTgt spid="48"/>
                                        </p:tgtEl>
                                        <p:attrNameLst>
                                          <p:attrName>ppt_w</p:attrName>
                                        </p:attrNameLst>
                                      </p:cBhvr>
                                      <p:tavLst>
                                        <p:tav tm="0">
                                          <p:val>
                                            <p:fltVal val="0"/>
                                          </p:val>
                                        </p:tav>
                                        <p:tav tm="100000">
                                          <p:val>
                                            <p:strVal val="#ppt_w"/>
                                          </p:val>
                                        </p:tav>
                                      </p:tavLst>
                                    </p:anim>
                                    <p:anim calcmode="lin" valueType="num">
                                      <p:cBhvr>
                                        <p:cTn id="225" dur="500" fill="hold"/>
                                        <p:tgtEl>
                                          <p:spTgt spid="48"/>
                                        </p:tgtEl>
                                        <p:attrNameLst>
                                          <p:attrName>ppt_h</p:attrName>
                                        </p:attrNameLst>
                                      </p:cBhvr>
                                      <p:tavLst>
                                        <p:tav tm="0">
                                          <p:val>
                                            <p:fltVal val="0"/>
                                          </p:val>
                                        </p:tav>
                                        <p:tav tm="100000">
                                          <p:val>
                                            <p:strVal val="#ppt_h"/>
                                          </p:val>
                                        </p:tav>
                                      </p:tavLst>
                                    </p:anim>
                                    <p:animEffect transition="in" filter="fade">
                                      <p:cBhvr>
                                        <p:cTn id="226" dur="500"/>
                                        <p:tgtEl>
                                          <p:spTgt spid="48"/>
                                        </p:tgtEl>
                                      </p:cBhvr>
                                    </p:animEffect>
                                  </p:childTnLst>
                                </p:cTn>
                              </p:par>
                            </p:childTnLst>
                          </p:cTn>
                        </p:par>
                      </p:childTnLst>
                    </p:cTn>
                  </p:par>
                  <p:par>
                    <p:cTn id="227" fill="hold">
                      <p:stCondLst>
                        <p:cond delay="indefinite"/>
                      </p:stCondLst>
                      <p:childTnLst>
                        <p:par>
                          <p:cTn id="228" fill="hold">
                            <p:stCondLst>
                              <p:cond delay="0"/>
                            </p:stCondLst>
                            <p:childTnLst>
                              <p:par>
                                <p:cTn id="229" presetID="53" presetClass="entr" presetSubtype="16" fill="hold" grpId="0" nodeType="clickEffect">
                                  <p:stCondLst>
                                    <p:cond delay="0"/>
                                  </p:stCondLst>
                                  <p:childTnLst>
                                    <p:set>
                                      <p:cBhvr>
                                        <p:cTn id="230" dur="1" fill="hold">
                                          <p:stCondLst>
                                            <p:cond delay="0"/>
                                          </p:stCondLst>
                                        </p:cTn>
                                        <p:tgtEl>
                                          <p:spTgt spid="49"/>
                                        </p:tgtEl>
                                        <p:attrNameLst>
                                          <p:attrName>style.visibility</p:attrName>
                                        </p:attrNameLst>
                                      </p:cBhvr>
                                      <p:to>
                                        <p:strVal val="visible"/>
                                      </p:to>
                                    </p:set>
                                    <p:anim calcmode="lin" valueType="num">
                                      <p:cBhvr>
                                        <p:cTn id="231" dur="500" fill="hold"/>
                                        <p:tgtEl>
                                          <p:spTgt spid="49"/>
                                        </p:tgtEl>
                                        <p:attrNameLst>
                                          <p:attrName>ppt_w</p:attrName>
                                        </p:attrNameLst>
                                      </p:cBhvr>
                                      <p:tavLst>
                                        <p:tav tm="0">
                                          <p:val>
                                            <p:fltVal val="0"/>
                                          </p:val>
                                        </p:tav>
                                        <p:tav tm="100000">
                                          <p:val>
                                            <p:strVal val="#ppt_w"/>
                                          </p:val>
                                        </p:tav>
                                      </p:tavLst>
                                    </p:anim>
                                    <p:anim calcmode="lin" valueType="num">
                                      <p:cBhvr>
                                        <p:cTn id="232" dur="500" fill="hold"/>
                                        <p:tgtEl>
                                          <p:spTgt spid="49"/>
                                        </p:tgtEl>
                                        <p:attrNameLst>
                                          <p:attrName>ppt_h</p:attrName>
                                        </p:attrNameLst>
                                      </p:cBhvr>
                                      <p:tavLst>
                                        <p:tav tm="0">
                                          <p:val>
                                            <p:fltVal val="0"/>
                                          </p:val>
                                        </p:tav>
                                        <p:tav tm="100000">
                                          <p:val>
                                            <p:strVal val="#ppt_h"/>
                                          </p:val>
                                        </p:tav>
                                      </p:tavLst>
                                    </p:anim>
                                    <p:animEffect transition="in" filter="fade">
                                      <p:cBhvr>
                                        <p:cTn id="233" dur="500"/>
                                        <p:tgtEl>
                                          <p:spTgt spid="49"/>
                                        </p:tgtEl>
                                      </p:cBhvr>
                                    </p:animEffect>
                                  </p:childTnLst>
                                </p:cTn>
                              </p:par>
                            </p:childTnLst>
                          </p:cTn>
                        </p:par>
                      </p:childTnLst>
                    </p:cTn>
                  </p:par>
                  <p:par>
                    <p:cTn id="234" fill="hold">
                      <p:stCondLst>
                        <p:cond delay="indefinite"/>
                      </p:stCondLst>
                      <p:childTnLst>
                        <p:par>
                          <p:cTn id="235" fill="hold">
                            <p:stCondLst>
                              <p:cond delay="0"/>
                            </p:stCondLst>
                            <p:childTnLst>
                              <p:par>
                                <p:cTn id="236" presetID="53" presetClass="entr" presetSubtype="16" fill="hold" grpId="0" nodeType="clickEffect">
                                  <p:stCondLst>
                                    <p:cond delay="0"/>
                                  </p:stCondLst>
                                  <p:childTnLst>
                                    <p:set>
                                      <p:cBhvr>
                                        <p:cTn id="237" dur="1" fill="hold">
                                          <p:stCondLst>
                                            <p:cond delay="0"/>
                                          </p:stCondLst>
                                        </p:cTn>
                                        <p:tgtEl>
                                          <p:spTgt spid="50"/>
                                        </p:tgtEl>
                                        <p:attrNameLst>
                                          <p:attrName>style.visibility</p:attrName>
                                        </p:attrNameLst>
                                      </p:cBhvr>
                                      <p:to>
                                        <p:strVal val="visible"/>
                                      </p:to>
                                    </p:set>
                                    <p:anim calcmode="lin" valueType="num">
                                      <p:cBhvr>
                                        <p:cTn id="238" dur="500" fill="hold"/>
                                        <p:tgtEl>
                                          <p:spTgt spid="50"/>
                                        </p:tgtEl>
                                        <p:attrNameLst>
                                          <p:attrName>ppt_w</p:attrName>
                                        </p:attrNameLst>
                                      </p:cBhvr>
                                      <p:tavLst>
                                        <p:tav tm="0">
                                          <p:val>
                                            <p:fltVal val="0"/>
                                          </p:val>
                                        </p:tav>
                                        <p:tav tm="100000">
                                          <p:val>
                                            <p:strVal val="#ppt_w"/>
                                          </p:val>
                                        </p:tav>
                                      </p:tavLst>
                                    </p:anim>
                                    <p:anim calcmode="lin" valueType="num">
                                      <p:cBhvr>
                                        <p:cTn id="239" dur="500" fill="hold"/>
                                        <p:tgtEl>
                                          <p:spTgt spid="50"/>
                                        </p:tgtEl>
                                        <p:attrNameLst>
                                          <p:attrName>ppt_h</p:attrName>
                                        </p:attrNameLst>
                                      </p:cBhvr>
                                      <p:tavLst>
                                        <p:tav tm="0">
                                          <p:val>
                                            <p:fltVal val="0"/>
                                          </p:val>
                                        </p:tav>
                                        <p:tav tm="100000">
                                          <p:val>
                                            <p:strVal val="#ppt_h"/>
                                          </p:val>
                                        </p:tav>
                                      </p:tavLst>
                                    </p:anim>
                                    <p:animEffect transition="in" filter="fade">
                                      <p:cBhvr>
                                        <p:cTn id="240" dur="500"/>
                                        <p:tgtEl>
                                          <p:spTgt spid="50"/>
                                        </p:tgtEl>
                                      </p:cBhvr>
                                    </p:animEffect>
                                  </p:childTnLst>
                                </p:cTn>
                              </p:par>
                            </p:childTnLst>
                          </p:cTn>
                        </p:par>
                      </p:childTnLst>
                    </p:cTn>
                  </p:par>
                  <p:par>
                    <p:cTn id="241" fill="hold">
                      <p:stCondLst>
                        <p:cond delay="indefinite"/>
                      </p:stCondLst>
                      <p:childTnLst>
                        <p:par>
                          <p:cTn id="242" fill="hold">
                            <p:stCondLst>
                              <p:cond delay="0"/>
                            </p:stCondLst>
                            <p:childTnLst>
                              <p:par>
                                <p:cTn id="243" presetID="53" presetClass="entr" presetSubtype="16" fill="hold" grpId="0" nodeType="clickEffect">
                                  <p:stCondLst>
                                    <p:cond delay="0"/>
                                  </p:stCondLst>
                                  <p:childTnLst>
                                    <p:set>
                                      <p:cBhvr>
                                        <p:cTn id="244" dur="1" fill="hold">
                                          <p:stCondLst>
                                            <p:cond delay="0"/>
                                          </p:stCondLst>
                                        </p:cTn>
                                        <p:tgtEl>
                                          <p:spTgt spid="51"/>
                                        </p:tgtEl>
                                        <p:attrNameLst>
                                          <p:attrName>style.visibility</p:attrName>
                                        </p:attrNameLst>
                                      </p:cBhvr>
                                      <p:to>
                                        <p:strVal val="visible"/>
                                      </p:to>
                                    </p:set>
                                    <p:anim calcmode="lin" valueType="num">
                                      <p:cBhvr>
                                        <p:cTn id="245" dur="500" fill="hold"/>
                                        <p:tgtEl>
                                          <p:spTgt spid="51"/>
                                        </p:tgtEl>
                                        <p:attrNameLst>
                                          <p:attrName>ppt_w</p:attrName>
                                        </p:attrNameLst>
                                      </p:cBhvr>
                                      <p:tavLst>
                                        <p:tav tm="0">
                                          <p:val>
                                            <p:fltVal val="0"/>
                                          </p:val>
                                        </p:tav>
                                        <p:tav tm="100000">
                                          <p:val>
                                            <p:strVal val="#ppt_w"/>
                                          </p:val>
                                        </p:tav>
                                      </p:tavLst>
                                    </p:anim>
                                    <p:anim calcmode="lin" valueType="num">
                                      <p:cBhvr>
                                        <p:cTn id="246" dur="500" fill="hold"/>
                                        <p:tgtEl>
                                          <p:spTgt spid="51"/>
                                        </p:tgtEl>
                                        <p:attrNameLst>
                                          <p:attrName>ppt_h</p:attrName>
                                        </p:attrNameLst>
                                      </p:cBhvr>
                                      <p:tavLst>
                                        <p:tav tm="0">
                                          <p:val>
                                            <p:fltVal val="0"/>
                                          </p:val>
                                        </p:tav>
                                        <p:tav tm="100000">
                                          <p:val>
                                            <p:strVal val="#ppt_h"/>
                                          </p:val>
                                        </p:tav>
                                      </p:tavLst>
                                    </p:anim>
                                    <p:animEffect transition="in" filter="fade">
                                      <p:cBhvr>
                                        <p:cTn id="247" dur="500"/>
                                        <p:tgtEl>
                                          <p:spTgt spid="51"/>
                                        </p:tgtEl>
                                      </p:cBhvr>
                                    </p:animEffect>
                                  </p:childTnLst>
                                </p:cTn>
                              </p:par>
                            </p:childTnLst>
                          </p:cTn>
                        </p:par>
                      </p:childTnLst>
                    </p:cTn>
                  </p:par>
                  <p:par>
                    <p:cTn id="248" fill="hold">
                      <p:stCondLst>
                        <p:cond delay="indefinite"/>
                      </p:stCondLst>
                      <p:childTnLst>
                        <p:par>
                          <p:cTn id="249" fill="hold">
                            <p:stCondLst>
                              <p:cond delay="0"/>
                            </p:stCondLst>
                            <p:childTnLst>
                              <p:par>
                                <p:cTn id="250" presetID="53" presetClass="entr" presetSubtype="16" fill="hold" grpId="0" nodeType="clickEffect">
                                  <p:stCondLst>
                                    <p:cond delay="0"/>
                                  </p:stCondLst>
                                  <p:childTnLst>
                                    <p:set>
                                      <p:cBhvr>
                                        <p:cTn id="251" dur="1" fill="hold">
                                          <p:stCondLst>
                                            <p:cond delay="0"/>
                                          </p:stCondLst>
                                        </p:cTn>
                                        <p:tgtEl>
                                          <p:spTgt spid="52"/>
                                        </p:tgtEl>
                                        <p:attrNameLst>
                                          <p:attrName>style.visibility</p:attrName>
                                        </p:attrNameLst>
                                      </p:cBhvr>
                                      <p:to>
                                        <p:strVal val="visible"/>
                                      </p:to>
                                    </p:set>
                                    <p:anim calcmode="lin" valueType="num">
                                      <p:cBhvr>
                                        <p:cTn id="252" dur="500" fill="hold"/>
                                        <p:tgtEl>
                                          <p:spTgt spid="52"/>
                                        </p:tgtEl>
                                        <p:attrNameLst>
                                          <p:attrName>ppt_w</p:attrName>
                                        </p:attrNameLst>
                                      </p:cBhvr>
                                      <p:tavLst>
                                        <p:tav tm="0">
                                          <p:val>
                                            <p:fltVal val="0"/>
                                          </p:val>
                                        </p:tav>
                                        <p:tav tm="100000">
                                          <p:val>
                                            <p:strVal val="#ppt_w"/>
                                          </p:val>
                                        </p:tav>
                                      </p:tavLst>
                                    </p:anim>
                                    <p:anim calcmode="lin" valueType="num">
                                      <p:cBhvr>
                                        <p:cTn id="253" dur="500" fill="hold"/>
                                        <p:tgtEl>
                                          <p:spTgt spid="52"/>
                                        </p:tgtEl>
                                        <p:attrNameLst>
                                          <p:attrName>ppt_h</p:attrName>
                                        </p:attrNameLst>
                                      </p:cBhvr>
                                      <p:tavLst>
                                        <p:tav tm="0">
                                          <p:val>
                                            <p:fltVal val="0"/>
                                          </p:val>
                                        </p:tav>
                                        <p:tav tm="100000">
                                          <p:val>
                                            <p:strVal val="#ppt_h"/>
                                          </p:val>
                                        </p:tav>
                                      </p:tavLst>
                                    </p:anim>
                                    <p:animEffect transition="in" filter="fade">
                                      <p:cBhvr>
                                        <p:cTn id="254" dur="500"/>
                                        <p:tgtEl>
                                          <p:spTgt spid="52"/>
                                        </p:tgtEl>
                                      </p:cBhvr>
                                    </p:animEffect>
                                  </p:childTnLst>
                                </p:cTn>
                              </p:par>
                            </p:childTnLst>
                          </p:cTn>
                        </p:par>
                      </p:childTnLst>
                    </p:cTn>
                  </p:par>
                  <p:par>
                    <p:cTn id="255" fill="hold">
                      <p:stCondLst>
                        <p:cond delay="indefinite"/>
                      </p:stCondLst>
                      <p:childTnLst>
                        <p:par>
                          <p:cTn id="256" fill="hold">
                            <p:stCondLst>
                              <p:cond delay="0"/>
                            </p:stCondLst>
                            <p:childTnLst>
                              <p:par>
                                <p:cTn id="257" presetID="53" presetClass="entr" presetSubtype="16" fill="hold" grpId="0" nodeType="clickEffect">
                                  <p:stCondLst>
                                    <p:cond delay="0"/>
                                  </p:stCondLst>
                                  <p:childTnLst>
                                    <p:set>
                                      <p:cBhvr>
                                        <p:cTn id="258" dur="1" fill="hold">
                                          <p:stCondLst>
                                            <p:cond delay="0"/>
                                          </p:stCondLst>
                                        </p:cTn>
                                        <p:tgtEl>
                                          <p:spTgt spid="53"/>
                                        </p:tgtEl>
                                        <p:attrNameLst>
                                          <p:attrName>style.visibility</p:attrName>
                                        </p:attrNameLst>
                                      </p:cBhvr>
                                      <p:to>
                                        <p:strVal val="visible"/>
                                      </p:to>
                                    </p:set>
                                    <p:anim calcmode="lin" valueType="num">
                                      <p:cBhvr>
                                        <p:cTn id="259" dur="500" fill="hold"/>
                                        <p:tgtEl>
                                          <p:spTgt spid="53"/>
                                        </p:tgtEl>
                                        <p:attrNameLst>
                                          <p:attrName>ppt_w</p:attrName>
                                        </p:attrNameLst>
                                      </p:cBhvr>
                                      <p:tavLst>
                                        <p:tav tm="0">
                                          <p:val>
                                            <p:fltVal val="0"/>
                                          </p:val>
                                        </p:tav>
                                        <p:tav tm="100000">
                                          <p:val>
                                            <p:strVal val="#ppt_w"/>
                                          </p:val>
                                        </p:tav>
                                      </p:tavLst>
                                    </p:anim>
                                    <p:anim calcmode="lin" valueType="num">
                                      <p:cBhvr>
                                        <p:cTn id="260" dur="500" fill="hold"/>
                                        <p:tgtEl>
                                          <p:spTgt spid="53"/>
                                        </p:tgtEl>
                                        <p:attrNameLst>
                                          <p:attrName>ppt_h</p:attrName>
                                        </p:attrNameLst>
                                      </p:cBhvr>
                                      <p:tavLst>
                                        <p:tav tm="0">
                                          <p:val>
                                            <p:fltVal val="0"/>
                                          </p:val>
                                        </p:tav>
                                        <p:tav tm="100000">
                                          <p:val>
                                            <p:strVal val="#ppt_h"/>
                                          </p:val>
                                        </p:tav>
                                      </p:tavLst>
                                    </p:anim>
                                    <p:animEffect transition="in" filter="fade">
                                      <p:cBhvr>
                                        <p:cTn id="261" dur="500"/>
                                        <p:tgtEl>
                                          <p:spTgt spid="53"/>
                                        </p:tgtEl>
                                      </p:cBhvr>
                                    </p:animEffect>
                                  </p:childTnLst>
                                </p:cTn>
                              </p:par>
                            </p:childTnLst>
                          </p:cTn>
                        </p:par>
                      </p:childTnLst>
                    </p:cTn>
                  </p:par>
                  <p:par>
                    <p:cTn id="262" fill="hold">
                      <p:stCondLst>
                        <p:cond delay="indefinite"/>
                      </p:stCondLst>
                      <p:childTnLst>
                        <p:par>
                          <p:cTn id="263" fill="hold">
                            <p:stCondLst>
                              <p:cond delay="0"/>
                            </p:stCondLst>
                            <p:childTnLst>
                              <p:par>
                                <p:cTn id="264" presetID="53" presetClass="entr" presetSubtype="16" fill="hold" grpId="0" nodeType="clickEffect">
                                  <p:stCondLst>
                                    <p:cond delay="0"/>
                                  </p:stCondLst>
                                  <p:childTnLst>
                                    <p:set>
                                      <p:cBhvr>
                                        <p:cTn id="265" dur="1" fill="hold">
                                          <p:stCondLst>
                                            <p:cond delay="0"/>
                                          </p:stCondLst>
                                        </p:cTn>
                                        <p:tgtEl>
                                          <p:spTgt spid="54"/>
                                        </p:tgtEl>
                                        <p:attrNameLst>
                                          <p:attrName>style.visibility</p:attrName>
                                        </p:attrNameLst>
                                      </p:cBhvr>
                                      <p:to>
                                        <p:strVal val="visible"/>
                                      </p:to>
                                    </p:set>
                                    <p:anim calcmode="lin" valueType="num">
                                      <p:cBhvr>
                                        <p:cTn id="266" dur="500" fill="hold"/>
                                        <p:tgtEl>
                                          <p:spTgt spid="54"/>
                                        </p:tgtEl>
                                        <p:attrNameLst>
                                          <p:attrName>ppt_w</p:attrName>
                                        </p:attrNameLst>
                                      </p:cBhvr>
                                      <p:tavLst>
                                        <p:tav tm="0">
                                          <p:val>
                                            <p:fltVal val="0"/>
                                          </p:val>
                                        </p:tav>
                                        <p:tav tm="100000">
                                          <p:val>
                                            <p:strVal val="#ppt_w"/>
                                          </p:val>
                                        </p:tav>
                                      </p:tavLst>
                                    </p:anim>
                                    <p:anim calcmode="lin" valueType="num">
                                      <p:cBhvr>
                                        <p:cTn id="267" dur="500" fill="hold"/>
                                        <p:tgtEl>
                                          <p:spTgt spid="54"/>
                                        </p:tgtEl>
                                        <p:attrNameLst>
                                          <p:attrName>ppt_h</p:attrName>
                                        </p:attrNameLst>
                                      </p:cBhvr>
                                      <p:tavLst>
                                        <p:tav tm="0">
                                          <p:val>
                                            <p:fltVal val="0"/>
                                          </p:val>
                                        </p:tav>
                                        <p:tav tm="100000">
                                          <p:val>
                                            <p:strVal val="#ppt_h"/>
                                          </p:val>
                                        </p:tav>
                                      </p:tavLst>
                                    </p:anim>
                                    <p:animEffect transition="in" filter="fade">
                                      <p:cBhvr>
                                        <p:cTn id="268" dur="500"/>
                                        <p:tgtEl>
                                          <p:spTgt spid="54"/>
                                        </p:tgtEl>
                                      </p:cBhvr>
                                    </p:animEffect>
                                  </p:childTnLst>
                                </p:cTn>
                              </p:par>
                            </p:childTnLst>
                          </p:cTn>
                        </p:par>
                      </p:childTnLst>
                    </p:cTn>
                  </p:par>
                  <p:par>
                    <p:cTn id="269" fill="hold">
                      <p:stCondLst>
                        <p:cond delay="indefinite"/>
                      </p:stCondLst>
                      <p:childTnLst>
                        <p:par>
                          <p:cTn id="270" fill="hold">
                            <p:stCondLst>
                              <p:cond delay="0"/>
                            </p:stCondLst>
                            <p:childTnLst>
                              <p:par>
                                <p:cTn id="271" presetID="53" presetClass="entr" presetSubtype="16" fill="hold" grpId="0" nodeType="clickEffect">
                                  <p:stCondLst>
                                    <p:cond delay="0"/>
                                  </p:stCondLst>
                                  <p:childTnLst>
                                    <p:set>
                                      <p:cBhvr>
                                        <p:cTn id="272" dur="1" fill="hold">
                                          <p:stCondLst>
                                            <p:cond delay="0"/>
                                          </p:stCondLst>
                                        </p:cTn>
                                        <p:tgtEl>
                                          <p:spTgt spid="55"/>
                                        </p:tgtEl>
                                        <p:attrNameLst>
                                          <p:attrName>style.visibility</p:attrName>
                                        </p:attrNameLst>
                                      </p:cBhvr>
                                      <p:to>
                                        <p:strVal val="visible"/>
                                      </p:to>
                                    </p:set>
                                    <p:anim calcmode="lin" valueType="num">
                                      <p:cBhvr>
                                        <p:cTn id="273" dur="500" fill="hold"/>
                                        <p:tgtEl>
                                          <p:spTgt spid="55"/>
                                        </p:tgtEl>
                                        <p:attrNameLst>
                                          <p:attrName>ppt_w</p:attrName>
                                        </p:attrNameLst>
                                      </p:cBhvr>
                                      <p:tavLst>
                                        <p:tav tm="0">
                                          <p:val>
                                            <p:fltVal val="0"/>
                                          </p:val>
                                        </p:tav>
                                        <p:tav tm="100000">
                                          <p:val>
                                            <p:strVal val="#ppt_w"/>
                                          </p:val>
                                        </p:tav>
                                      </p:tavLst>
                                    </p:anim>
                                    <p:anim calcmode="lin" valueType="num">
                                      <p:cBhvr>
                                        <p:cTn id="274" dur="500" fill="hold"/>
                                        <p:tgtEl>
                                          <p:spTgt spid="55"/>
                                        </p:tgtEl>
                                        <p:attrNameLst>
                                          <p:attrName>ppt_h</p:attrName>
                                        </p:attrNameLst>
                                      </p:cBhvr>
                                      <p:tavLst>
                                        <p:tav tm="0">
                                          <p:val>
                                            <p:fltVal val="0"/>
                                          </p:val>
                                        </p:tav>
                                        <p:tav tm="100000">
                                          <p:val>
                                            <p:strVal val="#ppt_h"/>
                                          </p:val>
                                        </p:tav>
                                      </p:tavLst>
                                    </p:anim>
                                    <p:animEffect transition="in" filter="fade">
                                      <p:cBhvr>
                                        <p:cTn id="275" dur="500"/>
                                        <p:tgtEl>
                                          <p:spTgt spid="55"/>
                                        </p:tgtEl>
                                      </p:cBhvr>
                                    </p:animEffect>
                                  </p:childTnLst>
                                </p:cTn>
                              </p:par>
                            </p:childTnLst>
                          </p:cTn>
                        </p:par>
                      </p:childTnLst>
                    </p:cTn>
                  </p:par>
                  <p:par>
                    <p:cTn id="276" fill="hold">
                      <p:stCondLst>
                        <p:cond delay="indefinite"/>
                      </p:stCondLst>
                      <p:childTnLst>
                        <p:par>
                          <p:cTn id="277" fill="hold">
                            <p:stCondLst>
                              <p:cond delay="0"/>
                            </p:stCondLst>
                            <p:childTnLst>
                              <p:par>
                                <p:cTn id="278" presetID="53" presetClass="entr" presetSubtype="16" fill="hold" grpId="0" nodeType="clickEffect">
                                  <p:stCondLst>
                                    <p:cond delay="0"/>
                                  </p:stCondLst>
                                  <p:childTnLst>
                                    <p:set>
                                      <p:cBhvr>
                                        <p:cTn id="279" dur="1" fill="hold">
                                          <p:stCondLst>
                                            <p:cond delay="0"/>
                                          </p:stCondLst>
                                        </p:cTn>
                                        <p:tgtEl>
                                          <p:spTgt spid="56"/>
                                        </p:tgtEl>
                                        <p:attrNameLst>
                                          <p:attrName>style.visibility</p:attrName>
                                        </p:attrNameLst>
                                      </p:cBhvr>
                                      <p:to>
                                        <p:strVal val="visible"/>
                                      </p:to>
                                    </p:set>
                                    <p:anim calcmode="lin" valueType="num">
                                      <p:cBhvr>
                                        <p:cTn id="280" dur="500" fill="hold"/>
                                        <p:tgtEl>
                                          <p:spTgt spid="56"/>
                                        </p:tgtEl>
                                        <p:attrNameLst>
                                          <p:attrName>ppt_w</p:attrName>
                                        </p:attrNameLst>
                                      </p:cBhvr>
                                      <p:tavLst>
                                        <p:tav tm="0">
                                          <p:val>
                                            <p:fltVal val="0"/>
                                          </p:val>
                                        </p:tav>
                                        <p:tav tm="100000">
                                          <p:val>
                                            <p:strVal val="#ppt_w"/>
                                          </p:val>
                                        </p:tav>
                                      </p:tavLst>
                                    </p:anim>
                                    <p:anim calcmode="lin" valueType="num">
                                      <p:cBhvr>
                                        <p:cTn id="281" dur="500" fill="hold"/>
                                        <p:tgtEl>
                                          <p:spTgt spid="56"/>
                                        </p:tgtEl>
                                        <p:attrNameLst>
                                          <p:attrName>ppt_h</p:attrName>
                                        </p:attrNameLst>
                                      </p:cBhvr>
                                      <p:tavLst>
                                        <p:tav tm="0">
                                          <p:val>
                                            <p:fltVal val="0"/>
                                          </p:val>
                                        </p:tav>
                                        <p:tav tm="100000">
                                          <p:val>
                                            <p:strVal val="#ppt_h"/>
                                          </p:val>
                                        </p:tav>
                                      </p:tavLst>
                                    </p:anim>
                                    <p:animEffect transition="in" filter="fade">
                                      <p:cBhvr>
                                        <p:cTn id="282" dur="500"/>
                                        <p:tgtEl>
                                          <p:spTgt spid="56"/>
                                        </p:tgtEl>
                                      </p:cBhvr>
                                    </p:animEffect>
                                  </p:childTnLst>
                                </p:cTn>
                              </p:par>
                            </p:childTnLst>
                          </p:cTn>
                        </p:par>
                      </p:childTnLst>
                    </p:cTn>
                  </p:par>
                  <p:par>
                    <p:cTn id="283" fill="hold">
                      <p:stCondLst>
                        <p:cond delay="indefinite"/>
                      </p:stCondLst>
                      <p:childTnLst>
                        <p:par>
                          <p:cTn id="284" fill="hold">
                            <p:stCondLst>
                              <p:cond delay="0"/>
                            </p:stCondLst>
                            <p:childTnLst>
                              <p:par>
                                <p:cTn id="285" presetID="53" presetClass="entr" presetSubtype="16" fill="hold" grpId="0" nodeType="clickEffect">
                                  <p:stCondLst>
                                    <p:cond delay="0"/>
                                  </p:stCondLst>
                                  <p:childTnLst>
                                    <p:set>
                                      <p:cBhvr>
                                        <p:cTn id="286" dur="1" fill="hold">
                                          <p:stCondLst>
                                            <p:cond delay="0"/>
                                          </p:stCondLst>
                                        </p:cTn>
                                        <p:tgtEl>
                                          <p:spTgt spid="57"/>
                                        </p:tgtEl>
                                        <p:attrNameLst>
                                          <p:attrName>style.visibility</p:attrName>
                                        </p:attrNameLst>
                                      </p:cBhvr>
                                      <p:to>
                                        <p:strVal val="visible"/>
                                      </p:to>
                                    </p:set>
                                    <p:anim calcmode="lin" valueType="num">
                                      <p:cBhvr>
                                        <p:cTn id="287" dur="500" fill="hold"/>
                                        <p:tgtEl>
                                          <p:spTgt spid="57"/>
                                        </p:tgtEl>
                                        <p:attrNameLst>
                                          <p:attrName>ppt_w</p:attrName>
                                        </p:attrNameLst>
                                      </p:cBhvr>
                                      <p:tavLst>
                                        <p:tav tm="0">
                                          <p:val>
                                            <p:fltVal val="0"/>
                                          </p:val>
                                        </p:tav>
                                        <p:tav tm="100000">
                                          <p:val>
                                            <p:strVal val="#ppt_w"/>
                                          </p:val>
                                        </p:tav>
                                      </p:tavLst>
                                    </p:anim>
                                    <p:anim calcmode="lin" valueType="num">
                                      <p:cBhvr>
                                        <p:cTn id="288" dur="500" fill="hold"/>
                                        <p:tgtEl>
                                          <p:spTgt spid="57"/>
                                        </p:tgtEl>
                                        <p:attrNameLst>
                                          <p:attrName>ppt_h</p:attrName>
                                        </p:attrNameLst>
                                      </p:cBhvr>
                                      <p:tavLst>
                                        <p:tav tm="0">
                                          <p:val>
                                            <p:fltVal val="0"/>
                                          </p:val>
                                        </p:tav>
                                        <p:tav tm="100000">
                                          <p:val>
                                            <p:strVal val="#ppt_h"/>
                                          </p:val>
                                        </p:tav>
                                      </p:tavLst>
                                    </p:anim>
                                    <p:animEffect transition="in" filter="fade">
                                      <p:cBhvr>
                                        <p:cTn id="289" dur="500"/>
                                        <p:tgtEl>
                                          <p:spTgt spid="57"/>
                                        </p:tgtEl>
                                      </p:cBhvr>
                                    </p:animEffect>
                                  </p:childTnLst>
                                </p:cTn>
                              </p:par>
                            </p:childTnLst>
                          </p:cTn>
                        </p:par>
                      </p:childTnLst>
                    </p:cTn>
                  </p:par>
                  <p:par>
                    <p:cTn id="290" fill="hold">
                      <p:stCondLst>
                        <p:cond delay="indefinite"/>
                      </p:stCondLst>
                      <p:childTnLst>
                        <p:par>
                          <p:cTn id="291" fill="hold">
                            <p:stCondLst>
                              <p:cond delay="0"/>
                            </p:stCondLst>
                            <p:childTnLst>
                              <p:par>
                                <p:cTn id="292" presetID="53" presetClass="entr" presetSubtype="16" fill="hold" grpId="0" nodeType="clickEffect">
                                  <p:stCondLst>
                                    <p:cond delay="0"/>
                                  </p:stCondLst>
                                  <p:childTnLst>
                                    <p:set>
                                      <p:cBhvr>
                                        <p:cTn id="293" dur="1" fill="hold">
                                          <p:stCondLst>
                                            <p:cond delay="0"/>
                                          </p:stCondLst>
                                        </p:cTn>
                                        <p:tgtEl>
                                          <p:spTgt spid="58"/>
                                        </p:tgtEl>
                                        <p:attrNameLst>
                                          <p:attrName>style.visibility</p:attrName>
                                        </p:attrNameLst>
                                      </p:cBhvr>
                                      <p:to>
                                        <p:strVal val="visible"/>
                                      </p:to>
                                    </p:set>
                                    <p:anim calcmode="lin" valueType="num">
                                      <p:cBhvr>
                                        <p:cTn id="294" dur="500" fill="hold"/>
                                        <p:tgtEl>
                                          <p:spTgt spid="58"/>
                                        </p:tgtEl>
                                        <p:attrNameLst>
                                          <p:attrName>ppt_w</p:attrName>
                                        </p:attrNameLst>
                                      </p:cBhvr>
                                      <p:tavLst>
                                        <p:tav tm="0">
                                          <p:val>
                                            <p:fltVal val="0"/>
                                          </p:val>
                                        </p:tav>
                                        <p:tav tm="100000">
                                          <p:val>
                                            <p:strVal val="#ppt_w"/>
                                          </p:val>
                                        </p:tav>
                                      </p:tavLst>
                                    </p:anim>
                                    <p:anim calcmode="lin" valueType="num">
                                      <p:cBhvr>
                                        <p:cTn id="295" dur="500" fill="hold"/>
                                        <p:tgtEl>
                                          <p:spTgt spid="58"/>
                                        </p:tgtEl>
                                        <p:attrNameLst>
                                          <p:attrName>ppt_h</p:attrName>
                                        </p:attrNameLst>
                                      </p:cBhvr>
                                      <p:tavLst>
                                        <p:tav tm="0">
                                          <p:val>
                                            <p:fltVal val="0"/>
                                          </p:val>
                                        </p:tav>
                                        <p:tav tm="100000">
                                          <p:val>
                                            <p:strVal val="#ppt_h"/>
                                          </p:val>
                                        </p:tav>
                                      </p:tavLst>
                                    </p:anim>
                                    <p:animEffect transition="in" filter="fade">
                                      <p:cBhvr>
                                        <p:cTn id="296" dur="500"/>
                                        <p:tgtEl>
                                          <p:spTgt spid="58"/>
                                        </p:tgtEl>
                                      </p:cBhvr>
                                    </p:animEffect>
                                  </p:childTnLst>
                                </p:cTn>
                              </p:par>
                            </p:childTnLst>
                          </p:cTn>
                        </p:par>
                      </p:childTnLst>
                    </p:cTn>
                  </p:par>
                  <p:par>
                    <p:cTn id="297" fill="hold">
                      <p:stCondLst>
                        <p:cond delay="indefinite"/>
                      </p:stCondLst>
                      <p:childTnLst>
                        <p:par>
                          <p:cTn id="298" fill="hold">
                            <p:stCondLst>
                              <p:cond delay="0"/>
                            </p:stCondLst>
                            <p:childTnLst>
                              <p:par>
                                <p:cTn id="299" presetID="53" presetClass="entr" presetSubtype="16" fill="hold" grpId="0" nodeType="clickEffect">
                                  <p:stCondLst>
                                    <p:cond delay="0"/>
                                  </p:stCondLst>
                                  <p:childTnLst>
                                    <p:set>
                                      <p:cBhvr>
                                        <p:cTn id="300" dur="1" fill="hold">
                                          <p:stCondLst>
                                            <p:cond delay="0"/>
                                          </p:stCondLst>
                                        </p:cTn>
                                        <p:tgtEl>
                                          <p:spTgt spid="59"/>
                                        </p:tgtEl>
                                        <p:attrNameLst>
                                          <p:attrName>style.visibility</p:attrName>
                                        </p:attrNameLst>
                                      </p:cBhvr>
                                      <p:to>
                                        <p:strVal val="visible"/>
                                      </p:to>
                                    </p:set>
                                    <p:anim calcmode="lin" valueType="num">
                                      <p:cBhvr>
                                        <p:cTn id="301" dur="500" fill="hold"/>
                                        <p:tgtEl>
                                          <p:spTgt spid="59"/>
                                        </p:tgtEl>
                                        <p:attrNameLst>
                                          <p:attrName>ppt_w</p:attrName>
                                        </p:attrNameLst>
                                      </p:cBhvr>
                                      <p:tavLst>
                                        <p:tav tm="0">
                                          <p:val>
                                            <p:fltVal val="0"/>
                                          </p:val>
                                        </p:tav>
                                        <p:tav tm="100000">
                                          <p:val>
                                            <p:strVal val="#ppt_w"/>
                                          </p:val>
                                        </p:tav>
                                      </p:tavLst>
                                    </p:anim>
                                    <p:anim calcmode="lin" valueType="num">
                                      <p:cBhvr>
                                        <p:cTn id="302" dur="500" fill="hold"/>
                                        <p:tgtEl>
                                          <p:spTgt spid="59"/>
                                        </p:tgtEl>
                                        <p:attrNameLst>
                                          <p:attrName>ppt_h</p:attrName>
                                        </p:attrNameLst>
                                      </p:cBhvr>
                                      <p:tavLst>
                                        <p:tav tm="0">
                                          <p:val>
                                            <p:fltVal val="0"/>
                                          </p:val>
                                        </p:tav>
                                        <p:tav tm="100000">
                                          <p:val>
                                            <p:strVal val="#ppt_h"/>
                                          </p:val>
                                        </p:tav>
                                      </p:tavLst>
                                    </p:anim>
                                    <p:animEffect transition="in" filter="fade">
                                      <p:cBhvr>
                                        <p:cTn id="303" dur="500"/>
                                        <p:tgtEl>
                                          <p:spTgt spid="59"/>
                                        </p:tgtEl>
                                      </p:cBhvr>
                                    </p:animEffect>
                                  </p:childTnLst>
                                </p:cTn>
                              </p:par>
                            </p:childTnLst>
                          </p:cTn>
                        </p:par>
                      </p:childTnLst>
                    </p:cTn>
                  </p:par>
                  <p:par>
                    <p:cTn id="304" fill="hold">
                      <p:stCondLst>
                        <p:cond delay="indefinite"/>
                      </p:stCondLst>
                      <p:childTnLst>
                        <p:par>
                          <p:cTn id="305" fill="hold">
                            <p:stCondLst>
                              <p:cond delay="0"/>
                            </p:stCondLst>
                            <p:childTnLst>
                              <p:par>
                                <p:cTn id="306" presetID="53" presetClass="entr" presetSubtype="16" fill="hold" grpId="0" nodeType="clickEffect">
                                  <p:stCondLst>
                                    <p:cond delay="0"/>
                                  </p:stCondLst>
                                  <p:childTnLst>
                                    <p:set>
                                      <p:cBhvr>
                                        <p:cTn id="307" dur="1" fill="hold">
                                          <p:stCondLst>
                                            <p:cond delay="0"/>
                                          </p:stCondLst>
                                        </p:cTn>
                                        <p:tgtEl>
                                          <p:spTgt spid="60"/>
                                        </p:tgtEl>
                                        <p:attrNameLst>
                                          <p:attrName>style.visibility</p:attrName>
                                        </p:attrNameLst>
                                      </p:cBhvr>
                                      <p:to>
                                        <p:strVal val="visible"/>
                                      </p:to>
                                    </p:set>
                                    <p:anim calcmode="lin" valueType="num">
                                      <p:cBhvr>
                                        <p:cTn id="308" dur="500" fill="hold"/>
                                        <p:tgtEl>
                                          <p:spTgt spid="60"/>
                                        </p:tgtEl>
                                        <p:attrNameLst>
                                          <p:attrName>ppt_w</p:attrName>
                                        </p:attrNameLst>
                                      </p:cBhvr>
                                      <p:tavLst>
                                        <p:tav tm="0">
                                          <p:val>
                                            <p:fltVal val="0"/>
                                          </p:val>
                                        </p:tav>
                                        <p:tav tm="100000">
                                          <p:val>
                                            <p:strVal val="#ppt_w"/>
                                          </p:val>
                                        </p:tav>
                                      </p:tavLst>
                                    </p:anim>
                                    <p:anim calcmode="lin" valueType="num">
                                      <p:cBhvr>
                                        <p:cTn id="309" dur="500" fill="hold"/>
                                        <p:tgtEl>
                                          <p:spTgt spid="60"/>
                                        </p:tgtEl>
                                        <p:attrNameLst>
                                          <p:attrName>ppt_h</p:attrName>
                                        </p:attrNameLst>
                                      </p:cBhvr>
                                      <p:tavLst>
                                        <p:tav tm="0">
                                          <p:val>
                                            <p:fltVal val="0"/>
                                          </p:val>
                                        </p:tav>
                                        <p:tav tm="100000">
                                          <p:val>
                                            <p:strVal val="#ppt_h"/>
                                          </p:val>
                                        </p:tav>
                                      </p:tavLst>
                                    </p:anim>
                                    <p:animEffect transition="in" filter="fade">
                                      <p:cBhvr>
                                        <p:cTn id="31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13351"/>
          <a:stretch/>
        </p:blipFill>
        <p:spPr>
          <a:xfrm>
            <a:off x="0" y="1556804"/>
            <a:ext cx="12183299" cy="5493459"/>
          </a:xfrm>
          <a:prstGeom prst="rect">
            <a:avLst/>
          </a:prstGeom>
          <a:effectLst>
            <a:outerShdw blurRad="50800" dist="50800" dir="5400000" algn="ctr" rotWithShape="0">
              <a:srgbClr val="000000"/>
            </a:outerShdw>
          </a:effectLst>
        </p:spPr>
      </p:pic>
      <p:grpSp>
        <p:nvGrpSpPr>
          <p:cNvPr id="25" name="Group 24"/>
          <p:cNvGrpSpPr/>
          <p:nvPr/>
        </p:nvGrpSpPr>
        <p:grpSpPr>
          <a:xfrm>
            <a:off x="0" y="275592"/>
            <a:ext cx="9413319" cy="1010044"/>
            <a:chOff x="-2619" y="296268"/>
            <a:chExt cx="7569864" cy="1010044"/>
          </a:xfrm>
        </p:grpSpPr>
        <p:sp>
          <p:nvSpPr>
            <p:cNvPr id="26"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8701" y="1670824"/>
            <a:ext cx="12228410" cy="5064381"/>
            <a:chOff x="0" y="1451208"/>
            <a:chExt cx="12228410" cy="5064381"/>
          </a:xfrm>
        </p:grpSpPr>
        <p:sp>
          <p:nvSpPr>
            <p:cNvPr id="15" name="Rectangle 14"/>
            <p:cNvSpPr/>
            <p:nvPr/>
          </p:nvSpPr>
          <p:spPr>
            <a:xfrm>
              <a:off x="0" y="1451208"/>
              <a:ext cx="12228410" cy="4724945"/>
            </a:xfrm>
            <a:prstGeom prst="rect">
              <a:avLst/>
            </a:prstGeom>
            <a:solidFill>
              <a:schemeClr val="bg1">
                <a:alpha val="80000"/>
              </a:schemeClr>
            </a:solidFill>
            <a:ln>
              <a:noFill/>
            </a:ln>
            <a:effectLst>
              <a:outerShdw blurRad="50800" dist="38100" dir="18900000" algn="b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156" y="1498831"/>
              <a:ext cx="11828014" cy="5016758"/>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When observing a child’s development, keep in mind these key points</a:t>
              </a:r>
              <a:r>
                <a:rPr lang="en-US" sz="2000" dirty="0" smtClean="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pPr marL="342900" indent="-342900">
                <a:buClr>
                  <a:srgbClr val="C00000"/>
                </a:buClr>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There </a:t>
              </a:r>
              <a:r>
                <a:rPr lang="en-US" sz="2000" dirty="0">
                  <a:latin typeface="Arial" panose="020B0604020202020204" pitchFamily="34" charset="0"/>
                  <a:cs typeface="Arial" panose="020B0604020202020204" pitchFamily="34" charset="0"/>
                </a:rPr>
                <a:t>is a wide range of typical behavior. At any particular age </a:t>
              </a:r>
              <a:r>
                <a:rPr lang="en-US" sz="2000" b="1" dirty="0">
                  <a:solidFill>
                    <a:srgbClr val="C00000"/>
                  </a:solidFill>
                  <a:latin typeface="Arial" panose="020B0604020202020204" pitchFamily="34" charset="0"/>
                  <a:cs typeface="Arial" panose="020B0604020202020204" pitchFamily="34" charset="0"/>
                </a:rPr>
                <a:t>25%</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of </a:t>
              </a:r>
              <a:r>
                <a:rPr lang="en-US" sz="2000" dirty="0">
                  <a:latin typeface="Arial" panose="020B0604020202020204" pitchFamily="34" charset="0"/>
                  <a:cs typeface="Arial" panose="020B0604020202020204" pitchFamily="34" charset="0"/>
                </a:rPr>
                <a:t>children will not exhibit the behavior or skill, </a:t>
              </a:r>
              <a:r>
                <a:rPr lang="en-US" sz="2000" b="1" dirty="0">
                  <a:solidFill>
                    <a:srgbClr val="C00000"/>
                  </a:solidFill>
                  <a:latin typeface="Arial" panose="020B0604020202020204" pitchFamily="34" charset="0"/>
                  <a:cs typeface="Arial" panose="020B0604020202020204" pitchFamily="34" charset="0"/>
                </a:rPr>
                <a:t>50%</a:t>
              </a:r>
              <a:r>
                <a:rPr lang="en-US" sz="2000" dirty="0">
                  <a:latin typeface="Arial" panose="020B0604020202020204" pitchFamily="34" charset="0"/>
                  <a:cs typeface="Arial" panose="020B0604020202020204" pitchFamily="34" charset="0"/>
                </a:rPr>
                <a:t> will show it, and </a:t>
              </a:r>
              <a:r>
                <a:rPr lang="en-US" sz="2000" b="1" dirty="0">
                  <a:solidFill>
                    <a:srgbClr val="C00000"/>
                  </a:solidFill>
                  <a:latin typeface="Arial" panose="020B0604020202020204" pitchFamily="34" charset="0"/>
                  <a:cs typeface="Arial" panose="020B0604020202020204" pitchFamily="34" charset="0"/>
                </a:rPr>
                <a:t>25</a:t>
              </a:r>
              <a:r>
                <a:rPr lang="en-US" sz="2000" b="1" dirty="0" smtClean="0">
                  <a:solidFill>
                    <a:srgbClr val="C00000"/>
                  </a:solidFill>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will already have mastered it</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342900" indent="-342900">
                <a:buClr>
                  <a:srgbClr val="C00000"/>
                </a:buClr>
                <a:buFont typeface="Wingdings" panose="05000000000000000000" pitchFamily="2" charset="2"/>
                <a:buChar char="ü"/>
              </a:pPr>
              <a:endParaRPr lang="en-US" sz="2000" dirty="0">
                <a:latin typeface="Arial" panose="020B0604020202020204" pitchFamily="34" charset="0"/>
                <a:cs typeface="Arial" panose="020B0604020202020204" pitchFamily="34" charset="0"/>
              </a:endParaRPr>
            </a:p>
            <a:p>
              <a:pPr marL="342900" indent="-342900">
                <a:buClr>
                  <a:srgbClr val="C00000"/>
                </a:buClr>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Some </a:t>
              </a:r>
              <a:r>
                <a:rPr lang="en-US" sz="2000" b="1" dirty="0">
                  <a:solidFill>
                    <a:srgbClr val="C00000"/>
                  </a:solidFill>
                  <a:latin typeface="Arial" panose="020B0604020202020204" pitchFamily="34" charset="0"/>
                  <a:cs typeface="Arial" panose="020B0604020202020204" pitchFamily="34" charset="0"/>
                </a:rPr>
                <a:t>behaviors may be typical</a:t>
              </a:r>
              <a:r>
                <a:rPr lang="en-US" sz="2000" dirty="0">
                  <a:latin typeface="Arial" panose="020B0604020202020204" pitchFamily="34" charset="0"/>
                  <a:cs typeface="Arial" panose="020B0604020202020204" pitchFamily="34" charset="0"/>
                </a:rPr>
                <a:t>—in the sense of predictable— responses </a:t>
              </a:r>
              <a:r>
                <a:rPr lang="en-US" sz="2000" dirty="0" smtClean="0">
                  <a:latin typeface="Arial" panose="020B0604020202020204" pitchFamily="34" charset="0"/>
                  <a:cs typeface="Arial" panose="020B0604020202020204" pitchFamily="34" charset="0"/>
                </a:rPr>
                <a:t>to </a:t>
              </a:r>
              <a:r>
                <a:rPr lang="en-US" sz="2000" dirty="0">
                  <a:latin typeface="Arial" panose="020B0604020202020204" pitchFamily="34" charset="0"/>
                  <a:cs typeface="Arial" panose="020B0604020202020204" pitchFamily="34" charset="0"/>
                </a:rPr>
                <a:t>trauma, including the trauma of separation as well as abuse and neglect.</a:t>
              </a:r>
            </a:p>
            <a:p>
              <a:pPr marL="342900" indent="-342900">
                <a:buClr>
                  <a:srgbClr val="C00000"/>
                </a:buClr>
                <a:buFont typeface="Wingdings" panose="05000000000000000000" pitchFamily="2" charset="2"/>
                <a:buChar char="ü"/>
              </a:pPr>
              <a:endParaRPr lang="en-US" sz="2000" dirty="0">
                <a:latin typeface="Arial" panose="020B0604020202020204" pitchFamily="34" charset="0"/>
                <a:cs typeface="Arial" panose="020B0604020202020204" pitchFamily="34" charset="0"/>
              </a:endParaRPr>
            </a:p>
            <a:p>
              <a:pPr marL="342900" indent="-342900">
                <a:buClr>
                  <a:srgbClr val="C00000"/>
                </a:buClr>
                <a:buFont typeface="Wingdings" panose="05000000000000000000" pitchFamily="2" charset="2"/>
                <a:buChar char="ü"/>
              </a:pPr>
              <a:r>
                <a:rPr lang="en-US" sz="2000" b="1" dirty="0" smtClean="0">
                  <a:solidFill>
                    <a:srgbClr val="C00000"/>
                  </a:solidFill>
                  <a:latin typeface="Arial" panose="020B0604020202020204" pitchFamily="34" charset="0"/>
                  <a:cs typeface="Arial" panose="020B0604020202020204" pitchFamily="34" charset="0"/>
                </a:rPr>
                <a:t>Prenatal</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and </a:t>
              </a:r>
              <a:r>
                <a:rPr lang="en-US" sz="2000" b="1" dirty="0">
                  <a:solidFill>
                    <a:srgbClr val="C00000"/>
                  </a:solidFill>
                  <a:latin typeface="Arial" panose="020B0604020202020204" pitchFamily="34" charset="0"/>
                  <a:cs typeface="Arial" panose="020B0604020202020204" pitchFamily="34" charset="0"/>
                </a:rPr>
                <a:t>postnatal influences </a:t>
              </a:r>
              <a:r>
                <a:rPr lang="en-US" sz="2000" dirty="0">
                  <a:latin typeface="Arial" panose="020B0604020202020204" pitchFamily="34" charset="0"/>
                  <a:cs typeface="Arial" panose="020B0604020202020204" pitchFamily="34" charset="0"/>
                </a:rPr>
                <a:t>may alter </a:t>
              </a:r>
              <a:r>
                <a:rPr lang="en-US" sz="2000" dirty="0" smtClean="0">
                  <a:latin typeface="Arial" panose="020B0604020202020204" pitchFamily="34" charset="0"/>
                  <a:cs typeface="Arial" panose="020B0604020202020204" pitchFamily="34" charset="0"/>
                </a:rPr>
                <a:t>development. </a:t>
              </a:r>
              <a:r>
                <a:rPr lang="en-US" sz="2000" dirty="0">
                  <a:latin typeface="Arial" panose="020B0604020202020204" pitchFamily="34" charset="0"/>
                  <a:cs typeface="Arial" panose="020B0604020202020204" pitchFamily="34" charset="0"/>
                </a:rPr>
                <a:t>Other factors, including culture, current trends and values, also </a:t>
              </a:r>
              <a:r>
                <a:rPr lang="en-US" sz="2000" dirty="0" smtClean="0">
                  <a:latin typeface="Arial" panose="020B0604020202020204" pitchFamily="34" charset="0"/>
                  <a:cs typeface="Arial" panose="020B0604020202020204" pitchFamily="34" charset="0"/>
                </a:rPr>
                <a:t>influence </a:t>
              </a:r>
              <a:r>
                <a:rPr lang="en-US" sz="2000" dirty="0">
                  <a:latin typeface="Arial" panose="020B0604020202020204" pitchFamily="34" charset="0"/>
                  <a:cs typeface="Arial" panose="020B0604020202020204" pitchFamily="34" charset="0"/>
                </a:rPr>
                <a:t>what is defined as typical.</a:t>
              </a:r>
            </a:p>
            <a:p>
              <a:pPr marL="342900" indent="-342900">
                <a:buClr>
                  <a:srgbClr val="C00000"/>
                </a:buClr>
                <a:buFont typeface="Wingdings" panose="05000000000000000000" pitchFamily="2" charset="2"/>
                <a:buChar char="ü"/>
              </a:pPr>
              <a:endParaRPr lang="en-US" sz="2000" dirty="0">
                <a:latin typeface="Arial" panose="020B0604020202020204" pitchFamily="34" charset="0"/>
                <a:cs typeface="Arial" panose="020B0604020202020204" pitchFamily="34" charset="0"/>
              </a:endParaRPr>
            </a:p>
            <a:p>
              <a:pPr marL="342900" indent="-342900">
                <a:buClr>
                  <a:srgbClr val="C00000"/>
                </a:buClr>
                <a:buFont typeface="Wingdings" panose="05000000000000000000" pitchFamily="2" charset="2"/>
                <a:buChar char="ü"/>
              </a:pPr>
              <a:r>
                <a:rPr lang="en-US" sz="2000" dirty="0" smtClean="0">
                  <a:latin typeface="Arial" panose="020B0604020202020204" pitchFamily="34" charset="0"/>
                  <a:cs typeface="Arial" panose="020B0604020202020204" pitchFamily="34" charset="0"/>
                </a:rPr>
                <a:t>As </a:t>
              </a:r>
              <a:r>
                <a:rPr lang="en-US" sz="2000" dirty="0">
                  <a:latin typeface="Arial" panose="020B0604020202020204" pitchFamily="34" charset="0"/>
                  <a:cs typeface="Arial" panose="020B0604020202020204" pitchFamily="34" charset="0"/>
                </a:rPr>
                <a:t>a CASA/GAL volunteer, you need to become </a:t>
              </a:r>
              <a:r>
                <a:rPr lang="en-US" sz="2000" b="1" dirty="0">
                  <a:solidFill>
                    <a:srgbClr val="C00000"/>
                  </a:solidFill>
                  <a:latin typeface="Arial" panose="020B0604020202020204" pitchFamily="34" charset="0"/>
                  <a:cs typeface="Arial" panose="020B0604020202020204" pitchFamily="34" charset="0"/>
                </a:rPr>
                <a:t>aware</a:t>
              </a:r>
              <a:r>
                <a:rPr lang="en-US" sz="2000" dirty="0">
                  <a:latin typeface="Arial" panose="020B0604020202020204" pitchFamily="34" charset="0"/>
                  <a:cs typeface="Arial" panose="020B0604020202020204" pitchFamily="34" charset="0"/>
                </a:rPr>
                <a:t> of your </a:t>
              </a:r>
              <a:r>
                <a:rPr lang="en-US" sz="2000" b="1" dirty="0">
                  <a:solidFill>
                    <a:srgbClr val="C00000"/>
                  </a:solidFill>
                  <a:latin typeface="Arial" panose="020B0604020202020204" pitchFamily="34" charset="0"/>
                  <a:cs typeface="Arial" panose="020B0604020202020204" pitchFamily="34" charset="0"/>
                </a:rPr>
                <a:t>values</a:t>
              </a:r>
              <a:r>
                <a:rPr lang="en-US" sz="2000" dirty="0" smtClean="0">
                  <a:latin typeface="Arial" panose="020B0604020202020204" pitchFamily="34" charset="0"/>
                  <a:cs typeface="Arial" panose="020B0604020202020204" pitchFamily="34" charset="0"/>
                </a:rPr>
                <a:t>, </a:t>
              </a:r>
              <a:r>
                <a:rPr lang="en-US" sz="2000" b="1" dirty="0">
                  <a:solidFill>
                    <a:srgbClr val="C00000"/>
                  </a:solidFill>
                  <a:latin typeface="Arial" panose="020B0604020202020204" pitchFamily="34" charset="0"/>
                  <a:cs typeface="Arial" panose="020B0604020202020204" pitchFamily="34" charset="0"/>
                </a:rPr>
                <a:t>attitudes</a:t>
              </a:r>
              <a:r>
                <a:rPr lang="en-US" sz="2000" dirty="0">
                  <a:latin typeface="Arial" panose="020B0604020202020204" pitchFamily="34" charset="0"/>
                  <a:cs typeface="Arial" panose="020B0604020202020204" pitchFamily="34" charset="0"/>
                </a:rPr>
                <a:t> and </a:t>
              </a:r>
              <a:r>
                <a:rPr lang="en-US" sz="2000" b="1" dirty="0">
                  <a:solidFill>
                    <a:srgbClr val="C00000"/>
                  </a:solidFill>
                  <a:latin typeface="Arial" panose="020B0604020202020204" pitchFamily="34" charset="0"/>
                  <a:cs typeface="Arial" panose="020B0604020202020204" pitchFamily="34" charset="0"/>
                </a:rPr>
                <a:t>perceptions</a:t>
              </a:r>
              <a:r>
                <a:rPr lang="en-US" sz="2000" dirty="0">
                  <a:latin typeface="Arial" panose="020B0604020202020204" pitchFamily="34" charset="0"/>
                  <a:cs typeface="Arial" panose="020B0604020202020204" pitchFamily="34" charset="0"/>
                </a:rPr>
                <a:t> about what is typical in order to be </a:t>
              </a:r>
              <a:r>
                <a:rPr lang="en-US" sz="2000" b="1" dirty="0">
                  <a:solidFill>
                    <a:srgbClr val="C00000"/>
                  </a:solidFill>
                  <a:latin typeface="Arial" panose="020B0604020202020204" pitchFamily="34" charset="0"/>
                  <a:cs typeface="Arial" panose="020B0604020202020204" pitchFamily="34" charset="0"/>
                </a:rPr>
                <a:t>more objective </a:t>
              </a:r>
              <a:r>
                <a:rPr lang="en-US" sz="2000" dirty="0">
                  <a:latin typeface="Arial" panose="020B0604020202020204" pitchFamily="34" charset="0"/>
                  <a:cs typeface="Arial" panose="020B0604020202020204" pitchFamily="34" charset="0"/>
                </a:rPr>
                <a:t>and </a:t>
              </a:r>
              <a:r>
                <a:rPr lang="en-US" sz="2000" b="1" dirty="0">
                  <a:solidFill>
                    <a:srgbClr val="C00000"/>
                  </a:solidFill>
                  <a:latin typeface="Arial" panose="020B0604020202020204" pitchFamily="34" charset="0"/>
                  <a:cs typeface="Arial" panose="020B0604020202020204" pitchFamily="34" charset="0"/>
                </a:rPr>
                <a:t>culturally sensitive </a:t>
              </a:r>
              <a:r>
                <a:rPr lang="en-US" sz="2000" dirty="0">
                  <a:latin typeface="Arial" panose="020B0604020202020204" pitchFamily="34" charset="0"/>
                  <a:cs typeface="Arial" panose="020B0604020202020204" pitchFamily="34" charset="0"/>
                </a:rPr>
                <a:t>when assessing a </a:t>
              </a:r>
              <a:r>
                <a:rPr lang="en-US" sz="2000" dirty="0" smtClean="0">
                  <a:latin typeface="Arial" panose="020B0604020202020204" pitchFamily="34" charset="0"/>
                  <a:cs typeface="Arial" panose="020B0604020202020204" pitchFamily="34" charset="0"/>
                </a:rPr>
                <a:t>child’s </a:t>
              </a:r>
              <a:r>
                <a:rPr lang="en-US" sz="2000" dirty="0">
                  <a:latin typeface="Arial" panose="020B0604020202020204" pitchFamily="34" charset="0"/>
                  <a:cs typeface="Arial" panose="020B0604020202020204" pitchFamily="34" charset="0"/>
                </a:rPr>
                <a:t>needs.</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grpSp>
      <p:sp>
        <p:nvSpPr>
          <p:cNvPr id="5" name="Rectangle 4"/>
          <p:cNvSpPr/>
          <p:nvPr/>
        </p:nvSpPr>
        <p:spPr>
          <a:xfrm>
            <a:off x="104775" y="328792"/>
            <a:ext cx="7198702" cy="1384995"/>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 </a:t>
            </a:r>
            <a:endParaRPr lang="en-US" sz="2800" b="1" dirty="0" smtClean="0">
              <a:solidFill>
                <a:srgbClr val="44546A">
                  <a:lumMod val="60000"/>
                  <a:lumOff val="40000"/>
                </a:srgbClr>
              </a:solidFill>
              <a:latin typeface="Arial" panose="020B0604020202020204" pitchFamily="34" charset="0"/>
              <a:cs typeface="Arial" panose="020B0604020202020204" pitchFamily="34" charset="0"/>
            </a:endParaRPr>
          </a:p>
          <a:p>
            <a:r>
              <a:rPr lang="en-US" sz="2800" dirty="0" smtClean="0">
                <a:solidFill>
                  <a:schemeClr val="bg1">
                    <a:lumMod val="95000"/>
                  </a:schemeClr>
                </a:solidFill>
                <a:latin typeface="Arial" panose="020B0604020202020204" pitchFamily="34" charset="0"/>
                <a:cs typeface="Arial" panose="020B0604020202020204" pitchFamily="34" charset="0"/>
              </a:rPr>
              <a:t>How Children Grow and Develop</a:t>
            </a:r>
            <a:endParaRPr lang="en-US" sz="2800" dirty="0">
              <a:solidFill>
                <a:schemeClr val="bg1">
                  <a:lumMod val="95000"/>
                </a:schemeClr>
              </a:solidFill>
              <a:latin typeface="Arial" panose="020B0604020202020204" pitchFamily="34" charset="0"/>
              <a:cs typeface="Arial" panose="020B0604020202020204" pitchFamily="34" charset="0"/>
            </a:endParaRPr>
          </a:p>
          <a:p>
            <a:endParaRPr lang="en-US" sz="2800" dirty="0">
              <a:solidFill>
                <a:schemeClr val="bg1">
                  <a:lumMod val="95000"/>
                </a:scheme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custDataLst>
      <p:tags r:id="rId1"/>
    </p:custDataLst>
    <p:extLst>
      <p:ext uri="{BB962C8B-B14F-4D97-AF65-F5344CB8AC3E}">
        <p14:creationId xmlns:p14="http://schemas.microsoft.com/office/powerpoint/2010/main" val="280027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31" name="Object 3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64692"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5" y="328792"/>
            <a:ext cx="6096000" cy="954107"/>
          </a:xfrm>
          <a:prstGeom prst="rect">
            <a:avLst/>
          </a:prstGeom>
        </p:spPr>
        <p:txBody>
          <a:bodyPr>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Types of Trauma</a:t>
            </a:r>
            <a:endParaRPr lang="en-US" sz="2800" dirty="0">
              <a:solidFill>
                <a:prstClr val="black"/>
              </a:solidFill>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8"/>
          <a:stretch>
            <a:fillRect/>
          </a:stretch>
        </p:blipFill>
        <p:spPr>
          <a:xfrm>
            <a:off x="8661217" y="2574717"/>
            <a:ext cx="1814245" cy="1815939"/>
          </a:xfrm>
          <a:prstGeom prst="rect">
            <a:avLst/>
          </a:prstGeom>
        </p:spPr>
      </p:pic>
      <p:pic>
        <p:nvPicPr>
          <p:cNvPr id="36" name="Picture 35"/>
          <p:cNvPicPr>
            <a:picLocks noChangeAspect="1"/>
          </p:cNvPicPr>
          <p:nvPr/>
        </p:nvPicPr>
        <p:blipFill>
          <a:blip r:embed="rId8"/>
          <a:stretch>
            <a:fillRect/>
          </a:stretch>
        </p:blipFill>
        <p:spPr>
          <a:xfrm>
            <a:off x="1168725" y="2595599"/>
            <a:ext cx="1814245" cy="1815939"/>
          </a:xfrm>
          <a:prstGeom prst="rect">
            <a:avLst/>
          </a:prstGeom>
        </p:spPr>
      </p:pic>
      <p:sp>
        <p:nvSpPr>
          <p:cNvPr id="37" name="Rectangle 36"/>
          <p:cNvSpPr/>
          <p:nvPr/>
        </p:nvSpPr>
        <p:spPr>
          <a:xfrm>
            <a:off x="1078510" y="4578592"/>
            <a:ext cx="1874587" cy="461665"/>
          </a:xfrm>
          <a:prstGeom prst="rect">
            <a:avLst/>
          </a:prstGeom>
        </p:spPr>
        <p:txBody>
          <a:bodyPr wrap="square">
            <a:spAutoFit/>
          </a:bodyPr>
          <a:lstStyle/>
          <a:p>
            <a:pPr algn="ctr">
              <a:spcAft>
                <a:spcPts val="1200"/>
              </a:spcAft>
            </a:pPr>
            <a:r>
              <a:rPr lang="en-US" sz="2400" b="1" dirty="0">
                <a:solidFill>
                  <a:srgbClr val="44546A">
                    <a:lumMod val="50000"/>
                  </a:srgbClr>
                </a:solidFill>
                <a:latin typeface="Arial" panose="020B0604020202020204" pitchFamily="34" charset="0"/>
                <a:cs typeface="Arial" panose="020B0604020202020204" pitchFamily="34" charset="0"/>
              </a:rPr>
              <a:t>Acute</a:t>
            </a:r>
          </a:p>
        </p:txBody>
      </p:sp>
      <p:sp>
        <p:nvSpPr>
          <p:cNvPr id="38" name="Rectangle 37"/>
          <p:cNvSpPr/>
          <p:nvPr/>
        </p:nvSpPr>
        <p:spPr>
          <a:xfrm>
            <a:off x="3753498" y="4578592"/>
            <a:ext cx="1963042" cy="461665"/>
          </a:xfrm>
          <a:prstGeom prst="rect">
            <a:avLst/>
          </a:prstGeom>
        </p:spPr>
        <p:txBody>
          <a:bodyPr wrap="square">
            <a:spAutoFit/>
          </a:bodyPr>
          <a:lstStyle/>
          <a:p>
            <a:pPr algn="ctr">
              <a:spcAft>
                <a:spcPts val="1200"/>
              </a:spcAft>
            </a:pPr>
            <a:r>
              <a:rPr lang="en-US" sz="2400" b="1" dirty="0">
                <a:solidFill>
                  <a:srgbClr val="44546A">
                    <a:lumMod val="50000"/>
                  </a:srgbClr>
                </a:solidFill>
                <a:latin typeface="Arial" panose="020B0604020202020204" pitchFamily="34" charset="0"/>
                <a:cs typeface="Arial" panose="020B0604020202020204" pitchFamily="34" charset="0"/>
              </a:rPr>
              <a:t>Chronic</a:t>
            </a:r>
          </a:p>
        </p:txBody>
      </p:sp>
      <p:sp>
        <p:nvSpPr>
          <p:cNvPr id="39" name="Rectangle 38"/>
          <p:cNvSpPr/>
          <p:nvPr/>
        </p:nvSpPr>
        <p:spPr>
          <a:xfrm>
            <a:off x="6597489" y="4578591"/>
            <a:ext cx="1587269" cy="461665"/>
          </a:xfrm>
          <a:prstGeom prst="rect">
            <a:avLst/>
          </a:prstGeom>
        </p:spPr>
        <p:txBody>
          <a:bodyPr wrap="square">
            <a:spAutoFit/>
          </a:bodyPr>
          <a:lstStyle/>
          <a:p>
            <a:pPr algn="ctr">
              <a:spcAft>
                <a:spcPts val="1200"/>
              </a:spcAft>
            </a:pPr>
            <a:r>
              <a:rPr lang="en-US" sz="2400" b="1" dirty="0">
                <a:solidFill>
                  <a:srgbClr val="44546A">
                    <a:lumMod val="50000"/>
                  </a:srgbClr>
                </a:solidFill>
                <a:latin typeface="Arial" panose="020B0604020202020204" pitchFamily="34" charset="0"/>
                <a:cs typeface="Arial" panose="020B0604020202020204" pitchFamily="34" charset="0"/>
              </a:rPr>
              <a:t>Complex</a:t>
            </a:r>
          </a:p>
        </p:txBody>
      </p:sp>
      <p:sp>
        <p:nvSpPr>
          <p:cNvPr id="40" name="Rectangle 39"/>
          <p:cNvSpPr/>
          <p:nvPr/>
        </p:nvSpPr>
        <p:spPr>
          <a:xfrm>
            <a:off x="8689210" y="4578592"/>
            <a:ext cx="1787167" cy="461665"/>
          </a:xfrm>
          <a:prstGeom prst="rect">
            <a:avLst/>
          </a:prstGeom>
        </p:spPr>
        <p:txBody>
          <a:bodyPr wrap="square">
            <a:spAutoFit/>
          </a:bodyPr>
          <a:lstStyle/>
          <a:p>
            <a:pPr algn="ctr">
              <a:spcAft>
                <a:spcPts val="1200"/>
              </a:spcAft>
            </a:pPr>
            <a:r>
              <a:rPr lang="en-US" sz="2400" b="1" dirty="0">
                <a:solidFill>
                  <a:srgbClr val="44546A">
                    <a:lumMod val="50000"/>
                  </a:srgbClr>
                </a:solidFill>
                <a:latin typeface="Arial" panose="020B0604020202020204" pitchFamily="34" charset="0"/>
                <a:cs typeface="Arial" panose="020B0604020202020204" pitchFamily="34" charset="0"/>
              </a:rPr>
              <a:t>Historical</a:t>
            </a:r>
          </a:p>
        </p:txBody>
      </p:sp>
      <p:pic>
        <p:nvPicPr>
          <p:cNvPr id="67" name="Picture 66"/>
          <p:cNvPicPr>
            <a:picLocks noChangeAspect="1"/>
          </p:cNvPicPr>
          <p:nvPr/>
        </p:nvPicPr>
        <p:blipFill>
          <a:blip r:embed="rId8"/>
          <a:stretch>
            <a:fillRect/>
          </a:stretch>
        </p:blipFill>
        <p:spPr>
          <a:xfrm>
            <a:off x="6370513" y="2622433"/>
            <a:ext cx="1814245" cy="1815939"/>
          </a:xfrm>
          <a:prstGeom prst="rect">
            <a:avLst/>
          </a:prstGeom>
        </p:spPr>
      </p:pic>
      <p:pic>
        <p:nvPicPr>
          <p:cNvPr id="68" name="Picture 67"/>
          <p:cNvPicPr>
            <a:picLocks noChangeAspect="1"/>
          </p:cNvPicPr>
          <p:nvPr/>
        </p:nvPicPr>
        <p:blipFill>
          <a:blip r:embed="rId9"/>
          <a:stretch>
            <a:fillRect/>
          </a:stretch>
        </p:blipFill>
        <p:spPr>
          <a:xfrm>
            <a:off x="1696700" y="3184897"/>
            <a:ext cx="856829" cy="727177"/>
          </a:xfrm>
          <a:prstGeom prst="rect">
            <a:avLst/>
          </a:prstGeom>
        </p:spPr>
      </p:pic>
      <p:pic>
        <p:nvPicPr>
          <p:cNvPr id="69" name="Picture 68"/>
          <p:cNvPicPr>
            <a:picLocks noChangeAspect="1"/>
          </p:cNvPicPr>
          <p:nvPr/>
        </p:nvPicPr>
        <p:blipFill>
          <a:blip r:embed="rId10"/>
          <a:stretch>
            <a:fillRect/>
          </a:stretch>
        </p:blipFill>
        <p:spPr>
          <a:xfrm>
            <a:off x="6958854" y="3115033"/>
            <a:ext cx="609179" cy="797041"/>
          </a:xfrm>
          <a:prstGeom prst="rect">
            <a:avLst/>
          </a:prstGeom>
        </p:spPr>
      </p:pic>
      <p:pic>
        <p:nvPicPr>
          <p:cNvPr id="70" name="Picture 69"/>
          <p:cNvPicPr>
            <a:picLocks noChangeAspect="1"/>
          </p:cNvPicPr>
          <p:nvPr/>
        </p:nvPicPr>
        <p:blipFill>
          <a:blip r:embed="rId11"/>
          <a:stretch>
            <a:fillRect/>
          </a:stretch>
        </p:blipFill>
        <p:spPr>
          <a:xfrm>
            <a:off x="4290906" y="3019603"/>
            <a:ext cx="720052" cy="926168"/>
          </a:xfrm>
          <a:prstGeom prst="rect">
            <a:avLst/>
          </a:prstGeom>
        </p:spPr>
      </p:pic>
      <p:pic>
        <p:nvPicPr>
          <p:cNvPr id="71" name="Picture 70"/>
          <p:cNvPicPr>
            <a:picLocks noChangeAspect="1"/>
          </p:cNvPicPr>
          <p:nvPr/>
        </p:nvPicPr>
        <p:blipFill>
          <a:blip r:embed="rId12"/>
          <a:stretch>
            <a:fillRect/>
          </a:stretch>
        </p:blipFill>
        <p:spPr>
          <a:xfrm>
            <a:off x="8956898" y="3163023"/>
            <a:ext cx="1226144" cy="753251"/>
          </a:xfrm>
          <a:prstGeom prst="rect">
            <a:avLst/>
          </a:prstGeom>
        </p:spPr>
      </p:pic>
      <p:pic>
        <p:nvPicPr>
          <p:cNvPr id="72" name="Picture 71"/>
          <p:cNvPicPr>
            <a:picLocks noChangeAspect="1"/>
          </p:cNvPicPr>
          <p:nvPr/>
        </p:nvPicPr>
        <p:blipFill>
          <a:blip r:embed="rId8"/>
          <a:stretch>
            <a:fillRect/>
          </a:stretch>
        </p:blipFill>
        <p:spPr>
          <a:xfrm>
            <a:off x="3730204" y="2574717"/>
            <a:ext cx="1814245" cy="1815939"/>
          </a:xfrm>
          <a:prstGeom prst="rect">
            <a:avLst/>
          </a:prstGeom>
        </p:spPr>
      </p:pic>
    </p:spTree>
    <p:custDataLst>
      <p:tags r:id="rId2"/>
    </p:custDataLst>
    <p:extLst>
      <p:ext uri="{BB962C8B-B14F-4D97-AF65-F5344CB8AC3E}">
        <p14:creationId xmlns:p14="http://schemas.microsoft.com/office/powerpoint/2010/main" val="334170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wipe(up)">
                                      <p:cBhvr>
                                        <p:cTn id="11" dur="500"/>
                                        <p:tgtEl>
                                          <p:spTgt spid="7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up)">
                                      <p:cBhvr>
                                        <p:cTn id="15" dur="500"/>
                                        <p:tgtEl>
                                          <p:spTgt spid="67"/>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12145" y="296268"/>
            <a:ext cx="9413319" cy="1010044"/>
            <a:chOff x="-2619" y="296268"/>
            <a:chExt cx="7569864" cy="1010044"/>
          </a:xfrm>
        </p:grpSpPr>
        <p:sp>
          <p:nvSpPr>
            <p:cNvPr id="47"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1" name="Picture 40"/>
          <p:cNvPicPr>
            <a:picLocks noChangeAspect="1"/>
          </p:cNvPicPr>
          <p:nvPr/>
        </p:nvPicPr>
        <p:blipFill>
          <a:blip r:embed="rId6"/>
          <a:stretch>
            <a:fillRect/>
          </a:stretch>
        </p:blipFill>
        <p:spPr>
          <a:xfrm>
            <a:off x="9234670" y="2482597"/>
            <a:ext cx="2417887" cy="2420145"/>
          </a:xfrm>
          <a:prstGeom prst="rect">
            <a:avLst/>
          </a:prstGeom>
        </p:spPr>
      </p:pic>
      <p:pic>
        <p:nvPicPr>
          <p:cNvPr id="40" name="Picture 39"/>
          <p:cNvPicPr>
            <a:picLocks noChangeAspect="1"/>
          </p:cNvPicPr>
          <p:nvPr/>
        </p:nvPicPr>
        <p:blipFill>
          <a:blip r:embed="rId6"/>
          <a:stretch>
            <a:fillRect/>
          </a:stretch>
        </p:blipFill>
        <p:spPr>
          <a:xfrm>
            <a:off x="6409482" y="2605725"/>
            <a:ext cx="2417887" cy="2420145"/>
          </a:xfrm>
          <a:prstGeom prst="rect">
            <a:avLst/>
          </a:prstGeom>
        </p:spPr>
      </p:pic>
      <p:pic>
        <p:nvPicPr>
          <p:cNvPr id="39" name="Picture 38"/>
          <p:cNvPicPr>
            <a:picLocks noChangeAspect="1"/>
          </p:cNvPicPr>
          <p:nvPr/>
        </p:nvPicPr>
        <p:blipFill>
          <a:blip r:embed="rId6"/>
          <a:stretch>
            <a:fillRect/>
          </a:stretch>
        </p:blipFill>
        <p:spPr>
          <a:xfrm>
            <a:off x="3550970" y="2605725"/>
            <a:ext cx="2417887" cy="2420145"/>
          </a:xfrm>
          <a:prstGeom prst="rect">
            <a:avLst/>
          </a:prstGeom>
        </p:spPr>
      </p:pic>
      <p:pic>
        <p:nvPicPr>
          <p:cNvPr id="3" name="Picture 2"/>
          <p:cNvPicPr>
            <a:picLocks noChangeAspect="1"/>
          </p:cNvPicPr>
          <p:nvPr/>
        </p:nvPicPr>
        <p:blipFill>
          <a:blip r:embed="rId6"/>
          <a:stretch>
            <a:fillRect/>
          </a:stretch>
        </p:blipFill>
        <p:spPr>
          <a:xfrm>
            <a:off x="562640" y="2565700"/>
            <a:ext cx="2417887" cy="2420145"/>
          </a:xfrm>
          <a:prstGeom prst="rect">
            <a:avLst/>
          </a:prstGeom>
        </p:spPr>
      </p:pic>
      <p:graphicFrame>
        <p:nvGraphicFramePr>
          <p:cNvPr id="43" name="Object 42"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9552" name="think-cell Slide" r:id="rId7" imgW="270" imgH="270" progId="TCLayout.ActiveDocument.1">
                  <p:embed/>
                </p:oleObj>
              </mc:Choice>
              <mc:Fallback>
                <p:oleObj name="think-cell Slide" r:id="rId7" imgW="270" imgH="27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57" name="AutoShape 21"/>
          <p:cNvSpPr>
            <a:spLocks noChangeAspect="1" noChangeArrowheads="1" noTextEdit="1"/>
          </p:cNvSpPr>
          <p:nvPr/>
        </p:nvSpPr>
        <p:spPr bwMode="auto">
          <a:xfrm>
            <a:off x="4753127" y="3498295"/>
            <a:ext cx="1427163" cy="1401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9" cstate="print"/>
          <a:stretch>
            <a:fillRect/>
          </a:stretch>
        </p:blipFill>
        <p:spPr>
          <a:xfrm>
            <a:off x="1000467" y="3153749"/>
            <a:ext cx="1542232" cy="1722937"/>
          </a:xfrm>
          <a:prstGeom prst="rect">
            <a:avLst/>
          </a:prstGeom>
        </p:spPr>
      </p:pic>
      <p:sp>
        <p:nvSpPr>
          <p:cNvPr id="7" name="Rectangle 6"/>
          <p:cNvSpPr/>
          <p:nvPr/>
        </p:nvSpPr>
        <p:spPr>
          <a:xfrm>
            <a:off x="746597" y="5363929"/>
            <a:ext cx="2049973" cy="830997"/>
          </a:xfrm>
          <a:prstGeom prst="rect">
            <a:avLst/>
          </a:prstGeom>
        </p:spPr>
        <p:txBody>
          <a:bodyPr wrap="square">
            <a:spAutoFit/>
          </a:bodyPr>
          <a:lstStyle/>
          <a:p>
            <a:pPr algn="ctr">
              <a:spcAft>
                <a:spcPts val="1200"/>
              </a:spcAft>
            </a:pPr>
            <a:r>
              <a:rPr lang="en-US" sz="2400" dirty="0">
                <a:solidFill>
                  <a:schemeClr val="tx2">
                    <a:lumMod val="50000"/>
                  </a:schemeClr>
                </a:solidFill>
                <a:latin typeface="Arial" panose="020B0604020202020204" pitchFamily="34" charset="0"/>
                <a:cs typeface="Arial" panose="020B0604020202020204" pitchFamily="34" charset="0"/>
              </a:rPr>
              <a:t>Information Gathering</a:t>
            </a:r>
          </a:p>
        </p:txBody>
      </p:sp>
      <p:sp>
        <p:nvSpPr>
          <p:cNvPr id="13" name="Rectangle 12"/>
          <p:cNvSpPr/>
          <p:nvPr/>
        </p:nvSpPr>
        <p:spPr>
          <a:xfrm>
            <a:off x="3931000" y="5363929"/>
            <a:ext cx="1657826" cy="461665"/>
          </a:xfrm>
          <a:prstGeom prst="rect">
            <a:avLst/>
          </a:prstGeom>
        </p:spPr>
        <p:txBody>
          <a:bodyPr wrap="none">
            <a:spAutoFit/>
          </a:bodyPr>
          <a:lstStyle/>
          <a:p>
            <a:pPr>
              <a:spcAft>
                <a:spcPts val="1200"/>
              </a:spcAft>
            </a:pPr>
            <a:r>
              <a:rPr lang="en-US" sz="2400" dirty="0">
                <a:solidFill>
                  <a:schemeClr val="tx2">
                    <a:lumMod val="50000"/>
                  </a:schemeClr>
                </a:solidFill>
                <a:latin typeface="Arial" panose="020B0604020202020204" pitchFamily="34" charset="0"/>
                <a:cs typeface="Arial" panose="020B0604020202020204" pitchFamily="34" charset="0"/>
              </a:rPr>
              <a:t>Facilitation</a:t>
            </a:r>
          </a:p>
        </p:txBody>
      </p:sp>
      <p:sp>
        <p:nvSpPr>
          <p:cNvPr id="14" name="Rectangle 13"/>
          <p:cNvSpPr/>
          <p:nvPr/>
        </p:nvSpPr>
        <p:spPr>
          <a:xfrm>
            <a:off x="6858441" y="5363929"/>
            <a:ext cx="1519968" cy="461665"/>
          </a:xfrm>
          <a:prstGeom prst="rect">
            <a:avLst/>
          </a:prstGeom>
        </p:spPr>
        <p:txBody>
          <a:bodyPr wrap="none">
            <a:spAutoFit/>
          </a:bodyPr>
          <a:lstStyle/>
          <a:p>
            <a:pPr>
              <a:spcAft>
                <a:spcPts val="1200"/>
              </a:spcAft>
            </a:pPr>
            <a:r>
              <a:rPr lang="en-US" sz="2400" dirty="0">
                <a:solidFill>
                  <a:schemeClr val="tx2">
                    <a:lumMod val="50000"/>
                  </a:schemeClr>
                </a:solidFill>
                <a:latin typeface="Arial" panose="020B0604020202020204" pitchFamily="34" charset="0"/>
                <a:cs typeface="Arial" panose="020B0604020202020204" pitchFamily="34" charset="0"/>
              </a:rPr>
              <a:t>Advocacy</a:t>
            </a:r>
          </a:p>
        </p:txBody>
      </p:sp>
      <p:sp>
        <p:nvSpPr>
          <p:cNvPr id="15" name="Rectangle 14"/>
          <p:cNvSpPr/>
          <p:nvPr/>
        </p:nvSpPr>
        <p:spPr>
          <a:xfrm>
            <a:off x="9631532" y="5363929"/>
            <a:ext cx="1624163" cy="461665"/>
          </a:xfrm>
          <a:prstGeom prst="rect">
            <a:avLst/>
          </a:prstGeom>
        </p:spPr>
        <p:txBody>
          <a:bodyPr wrap="none">
            <a:spAutoFit/>
          </a:bodyPr>
          <a:lstStyle/>
          <a:p>
            <a:pPr>
              <a:spcAft>
                <a:spcPts val="1200"/>
              </a:spcAft>
            </a:pPr>
            <a:r>
              <a:rPr lang="en-US" sz="2400" dirty="0">
                <a:solidFill>
                  <a:schemeClr val="tx2">
                    <a:lumMod val="50000"/>
                  </a:schemeClr>
                </a:solidFill>
                <a:latin typeface="Arial" panose="020B0604020202020204" pitchFamily="34" charset="0"/>
                <a:cs typeface="Arial" panose="020B0604020202020204" pitchFamily="34" charset="0"/>
              </a:rPr>
              <a:t>Monitoring</a:t>
            </a:r>
          </a:p>
        </p:txBody>
      </p:sp>
      <p:grpSp>
        <p:nvGrpSpPr>
          <p:cNvPr id="4" name="Group 3"/>
          <p:cNvGrpSpPr/>
          <p:nvPr/>
        </p:nvGrpSpPr>
        <p:grpSpPr>
          <a:xfrm>
            <a:off x="6903689" y="3165332"/>
            <a:ext cx="1429472" cy="1390176"/>
            <a:chOff x="6585352" y="2717657"/>
            <a:chExt cx="1429472" cy="1390176"/>
          </a:xfrm>
        </p:grpSpPr>
        <p:pic>
          <p:nvPicPr>
            <p:cNvPr id="17" name="Picture 16"/>
            <p:cNvPicPr>
              <a:picLocks noChangeAspect="1"/>
            </p:cNvPicPr>
            <p:nvPr/>
          </p:nvPicPr>
          <p:blipFill>
            <a:blip r:embed="rId10" cstate="print"/>
            <a:stretch>
              <a:fillRect/>
            </a:stretch>
          </p:blipFill>
          <p:spPr>
            <a:xfrm>
              <a:off x="6585352" y="2717657"/>
              <a:ext cx="890562" cy="1008484"/>
            </a:xfrm>
            <a:prstGeom prst="rect">
              <a:avLst/>
            </a:prstGeom>
          </p:spPr>
        </p:pic>
        <p:pic>
          <p:nvPicPr>
            <p:cNvPr id="18" name="Picture 17"/>
            <p:cNvPicPr>
              <a:picLocks noChangeAspect="1"/>
            </p:cNvPicPr>
            <p:nvPr/>
          </p:nvPicPr>
          <p:blipFill>
            <a:blip r:embed="rId11" cstate="print"/>
            <a:stretch>
              <a:fillRect/>
            </a:stretch>
          </p:blipFill>
          <p:spPr>
            <a:xfrm>
              <a:off x="6851972" y="3106197"/>
              <a:ext cx="1162852" cy="1001636"/>
            </a:xfrm>
            <a:prstGeom prst="rect">
              <a:avLst/>
            </a:prstGeom>
          </p:spPr>
        </p:pic>
      </p:grpSp>
      <p:pic>
        <p:nvPicPr>
          <p:cNvPr id="19" name="Picture 18"/>
          <p:cNvPicPr>
            <a:picLocks noChangeAspect="1"/>
          </p:cNvPicPr>
          <p:nvPr/>
        </p:nvPicPr>
        <p:blipFill>
          <a:blip r:embed="rId12" cstate="print"/>
          <a:stretch>
            <a:fillRect/>
          </a:stretch>
        </p:blipFill>
        <p:spPr>
          <a:xfrm>
            <a:off x="9761863" y="3153749"/>
            <a:ext cx="1363501" cy="1367123"/>
          </a:xfrm>
          <a:prstGeom prst="rect">
            <a:avLst/>
          </a:prstGeom>
        </p:spPr>
      </p:pic>
      <p:sp>
        <p:nvSpPr>
          <p:cNvPr id="14348" name="AutoShape 12"/>
          <p:cNvSpPr>
            <a:spLocks noChangeAspect="1" noChangeArrowheads="1" noTextEdit="1"/>
          </p:cNvSpPr>
          <p:nvPr/>
        </p:nvSpPr>
        <p:spPr bwMode="auto">
          <a:xfrm>
            <a:off x="2671763" y="5121275"/>
            <a:ext cx="1528762" cy="14303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13"/>
          <a:stretch>
            <a:fillRect/>
          </a:stretch>
        </p:blipFill>
        <p:spPr>
          <a:xfrm>
            <a:off x="4117989" y="2987819"/>
            <a:ext cx="1283848" cy="1678851"/>
          </a:xfrm>
          <a:prstGeom prst="rect">
            <a:avLst/>
          </a:prstGeom>
        </p:spPr>
      </p:pic>
      <p:sp>
        <p:nvSpPr>
          <p:cNvPr id="45" name="Rectangle 44"/>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a:solidFill>
                  <a:schemeClr val="bg1">
                    <a:lumMod val="95000"/>
                  </a:schemeClr>
                </a:solidFill>
                <a:latin typeface="Arial" panose="020B0604020202020204" pitchFamily="34" charset="0"/>
                <a:cs typeface="Arial" panose="020B0604020202020204" pitchFamily="34" charset="0"/>
              </a:rPr>
              <a:t>Parameters of the Volunteer Role</a:t>
            </a:r>
          </a:p>
        </p:txBody>
      </p:sp>
      <p:pic>
        <p:nvPicPr>
          <p:cNvPr id="35" name="Picture 34"/>
          <p:cNvPicPr>
            <a:picLocks noChangeAspect="1"/>
          </p:cNvPicPr>
          <p:nvPr/>
        </p:nvPicPr>
        <p:blipFill rotWithShape="1">
          <a:blip r:embed="rId14">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custDataLst>
      <p:tags r:id="rId2"/>
    </p:custDataLst>
    <p:extLst>
      <p:ext uri="{BB962C8B-B14F-4D97-AF65-F5344CB8AC3E}">
        <p14:creationId xmlns:p14="http://schemas.microsoft.com/office/powerpoint/2010/main" val="985597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500"/>
                                        <p:tgtEl>
                                          <p:spTgt spid="3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500"/>
                                        <p:tgtEl>
                                          <p:spTgt spid="4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up)">
                                      <p:cBhvr>
                                        <p:cTn id="1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38555"/>
          <a:stretch/>
        </p:blipFill>
        <p:spPr>
          <a:xfrm>
            <a:off x="-1113844" y="1665883"/>
            <a:ext cx="15046943" cy="5200650"/>
          </a:xfrm>
          <a:prstGeom prst="rect">
            <a:avLst/>
          </a:prstGeom>
        </p:spPr>
      </p:pic>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31" name="Object 3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65716" name="think-cell Slide" r:id="rId7" imgW="270" imgH="270" progId="TCLayout.ActiveDocument.1">
                  <p:embed/>
                </p:oleObj>
              </mc:Choice>
              <mc:Fallback>
                <p:oleObj name="think-cell Slide" r:id="rId7" imgW="270" imgH="27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5" y="328792"/>
            <a:ext cx="7969182"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How to Determine Trauma in a Child?</a:t>
            </a:r>
            <a:endParaRPr lang="en-US" sz="2800" dirty="0">
              <a:solidFill>
                <a:prstClr val="black"/>
              </a:solidFill>
              <a:latin typeface="Arial" panose="020B0604020202020204" pitchFamily="34" charset="0"/>
              <a:cs typeface="Arial" panose="020B0604020202020204" pitchFamily="34" charset="0"/>
            </a:endParaRPr>
          </a:p>
        </p:txBody>
      </p:sp>
      <p:sp>
        <p:nvSpPr>
          <p:cNvPr id="3" name="Rectangle 2"/>
          <p:cNvSpPr/>
          <p:nvPr/>
        </p:nvSpPr>
        <p:spPr>
          <a:xfrm>
            <a:off x="-12145" y="1642470"/>
            <a:ext cx="12192000" cy="5192117"/>
          </a:xfrm>
          <a:prstGeom prst="rect">
            <a:avLst/>
          </a:prstGeom>
          <a:solidFill>
            <a:schemeClr val="bg1">
              <a:alpha val="81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Content Placeholder 1"/>
          <p:cNvSpPr>
            <a:spLocks noGrp="1"/>
          </p:cNvSpPr>
          <p:nvPr>
            <p:ph sz="quarter" idx="10"/>
          </p:nvPr>
        </p:nvSpPr>
        <p:spPr>
          <a:xfrm>
            <a:off x="104775" y="2466365"/>
            <a:ext cx="12087225" cy="3792484"/>
          </a:xfrm>
        </p:spPr>
        <p:txBody>
          <a:bodyPr/>
          <a:lstStyle/>
          <a:p>
            <a:pPr marL="342900" indent="-342900">
              <a:lnSpc>
                <a:spcPct val="150000"/>
              </a:lnSpc>
              <a:spcAft>
                <a:spcPts val="1200"/>
              </a:spcAft>
              <a:buClr>
                <a:srgbClr val="ED1B2E"/>
              </a:buClr>
              <a:buFont typeface="Wingdings" panose="05000000000000000000" pitchFamily="2" charset="2"/>
              <a:buChar char="Ø"/>
            </a:pPr>
            <a:r>
              <a:rPr lang="en-US" sz="2400" dirty="0" smtClean="0">
                <a:solidFill>
                  <a:schemeClr val="tx2">
                    <a:lumMod val="50000"/>
                  </a:schemeClr>
                </a:solidFill>
                <a:latin typeface="Arial" panose="020B0604020202020204" pitchFamily="34" charset="0"/>
                <a:cs typeface="Arial" panose="020B0604020202020204" pitchFamily="34" charset="0"/>
              </a:rPr>
              <a:t>Has </a:t>
            </a:r>
            <a:r>
              <a:rPr lang="en-US" sz="2400" dirty="0">
                <a:solidFill>
                  <a:schemeClr val="tx2">
                    <a:lumMod val="50000"/>
                  </a:schemeClr>
                </a:solidFill>
                <a:latin typeface="Arial" panose="020B0604020202020204" pitchFamily="34" charset="0"/>
                <a:cs typeface="Arial" panose="020B0604020202020204" pitchFamily="34" charset="0"/>
              </a:rPr>
              <a:t>the child experienced </a:t>
            </a:r>
            <a:r>
              <a:rPr lang="en-US" sz="2400" dirty="0">
                <a:solidFill>
                  <a:srgbClr val="C00000"/>
                </a:solidFill>
                <a:latin typeface="Arial" panose="020B0604020202020204" pitchFamily="34" charset="0"/>
                <a:cs typeface="Arial" panose="020B0604020202020204" pitchFamily="34" charset="0"/>
              </a:rPr>
              <a:t>early</a:t>
            </a:r>
            <a:r>
              <a:rPr lang="en-US" sz="2400" dirty="0">
                <a:solidFill>
                  <a:schemeClr val="tx2">
                    <a:lumMod val="50000"/>
                  </a:schemeClr>
                </a:solidFill>
                <a:latin typeface="Arial" panose="020B0604020202020204" pitchFamily="34" charset="0"/>
                <a:cs typeface="Arial" panose="020B0604020202020204" pitchFamily="34" charset="0"/>
              </a:rPr>
              <a:t> and </a:t>
            </a:r>
            <a:r>
              <a:rPr lang="en-US" sz="2400" dirty="0">
                <a:solidFill>
                  <a:srgbClr val="C00000"/>
                </a:solidFill>
                <a:latin typeface="Arial" panose="020B0604020202020204" pitchFamily="34" charset="0"/>
                <a:cs typeface="Arial" panose="020B0604020202020204" pitchFamily="34" charset="0"/>
              </a:rPr>
              <a:t>repeated</a:t>
            </a:r>
            <a:r>
              <a:rPr lang="en-US" sz="2400" dirty="0">
                <a:solidFill>
                  <a:schemeClr val="tx2">
                    <a:lumMod val="50000"/>
                  </a:schemeClr>
                </a:solidFill>
                <a:latin typeface="Arial" panose="020B0604020202020204" pitchFamily="34" charset="0"/>
                <a:cs typeface="Arial" panose="020B0604020202020204" pitchFamily="34" charset="0"/>
              </a:rPr>
              <a:t> exposure to overwhelming events?</a:t>
            </a:r>
          </a:p>
          <a:p>
            <a:pPr marL="342900" indent="-342900">
              <a:lnSpc>
                <a:spcPct val="150000"/>
              </a:lnSpc>
              <a:spcAft>
                <a:spcPts val="1200"/>
              </a:spcAft>
              <a:buClr>
                <a:srgbClr val="ED1B2E"/>
              </a:buClr>
              <a:buFont typeface="Wingdings" panose="05000000000000000000" pitchFamily="2" charset="2"/>
              <a:buChar char="Ø"/>
            </a:pPr>
            <a:r>
              <a:rPr lang="en-US" sz="2400" dirty="0">
                <a:solidFill>
                  <a:schemeClr val="tx2">
                    <a:lumMod val="50000"/>
                  </a:schemeClr>
                </a:solidFill>
                <a:latin typeface="Arial" panose="020B0604020202020204" pitchFamily="34" charset="0"/>
                <a:cs typeface="Arial" panose="020B0604020202020204" pitchFamily="34" charset="0"/>
              </a:rPr>
              <a:t>Is the child having difficulty </a:t>
            </a:r>
            <a:r>
              <a:rPr lang="en-US" sz="2400" dirty="0">
                <a:solidFill>
                  <a:srgbClr val="C00000"/>
                </a:solidFill>
                <a:latin typeface="Arial" panose="020B0604020202020204" pitchFamily="34" charset="0"/>
                <a:cs typeface="Arial" panose="020B0604020202020204" pitchFamily="34" charset="0"/>
              </a:rPr>
              <a:t>controlling behavior</a:t>
            </a:r>
            <a:r>
              <a:rPr lang="en-US" sz="2400" dirty="0">
                <a:solidFill>
                  <a:schemeClr val="tx2">
                    <a:lumMod val="50000"/>
                  </a:schemeClr>
                </a:solidFill>
                <a:latin typeface="Arial" panose="020B0604020202020204" pitchFamily="34" charset="0"/>
                <a:cs typeface="Arial" panose="020B0604020202020204" pitchFamily="34" charset="0"/>
              </a:rPr>
              <a:t>?</a:t>
            </a:r>
          </a:p>
          <a:p>
            <a:pPr marL="342900" indent="-342900">
              <a:lnSpc>
                <a:spcPct val="150000"/>
              </a:lnSpc>
              <a:spcAft>
                <a:spcPts val="1200"/>
              </a:spcAft>
              <a:buClr>
                <a:srgbClr val="ED1B2E"/>
              </a:buClr>
              <a:buFont typeface="Wingdings" panose="05000000000000000000" pitchFamily="2" charset="2"/>
              <a:buChar char="Ø"/>
            </a:pPr>
            <a:r>
              <a:rPr lang="en-US" sz="2400" dirty="0">
                <a:solidFill>
                  <a:schemeClr val="tx2">
                    <a:lumMod val="50000"/>
                  </a:schemeClr>
                </a:solidFill>
                <a:latin typeface="Arial" panose="020B0604020202020204" pitchFamily="34" charset="0"/>
                <a:cs typeface="Arial" panose="020B0604020202020204" pitchFamily="34" charset="0"/>
              </a:rPr>
              <a:t>Is the child having difficulty with </a:t>
            </a:r>
            <a:r>
              <a:rPr lang="en-US" sz="2400" dirty="0">
                <a:solidFill>
                  <a:srgbClr val="C00000"/>
                </a:solidFill>
                <a:latin typeface="Arial" panose="020B0604020202020204" pitchFamily="34" charset="0"/>
                <a:cs typeface="Arial" panose="020B0604020202020204" pitchFamily="34" charset="0"/>
              </a:rPr>
              <a:t>sustaining attention</a:t>
            </a:r>
            <a:r>
              <a:rPr lang="en-US" sz="2400" dirty="0">
                <a:solidFill>
                  <a:schemeClr val="tx2">
                    <a:lumMod val="50000"/>
                  </a:schemeClr>
                </a:solidFill>
                <a:latin typeface="Arial" panose="020B0604020202020204" pitchFamily="34" charset="0"/>
                <a:cs typeface="Arial" panose="020B0604020202020204" pitchFamily="34" charset="0"/>
              </a:rPr>
              <a:t>, </a:t>
            </a:r>
            <a:r>
              <a:rPr lang="en-US" sz="2400" dirty="0">
                <a:solidFill>
                  <a:srgbClr val="C00000"/>
                </a:solidFill>
                <a:latin typeface="Arial" panose="020B0604020202020204" pitchFamily="34" charset="0"/>
                <a:cs typeface="Arial" panose="020B0604020202020204" pitchFamily="34" charset="0"/>
              </a:rPr>
              <a:t>concentration</a:t>
            </a:r>
            <a:r>
              <a:rPr lang="en-US" sz="2400" dirty="0">
                <a:solidFill>
                  <a:schemeClr val="tx2">
                    <a:lumMod val="50000"/>
                  </a:schemeClr>
                </a:solidFill>
                <a:latin typeface="Arial" panose="020B0604020202020204" pitchFamily="34" charset="0"/>
                <a:cs typeface="Arial" panose="020B0604020202020204" pitchFamily="34" charset="0"/>
              </a:rPr>
              <a:t>, or </a:t>
            </a:r>
            <a:r>
              <a:rPr lang="en-US" sz="2400" dirty="0">
                <a:solidFill>
                  <a:srgbClr val="C00000"/>
                </a:solidFill>
                <a:latin typeface="Arial" panose="020B0604020202020204" pitchFamily="34" charset="0"/>
                <a:cs typeface="Arial" panose="020B0604020202020204" pitchFamily="34" charset="0"/>
              </a:rPr>
              <a:t>learning</a:t>
            </a:r>
            <a:r>
              <a:rPr lang="en-US" sz="2400" dirty="0" smtClean="0">
                <a:solidFill>
                  <a:schemeClr val="tx2">
                    <a:lumMod val="50000"/>
                  </a:schemeClr>
                </a:solidFill>
                <a:latin typeface="Arial" panose="020B0604020202020204" pitchFamily="34" charset="0"/>
                <a:cs typeface="Arial" panose="020B0604020202020204" pitchFamily="34" charset="0"/>
              </a:rPr>
              <a:t>?</a:t>
            </a:r>
          </a:p>
          <a:p>
            <a:pPr marL="342900" indent="-342900">
              <a:lnSpc>
                <a:spcPct val="150000"/>
              </a:lnSpc>
              <a:spcAft>
                <a:spcPts val="1200"/>
              </a:spcAft>
              <a:buClr>
                <a:srgbClr val="ED1B2E"/>
              </a:buClr>
              <a:buFont typeface="Wingdings" panose="05000000000000000000" pitchFamily="2" charset="2"/>
              <a:buChar char="Ø"/>
            </a:pPr>
            <a:r>
              <a:rPr lang="en-US" sz="2400" dirty="0">
                <a:solidFill>
                  <a:schemeClr val="tx2">
                    <a:lumMod val="50000"/>
                  </a:schemeClr>
                </a:solidFill>
                <a:latin typeface="Arial" panose="020B0604020202020204" pitchFamily="34" charset="0"/>
                <a:cs typeface="Arial" panose="020B0604020202020204" pitchFamily="34" charset="0"/>
              </a:rPr>
              <a:t>Is the child showing persistent </a:t>
            </a:r>
            <a:r>
              <a:rPr lang="en-US" sz="2400" dirty="0">
                <a:solidFill>
                  <a:srgbClr val="C00000"/>
                </a:solidFill>
                <a:latin typeface="Arial" panose="020B0604020202020204" pitchFamily="34" charset="0"/>
                <a:cs typeface="Arial" panose="020B0604020202020204" pitchFamily="34" charset="0"/>
              </a:rPr>
              <a:t>difficulties in relationships </a:t>
            </a:r>
            <a:r>
              <a:rPr lang="en-US" sz="2400" dirty="0">
                <a:solidFill>
                  <a:schemeClr val="tx2">
                    <a:lumMod val="50000"/>
                  </a:schemeClr>
                </a:solidFill>
                <a:latin typeface="Arial" panose="020B0604020202020204" pitchFamily="34" charset="0"/>
                <a:cs typeface="Arial" panose="020B0604020202020204" pitchFamily="34" charset="0"/>
              </a:rPr>
              <a:t>with others? </a:t>
            </a:r>
          </a:p>
          <a:p>
            <a:pPr marL="342900" indent="-342900">
              <a:lnSpc>
                <a:spcPct val="150000"/>
              </a:lnSpc>
              <a:spcAft>
                <a:spcPts val="1200"/>
              </a:spcAft>
              <a:buClr>
                <a:srgbClr val="ED1B2E"/>
              </a:buClr>
              <a:buFont typeface="Wingdings" panose="05000000000000000000" pitchFamily="2" charset="2"/>
              <a:buChar char="Ø"/>
            </a:pPr>
            <a:r>
              <a:rPr lang="en-US" sz="2400" dirty="0">
                <a:solidFill>
                  <a:schemeClr val="tx2">
                    <a:lumMod val="50000"/>
                  </a:schemeClr>
                </a:solidFill>
                <a:latin typeface="Arial" panose="020B0604020202020204" pitchFamily="34" charset="0"/>
                <a:cs typeface="Arial" panose="020B0604020202020204" pitchFamily="34" charset="0"/>
              </a:rPr>
              <a:t>Does the child have difficulty </a:t>
            </a:r>
            <a:r>
              <a:rPr lang="en-US" sz="2400" dirty="0">
                <a:solidFill>
                  <a:srgbClr val="C00000"/>
                </a:solidFill>
                <a:latin typeface="Arial" panose="020B0604020202020204" pitchFamily="34" charset="0"/>
                <a:cs typeface="Arial" panose="020B0604020202020204" pitchFamily="34" charset="0"/>
              </a:rPr>
              <a:t>regulating bodily states </a:t>
            </a:r>
            <a:r>
              <a:rPr lang="en-US" sz="2400" dirty="0">
                <a:solidFill>
                  <a:schemeClr val="tx2">
                    <a:lumMod val="50000"/>
                  </a:schemeClr>
                </a:solidFill>
                <a:latin typeface="Arial" panose="020B0604020202020204" pitchFamily="34" charset="0"/>
                <a:cs typeface="Arial" panose="020B0604020202020204" pitchFamily="34" charset="0"/>
              </a:rPr>
              <a:t>and </a:t>
            </a:r>
            <a:r>
              <a:rPr lang="en-US" sz="2400" dirty="0">
                <a:solidFill>
                  <a:srgbClr val="C00000"/>
                </a:solidFill>
                <a:latin typeface="Arial" panose="020B0604020202020204" pitchFamily="34" charset="0"/>
                <a:cs typeface="Arial" panose="020B0604020202020204" pitchFamily="34" charset="0"/>
              </a:rPr>
              <a:t>emotions</a:t>
            </a:r>
            <a:r>
              <a:rPr lang="en-US" sz="2400" dirty="0">
                <a:solidFill>
                  <a:schemeClr val="tx2">
                    <a:lumMod val="50000"/>
                  </a:schemeClr>
                </a:solidFill>
                <a:latin typeface="Arial" panose="020B0604020202020204" pitchFamily="34" charset="0"/>
                <a:cs typeface="Arial" panose="020B0604020202020204" pitchFamily="34" charset="0"/>
              </a:rPr>
              <a:t>?</a:t>
            </a:r>
          </a:p>
          <a:p>
            <a:pPr marL="342900" indent="-342900">
              <a:lnSpc>
                <a:spcPct val="150000"/>
              </a:lnSpc>
              <a:spcAft>
                <a:spcPts val="1200"/>
              </a:spcAft>
              <a:buClr>
                <a:srgbClr val="ED1B2E"/>
              </a:buClr>
              <a:buFont typeface="Wingdings" panose="05000000000000000000" pitchFamily="2" charset="2"/>
              <a:buChar char="Ø"/>
            </a:pPr>
            <a:r>
              <a:rPr lang="en-US" sz="2400" dirty="0">
                <a:solidFill>
                  <a:schemeClr val="tx2">
                    <a:lumMod val="50000"/>
                  </a:schemeClr>
                </a:solidFill>
                <a:latin typeface="Arial" panose="020B0604020202020204" pitchFamily="34" charset="0"/>
                <a:cs typeface="Arial" panose="020B0604020202020204" pitchFamily="34" charset="0"/>
              </a:rPr>
              <a:t>Does the child have </a:t>
            </a:r>
            <a:r>
              <a:rPr lang="en-US" sz="2400" dirty="0">
                <a:solidFill>
                  <a:srgbClr val="C00000"/>
                </a:solidFill>
                <a:latin typeface="Arial" panose="020B0604020202020204" pitchFamily="34" charset="0"/>
                <a:cs typeface="Arial" panose="020B0604020202020204" pitchFamily="34" charset="0"/>
              </a:rPr>
              <a:t>multiple mental health diagnoses </a:t>
            </a:r>
            <a:r>
              <a:rPr lang="en-US" sz="2400" dirty="0">
                <a:solidFill>
                  <a:schemeClr val="tx2">
                    <a:lumMod val="50000"/>
                  </a:schemeClr>
                </a:solidFill>
                <a:latin typeface="Arial" panose="020B0604020202020204" pitchFamily="34" charset="0"/>
                <a:cs typeface="Arial" panose="020B0604020202020204" pitchFamily="34" charset="0"/>
              </a:rPr>
              <a:t>without any one sufficiently explaining his/her problems?</a:t>
            </a:r>
          </a:p>
          <a:p>
            <a:pPr marL="342900" indent="-342900">
              <a:lnSpc>
                <a:spcPct val="150000"/>
              </a:lnSpc>
              <a:spcAft>
                <a:spcPts val="1200"/>
              </a:spcAft>
              <a:buClr>
                <a:srgbClr val="ED1B2E"/>
              </a:buClr>
              <a:buFont typeface="Wingdings" panose="05000000000000000000" pitchFamily="2" charset="2"/>
              <a:buChar char="Ø"/>
            </a:pPr>
            <a:endParaRPr lang="en-US" sz="2400" dirty="0">
              <a:solidFill>
                <a:schemeClr val="tx2">
                  <a:lumMod val="50000"/>
                </a:schemeClr>
              </a:solidFill>
              <a:latin typeface="Arial" panose="020B0604020202020204" pitchFamily="34" charset="0"/>
              <a:cs typeface="Arial" panose="020B0604020202020204" pitchFamily="34" charset="0"/>
            </a:endParaRPr>
          </a:p>
        </p:txBody>
      </p:sp>
    </p:spTree>
    <p:custDataLst>
      <p:tags r:id="rId2"/>
    </p:custDataLst>
    <p:extLst>
      <p:ext uri="{BB962C8B-B14F-4D97-AF65-F5344CB8AC3E}">
        <p14:creationId xmlns:p14="http://schemas.microsoft.com/office/powerpoint/2010/main" val="7394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31" name="Object 3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67765" name="think-cell Slide" r:id="rId7" imgW="270" imgH="270" progId="TCLayout.ActiveDocument.1">
                  <p:embed/>
                </p:oleObj>
              </mc:Choice>
              <mc:Fallback>
                <p:oleObj name="think-cell Slide" r:id="rId7" imgW="270" imgH="27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5" y="328792"/>
            <a:ext cx="7853892"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Shane’s Story</a:t>
            </a:r>
            <a:endParaRPr lang="en-US" sz="2800" dirty="0">
              <a:solidFill>
                <a:prstClr val="black"/>
              </a:solidFill>
              <a:latin typeface="Arial" panose="020B0604020202020204" pitchFamily="34" charset="0"/>
              <a:cs typeface="Arial" panose="020B0604020202020204" pitchFamily="34" charset="0"/>
            </a:endParaRPr>
          </a:p>
        </p:txBody>
      </p:sp>
      <p:pic>
        <p:nvPicPr>
          <p:cNvPr id="3" name="mXyM5KvGx3w"/>
          <p:cNvPicPr>
            <a:picLocks noRot="1" noChangeAspect="1"/>
          </p:cNvPicPr>
          <p:nvPr>
            <a:videoFile r:link="rId4"/>
          </p:nvPr>
        </p:nvPicPr>
        <p:blipFill>
          <a:blip r:embed="rId9"/>
          <a:stretch>
            <a:fillRect/>
          </a:stretch>
        </p:blipFill>
        <p:spPr>
          <a:xfrm>
            <a:off x="1929441" y="1694551"/>
            <a:ext cx="8387751" cy="4718110"/>
          </a:xfrm>
          <a:prstGeom prst="rect">
            <a:avLst/>
          </a:prstGeom>
        </p:spPr>
      </p:pic>
    </p:spTree>
    <p:custDataLst>
      <p:tags r:id="rId2"/>
    </p:custDataLst>
    <p:extLst>
      <p:ext uri="{BB962C8B-B14F-4D97-AF65-F5344CB8AC3E}">
        <p14:creationId xmlns:p14="http://schemas.microsoft.com/office/powerpoint/2010/main" val="18374885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31" name="Object 3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68788"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5" y="328792"/>
            <a:ext cx="6096000" cy="954107"/>
          </a:xfrm>
          <a:prstGeom prst="rect">
            <a:avLst/>
          </a:prstGeom>
        </p:spPr>
        <p:txBody>
          <a:bodyPr>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Tips for CASA Volunteers</a:t>
            </a:r>
            <a:endParaRPr lang="en-US" sz="2800" dirty="0">
              <a:solidFill>
                <a:prstClr val="black"/>
              </a:solidFill>
              <a:latin typeface="Arial" panose="020B0604020202020204" pitchFamily="34" charset="0"/>
              <a:cs typeface="Arial" panose="020B0604020202020204" pitchFamily="34" charset="0"/>
            </a:endParaRPr>
          </a:p>
        </p:txBody>
      </p:sp>
      <p:sp>
        <p:nvSpPr>
          <p:cNvPr id="2" name="TextBox 1"/>
          <p:cNvSpPr txBox="1"/>
          <p:nvPr/>
        </p:nvSpPr>
        <p:spPr>
          <a:xfrm>
            <a:off x="104775" y="2270637"/>
            <a:ext cx="7510189" cy="3416320"/>
          </a:xfrm>
          <a:prstGeom prst="rect">
            <a:avLst/>
          </a:prstGeom>
          <a:noFill/>
        </p:spPr>
        <p:txBody>
          <a:bodyPr wrap="square" rtlCol="0">
            <a:spAutoFit/>
          </a:bodyPr>
          <a:lstStyle/>
          <a:p>
            <a:pPr marL="285750" indent="-285750">
              <a:lnSpc>
                <a:spcPct val="150000"/>
              </a:lnSpc>
              <a:buClr>
                <a:srgbClr val="C00000"/>
              </a:buClr>
              <a:buFont typeface="Wingdings" panose="05000000000000000000" pitchFamily="2" charset="2"/>
              <a:buChar char="Ø"/>
            </a:pPr>
            <a:r>
              <a:rPr lang="en-US" sz="2400" dirty="0">
                <a:solidFill>
                  <a:prstClr val="black"/>
                </a:solidFill>
                <a:latin typeface="Arial" panose="020B0604020202020204" pitchFamily="34" charset="0"/>
                <a:cs typeface="Arial" panose="020B0604020202020204" pitchFamily="34" charset="0"/>
              </a:rPr>
              <a:t>Treat children as </a:t>
            </a:r>
            <a:r>
              <a:rPr lang="en-US" sz="2400" dirty="0">
                <a:solidFill>
                  <a:srgbClr val="C00000"/>
                </a:solidFill>
                <a:latin typeface="Arial" panose="020B0604020202020204" pitchFamily="34" charset="0"/>
                <a:cs typeface="Arial" panose="020B0604020202020204" pitchFamily="34" charset="0"/>
              </a:rPr>
              <a:t>individuals</a:t>
            </a:r>
            <a:r>
              <a:rPr lang="en-US" sz="2400" dirty="0">
                <a:solidFill>
                  <a:prstClr val="black"/>
                </a:solidFill>
                <a:latin typeface="Arial" panose="020B0604020202020204" pitchFamily="34" charset="0"/>
                <a:cs typeface="Arial" panose="020B0604020202020204" pitchFamily="34" charset="0"/>
              </a:rPr>
              <a:t> not victims</a:t>
            </a:r>
          </a:p>
          <a:p>
            <a:pPr marL="285750" indent="-285750">
              <a:lnSpc>
                <a:spcPct val="150000"/>
              </a:lnSpc>
              <a:buClr>
                <a:srgbClr val="C00000"/>
              </a:buClr>
              <a:buFont typeface="Wingdings" panose="05000000000000000000" pitchFamily="2" charset="2"/>
              <a:buChar char="Ø"/>
            </a:pPr>
            <a:r>
              <a:rPr lang="en-US" sz="2400" dirty="0">
                <a:solidFill>
                  <a:prstClr val="black"/>
                </a:solidFill>
                <a:latin typeface="Arial" panose="020B0604020202020204" pitchFamily="34" charset="0"/>
                <a:cs typeface="Arial" panose="020B0604020202020204" pitchFamily="34" charset="0"/>
              </a:rPr>
              <a:t>Consider the child’s </a:t>
            </a:r>
            <a:r>
              <a:rPr lang="en-US" sz="2400" dirty="0">
                <a:solidFill>
                  <a:srgbClr val="C00000"/>
                </a:solidFill>
                <a:latin typeface="Arial" panose="020B0604020202020204" pitchFamily="34" charset="0"/>
                <a:cs typeface="Arial" panose="020B0604020202020204" pitchFamily="34" charset="0"/>
              </a:rPr>
              <a:t>past</a:t>
            </a:r>
            <a:r>
              <a:rPr lang="en-US" sz="2400" dirty="0">
                <a:solidFill>
                  <a:prstClr val="black"/>
                </a:solidFill>
                <a:latin typeface="Arial" panose="020B0604020202020204" pitchFamily="34" charset="0"/>
                <a:cs typeface="Arial" panose="020B0604020202020204" pitchFamily="34" charset="0"/>
              </a:rPr>
              <a:t> experiences</a:t>
            </a:r>
          </a:p>
          <a:p>
            <a:pPr marL="285750" indent="-285750">
              <a:lnSpc>
                <a:spcPct val="150000"/>
              </a:lnSpc>
              <a:buClr>
                <a:srgbClr val="C00000"/>
              </a:buClr>
              <a:buFont typeface="Wingdings" panose="05000000000000000000" pitchFamily="2" charset="2"/>
              <a:buChar char="Ø"/>
            </a:pPr>
            <a:r>
              <a:rPr lang="en-US" sz="2400" dirty="0">
                <a:solidFill>
                  <a:prstClr val="black"/>
                </a:solidFill>
                <a:latin typeface="Arial" panose="020B0604020202020204" pitchFamily="34" charset="0"/>
                <a:cs typeface="Arial" panose="020B0604020202020204" pitchFamily="34" charset="0"/>
              </a:rPr>
              <a:t>You may request a </a:t>
            </a:r>
            <a:r>
              <a:rPr lang="en-US" sz="2400" dirty="0">
                <a:solidFill>
                  <a:srgbClr val="C00000"/>
                </a:solidFill>
                <a:latin typeface="Arial" panose="020B0604020202020204" pitchFamily="34" charset="0"/>
                <a:cs typeface="Arial" panose="020B0604020202020204" pitchFamily="34" charset="0"/>
              </a:rPr>
              <a:t>trauma screening </a:t>
            </a:r>
            <a:r>
              <a:rPr lang="en-US" sz="2400" dirty="0">
                <a:solidFill>
                  <a:prstClr val="black"/>
                </a:solidFill>
                <a:latin typeface="Arial" panose="020B0604020202020204" pitchFamily="34" charset="0"/>
                <a:cs typeface="Arial" panose="020B0604020202020204" pitchFamily="34" charset="0"/>
              </a:rPr>
              <a:t>for the child</a:t>
            </a:r>
          </a:p>
          <a:p>
            <a:pPr marL="285750" indent="-285750">
              <a:lnSpc>
                <a:spcPct val="150000"/>
              </a:lnSpc>
              <a:buClr>
                <a:srgbClr val="C00000"/>
              </a:buClr>
              <a:buFont typeface="Wingdings" panose="05000000000000000000" pitchFamily="2" charset="2"/>
              <a:buChar char="Ø"/>
            </a:pPr>
            <a:r>
              <a:rPr lang="en-US" sz="2400" dirty="0">
                <a:solidFill>
                  <a:prstClr val="black"/>
                </a:solidFill>
                <a:latin typeface="Arial" panose="020B0604020202020204" pitchFamily="34" charset="0"/>
                <a:cs typeface="Arial" panose="020B0604020202020204" pitchFamily="34" charset="0"/>
              </a:rPr>
              <a:t>Parents may have </a:t>
            </a:r>
            <a:r>
              <a:rPr lang="en-US" sz="2400" dirty="0">
                <a:solidFill>
                  <a:srgbClr val="C00000"/>
                </a:solidFill>
                <a:latin typeface="Arial" panose="020B0604020202020204" pitchFamily="34" charset="0"/>
                <a:cs typeface="Arial" panose="020B0604020202020204" pitchFamily="34" charset="0"/>
              </a:rPr>
              <a:t>unresolved trauma </a:t>
            </a:r>
            <a:r>
              <a:rPr lang="en-US" sz="2400" dirty="0">
                <a:solidFill>
                  <a:prstClr val="black"/>
                </a:solidFill>
                <a:latin typeface="Arial" panose="020B0604020202020204" pitchFamily="34" charset="0"/>
                <a:cs typeface="Arial" panose="020B0604020202020204" pitchFamily="34" charset="0"/>
              </a:rPr>
              <a:t>histories</a:t>
            </a:r>
          </a:p>
          <a:p>
            <a:pPr marL="285750" indent="-285750">
              <a:lnSpc>
                <a:spcPct val="150000"/>
              </a:lnSpc>
              <a:buClr>
                <a:srgbClr val="C00000"/>
              </a:buClr>
              <a:buFont typeface="Wingdings" panose="05000000000000000000" pitchFamily="2" charset="2"/>
              <a:buChar char="Ø"/>
            </a:pPr>
            <a:r>
              <a:rPr lang="en-US" sz="2400" dirty="0">
                <a:solidFill>
                  <a:prstClr val="black"/>
                </a:solidFill>
                <a:latin typeface="Arial" panose="020B0604020202020204" pitchFamily="34" charset="0"/>
                <a:cs typeface="Arial" panose="020B0604020202020204" pitchFamily="34" charset="0"/>
              </a:rPr>
              <a:t>Parents also may </a:t>
            </a:r>
            <a:r>
              <a:rPr lang="en-US" sz="2400" dirty="0">
                <a:solidFill>
                  <a:srgbClr val="C00000"/>
                </a:solidFill>
                <a:latin typeface="Arial" panose="020B0604020202020204" pitchFamily="34" charset="0"/>
                <a:cs typeface="Arial" panose="020B0604020202020204" pitchFamily="34" charset="0"/>
              </a:rPr>
              <a:t>undergo a trauma screening</a:t>
            </a:r>
          </a:p>
          <a:p>
            <a:pPr marL="285750" indent="-285750">
              <a:lnSpc>
                <a:spcPct val="150000"/>
              </a:lnSpc>
              <a:buClr>
                <a:srgbClr val="C00000"/>
              </a:buClr>
              <a:buFont typeface="Wingdings" panose="05000000000000000000" pitchFamily="2" charset="2"/>
              <a:buChar char="Ø"/>
            </a:pPr>
            <a:endParaRPr lang="en-US" sz="2400"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14964" y="2434156"/>
            <a:ext cx="4211867" cy="2809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2"/>
    </p:custDataLst>
    <p:extLst>
      <p:ext uri="{BB962C8B-B14F-4D97-AF65-F5344CB8AC3E}">
        <p14:creationId xmlns:p14="http://schemas.microsoft.com/office/powerpoint/2010/main" val="39051318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31" name="Object 3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69813"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5" y="328792"/>
            <a:ext cx="7853892"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Adverse Childhood Experience (ACE)</a:t>
            </a:r>
            <a:endParaRPr lang="en-US" sz="2800" dirty="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5347" y="4311683"/>
            <a:ext cx="3473502" cy="2327985"/>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5667" y="1434195"/>
            <a:ext cx="3453792" cy="2445496"/>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l="21816" t="32811" r="17409" b="2830"/>
          <a:stretch/>
        </p:blipFill>
        <p:spPr>
          <a:xfrm>
            <a:off x="8329927" y="4288278"/>
            <a:ext cx="3497160" cy="2327985"/>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07641" y="1512984"/>
            <a:ext cx="3668244" cy="2445496"/>
          </a:xfrm>
          <a:prstGeom prst="rect">
            <a:avLst/>
          </a:prstGeom>
          <a:ln>
            <a:noFill/>
          </a:ln>
          <a:effectLst>
            <a:outerShdw blurRad="190500" algn="tl" rotWithShape="0">
              <a:srgbClr val="000000">
                <a:alpha val="70000"/>
              </a:srgbClr>
            </a:outerShdw>
          </a:effectLst>
        </p:spPr>
      </p:pic>
      <p:sp>
        <p:nvSpPr>
          <p:cNvPr id="19" name="Rectangle 18"/>
          <p:cNvSpPr/>
          <p:nvPr/>
        </p:nvSpPr>
        <p:spPr>
          <a:xfrm>
            <a:off x="3979468" y="1666285"/>
            <a:ext cx="1599442" cy="1938992"/>
          </a:xfrm>
          <a:prstGeom prst="rect">
            <a:avLst/>
          </a:prstGeom>
        </p:spPr>
        <p:txBody>
          <a:bodyPr wrap="square">
            <a:spAutoFit/>
          </a:bodyPr>
          <a:lstStyle/>
          <a:p>
            <a:r>
              <a:rPr lang="en-US" sz="2000" dirty="0">
                <a:solidFill>
                  <a:prstClr val="black"/>
                </a:solidFill>
                <a:latin typeface="Arial" panose="020B0604020202020204" pitchFamily="34" charset="0"/>
                <a:cs typeface="Arial" panose="020B0604020202020204" pitchFamily="34" charset="0"/>
              </a:rPr>
              <a:t>Children experience </a:t>
            </a:r>
            <a:r>
              <a:rPr lang="en-US" sz="2000" dirty="0" smtClean="0">
                <a:solidFill>
                  <a:prstClr val="black"/>
                </a:solidFill>
                <a:latin typeface="Arial" panose="020B0604020202020204" pitchFamily="34" charset="0"/>
                <a:cs typeface="Arial" panose="020B0604020202020204" pitchFamily="34" charset="0"/>
              </a:rPr>
              <a:t>trauma </a:t>
            </a:r>
            <a:r>
              <a:rPr lang="en-US" sz="2000" dirty="0">
                <a:solidFill>
                  <a:prstClr val="black"/>
                </a:solidFill>
                <a:latin typeface="Arial" panose="020B0604020202020204" pitchFamily="34" charset="0"/>
                <a:cs typeface="Arial" panose="020B0604020202020204" pitchFamily="34" charset="0"/>
              </a:rPr>
              <a:t>if </a:t>
            </a:r>
            <a:r>
              <a:rPr lang="en-US" sz="2000" dirty="0" smtClean="0">
                <a:solidFill>
                  <a:prstClr val="black"/>
                </a:solidFill>
                <a:latin typeface="Arial" panose="020B0604020202020204" pitchFamily="34" charset="0"/>
                <a:cs typeface="Arial" panose="020B0604020202020204" pitchFamily="34" charset="0"/>
              </a:rPr>
              <a:t>removed </a:t>
            </a:r>
            <a:r>
              <a:rPr lang="en-US" sz="2000" dirty="0">
                <a:solidFill>
                  <a:prstClr val="black"/>
                </a:solidFill>
                <a:latin typeface="Arial" panose="020B0604020202020204" pitchFamily="34" charset="0"/>
                <a:cs typeface="Arial" panose="020B0604020202020204" pitchFamily="34" charset="0"/>
              </a:rPr>
              <a:t>from </a:t>
            </a:r>
            <a:r>
              <a:rPr lang="en-US" sz="2000" dirty="0" smtClean="0">
                <a:solidFill>
                  <a:prstClr val="black"/>
                </a:solidFill>
                <a:latin typeface="Arial" panose="020B0604020202020204" pitchFamily="34" charset="0"/>
                <a:cs typeface="Arial" panose="020B0604020202020204" pitchFamily="34" charset="0"/>
              </a:rPr>
              <a:t>their </a:t>
            </a:r>
            <a:r>
              <a:rPr lang="en-US" sz="2000" dirty="0">
                <a:solidFill>
                  <a:prstClr val="black"/>
                </a:solidFill>
                <a:latin typeface="Arial" panose="020B0604020202020204" pitchFamily="34" charset="0"/>
                <a:cs typeface="Arial" panose="020B0604020202020204" pitchFamily="34" charset="0"/>
              </a:rPr>
              <a:t>home</a:t>
            </a:r>
          </a:p>
        </p:txBody>
      </p:sp>
      <p:sp>
        <p:nvSpPr>
          <p:cNvPr id="20" name="Rectangle 19"/>
          <p:cNvSpPr/>
          <p:nvPr/>
        </p:nvSpPr>
        <p:spPr>
          <a:xfrm>
            <a:off x="9401174" y="1609654"/>
            <a:ext cx="2570693" cy="1938992"/>
          </a:xfrm>
          <a:prstGeom prst="rect">
            <a:avLst/>
          </a:prstGeom>
        </p:spPr>
        <p:txBody>
          <a:bodyPr wrap="square">
            <a:spAutoFit/>
          </a:bodyPr>
          <a:lstStyle/>
          <a:p>
            <a:r>
              <a:rPr lang="en-US" sz="2000" dirty="0">
                <a:solidFill>
                  <a:prstClr val="black"/>
                </a:solidFill>
                <a:latin typeface="Arial" panose="020B0604020202020204" pitchFamily="34" charset="0"/>
                <a:cs typeface="Arial" panose="020B0604020202020204" pitchFamily="34" charset="0"/>
              </a:rPr>
              <a:t>Each new placement increases irreversible damage to their emotional and psychological health</a:t>
            </a:r>
            <a:endParaRPr lang="en-US" sz="2000" dirty="0">
              <a:solidFill>
                <a:prstClr val="black"/>
              </a:solidFill>
            </a:endParaRPr>
          </a:p>
        </p:txBody>
      </p:sp>
      <p:sp>
        <p:nvSpPr>
          <p:cNvPr id="21" name="Rectangle 20"/>
          <p:cNvSpPr/>
          <p:nvPr/>
        </p:nvSpPr>
        <p:spPr>
          <a:xfrm>
            <a:off x="667216" y="4488927"/>
            <a:ext cx="1700143" cy="1938992"/>
          </a:xfrm>
          <a:prstGeom prst="rect">
            <a:avLst/>
          </a:prstGeom>
        </p:spPr>
        <p:txBody>
          <a:bodyPr wrap="square">
            <a:spAutoFit/>
          </a:bodyPr>
          <a:lstStyle/>
          <a:p>
            <a:r>
              <a:rPr lang="en-US" sz="2000" dirty="0">
                <a:solidFill>
                  <a:prstClr val="black"/>
                </a:solidFill>
                <a:latin typeface="Arial" panose="020B0604020202020204" pitchFamily="34" charset="0"/>
                <a:cs typeface="Arial" panose="020B0604020202020204" pitchFamily="34" charset="0"/>
              </a:rPr>
              <a:t>When removed from homes, they feel isolated and detached</a:t>
            </a:r>
          </a:p>
        </p:txBody>
      </p:sp>
      <p:sp>
        <p:nvSpPr>
          <p:cNvPr id="22" name="Rectangle 21"/>
          <p:cNvSpPr/>
          <p:nvPr/>
        </p:nvSpPr>
        <p:spPr>
          <a:xfrm>
            <a:off x="6614123" y="4790550"/>
            <a:ext cx="1700143" cy="1323439"/>
          </a:xfrm>
          <a:prstGeom prst="rect">
            <a:avLst/>
          </a:prstGeom>
        </p:spPr>
        <p:txBody>
          <a:bodyPr wrap="square">
            <a:spAutoFit/>
          </a:bodyPr>
          <a:lstStyle/>
          <a:p>
            <a:r>
              <a:rPr lang="en-US" sz="2000" dirty="0">
                <a:solidFill>
                  <a:prstClr val="black"/>
                </a:solidFill>
                <a:latin typeface="Arial" panose="020B0604020202020204" pitchFamily="34" charset="0"/>
                <a:cs typeface="Arial" panose="020B0604020202020204" pitchFamily="34" charset="0"/>
              </a:rPr>
              <a:t>For safety, sometimes they must be moved</a:t>
            </a:r>
          </a:p>
        </p:txBody>
      </p:sp>
    </p:spTree>
    <p:custDataLst>
      <p:tags r:id="rId2"/>
    </p:custDataLst>
    <p:extLst>
      <p:ext uri="{BB962C8B-B14F-4D97-AF65-F5344CB8AC3E}">
        <p14:creationId xmlns:p14="http://schemas.microsoft.com/office/powerpoint/2010/main" val="71276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afterEffect">
                                  <p:stCondLst>
                                    <p:cond delay="500"/>
                                  </p:stCondLst>
                                  <p:childTnLst>
                                    <p:animClr clrSpc="rgb" dir="cw">
                                      <p:cBhvr override="childStyle">
                                        <p:cTn id="6" dur="2000" fill="hold"/>
                                        <p:tgtEl>
                                          <p:spTgt spid="19"/>
                                        </p:tgtEl>
                                        <p:attrNameLst>
                                          <p:attrName>style.color</p:attrName>
                                        </p:attrNameLst>
                                      </p:cBhvr>
                                      <p:to>
                                        <a:srgbClr val="C00000"/>
                                      </p:to>
                                    </p:animClr>
                                  </p:childTnLst>
                                </p:cTn>
                              </p:par>
                            </p:childTnLst>
                          </p:cTn>
                        </p:par>
                        <p:par>
                          <p:cTn id="7" fill="hold">
                            <p:stCondLst>
                              <p:cond delay="2500"/>
                            </p:stCondLst>
                            <p:childTnLst>
                              <p:par>
                                <p:cTn id="8" presetID="3" presetClass="emph" presetSubtype="2" fill="hold" grpId="0" nodeType="afterEffect">
                                  <p:stCondLst>
                                    <p:cond delay="0"/>
                                  </p:stCondLst>
                                  <p:childTnLst>
                                    <p:animClr clrSpc="rgb" dir="cw">
                                      <p:cBhvr override="childStyle">
                                        <p:cTn id="9" dur="2000" fill="hold"/>
                                        <p:tgtEl>
                                          <p:spTgt spid="20"/>
                                        </p:tgtEl>
                                        <p:attrNameLst>
                                          <p:attrName>style.color</p:attrName>
                                        </p:attrNameLst>
                                      </p:cBhvr>
                                      <p:to>
                                        <a:srgbClr val="C00000"/>
                                      </p:to>
                                    </p:animClr>
                                  </p:childTnLst>
                                </p:cTn>
                              </p:par>
                            </p:childTnLst>
                          </p:cTn>
                        </p:par>
                        <p:par>
                          <p:cTn id="10" fill="hold">
                            <p:stCondLst>
                              <p:cond delay="4500"/>
                            </p:stCondLst>
                            <p:childTnLst>
                              <p:par>
                                <p:cTn id="11" presetID="3" presetClass="emph" presetSubtype="2" fill="hold" grpId="0" nodeType="afterEffect">
                                  <p:stCondLst>
                                    <p:cond delay="0"/>
                                  </p:stCondLst>
                                  <p:childTnLst>
                                    <p:animClr clrSpc="rgb" dir="cw">
                                      <p:cBhvr override="childStyle">
                                        <p:cTn id="12" dur="2000" fill="hold"/>
                                        <p:tgtEl>
                                          <p:spTgt spid="21"/>
                                        </p:tgtEl>
                                        <p:attrNameLst>
                                          <p:attrName>style.color</p:attrName>
                                        </p:attrNameLst>
                                      </p:cBhvr>
                                      <p:to>
                                        <a:srgbClr val="C00000"/>
                                      </p:to>
                                    </p:animClr>
                                  </p:childTnLst>
                                </p:cTn>
                              </p:par>
                            </p:childTnLst>
                          </p:cTn>
                        </p:par>
                        <p:par>
                          <p:cTn id="13" fill="hold">
                            <p:stCondLst>
                              <p:cond delay="6500"/>
                            </p:stCondLst>
                            <p:childTnLst>
                              <p:par>
                                <p:cTn id="14" presetID="3" presetClass="emph" presetSubtype="2" fill="hold" grpId="0" nodeType="afterEffect">
                                  <p:stCondLst>
                                    <p:cond delay="500"/>
                                  </p:stCondLst>
                                  <p:childTnLst>
                                    <p:animClr clrSpc="rgb" dir="cw">
                                      <p:cBhvr override="childStyle">
                                        <p:cTn id="15" dur="2000" fill="hold"/>
                                        <p:tgtEl>
                                          <p:spTgt spid="22"/>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145" y="296268"/>
            <a:ext cx="9413319" cy="1010044"/>
            <a:chOff x="-2619" y="296268"/>
            <a:chExt cx="7569864" cy="1010044"/>
          </a:xfrm>
        </p:grpSpPr>
        <p:sp>
          <p:nvSpPr>
            <p:cNvPr id="1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16" name="Object 15"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41493"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5" y="328792"/>
            <a:ext cx="6096000" cy="954107"/>
          </a:xfrm>
          <a:prstGeom prst="rect">
            <a:avLst/>
          </a:prstGeom>
        </p:spPr>
        <p:txBody>
          <a:bodyPr>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ACEs</a:t>
            </a:r>
            <a:endParaRPr lang="en-US" sz="2800" dirty="0">
              <a:solidFill>
                <a:prstClr val="black"/>
              </a:solidFill>
              <a:latin typeface="Arial" panose="020B0604020202020204" pitchFamily="34" charset="0"/>
              <a:cs typeface="Arial" panose="020B0604020202020204" pitchFamily="34" charset="0"/>
            </a:endParaRPr>
          </a:p>
        </p:txBody>
      </p:sp>
      <p:pic>
        <p:nvPicPr>
          <p:cNvPr id="3" name="ccKFkcfXx-c"/>
          <p:cNvPicPr>
            <a:picLocks noRot="1" noChangeAspect="1"/>
          </p:cNvPicPr>
          <p:nvPr>
            <a:videoFile r:link="rId3"/>
          </p:nvPr>
        </p:nvPicPr>
        <p:blipFill>
          <a:blip r:embed="rId8"/>
          <a:stretch>
            <a:fillRect/>
          </a:stretch>
        </p:blipFill>
        <p:spPr>
          <a:xfrm>
            <a:off x="1274039" y="1315423"/>
            <a:ext cx="9853471" cy="5542577"/>
          </a:xfrm>
          <a:prstGeom prst="rect">
            <a:avLst/>
          </a:prstGeom>
        </p:spPr>
      </p:pic>
    </p:spTree>
    <p:extLst>
      <p:ext uri="{BB962C8B-B14F-4D97-AF65-F5344CB8AC3E}">
        <p14:creationId xmlns:p14="http://schemas.microsoft.com/office/powerpoint/2010/main" val="28645163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4"/>
          <a:stretch>
            <a:fillRect/>
          </a:stretch>
        </p:blipFill>
        <p:spPr>
          <a:xfrm>
            <a:off x="7349729" y="710603"/>
            <a:ext cx="449826" cy="457200"/>
          </a:xfrm>
          <a:prstGeom prst="rect">
            <a:avLst/>
          </a:prstGeom>
        </p:spPr>
      </p:pic>
      <p:grpSp>
        <p:nvGrpSpPr>
          <p:cNvPr id="26" name="Group 25">
            <a:extLst>
              <a:ext uri="{FF2B5EF4-FFF2-40B4-BE49-F238E27FC236}">
                <a16:creationId xmlns:a16="http://schemas.microsoft.com/office/drawing/2014/main" id="{B40037B6-E227-411B-9BBC-4E5BC8C03BC2}"/>
              </a:ext>
            </a:extLst>
          </p:cNvPr>
          <p:cNvGrpSpPr/>
          <p:nvPr/>
        </p:nvGrpSpPr>
        <p:grpSpPr>
          <a:xfrm rot="660563">
            <a:off x="7939060" y="897024"/>
            <a:ext cx="586391" cy="294336"/>
            <a:chOff x="1387426" y="5176545"/>
            <a:chExt cx="586391" cy="294336"/>
          </a:xfrm>
        </p:grpSpPr>
        <p:sp>
          <p:nvSpPr>
            <p:cNvPr id="27" name="Freeform 78">
              <a:extLst>
                <a:ext uri="{FF2B5EF4-FFF2-40B4-BE49-F238E27FC236}">
                  <a16:creationId xmlns:a16="http://schemas.microsoft.com/office/drawing/2014/main" id="{185C1CF5-F897-4FA2-92C9-4DCB0A803D19}"/>
                </a:ext>
              </a:extLst>
            </p:cNvPr>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TextBox 27">
              <a:extLst>
                <a:ext uri="{FF2B5EF4-FFF2-40B4-BE49-F238E27FC236}">
                  <a16:creationId xmlns:a16="http://schemas.microsoft.com/office/drawing/2014/main" id="{3877A601-F489-47E8-BF0F-A9F04F13E2FA}"/>
                </a:ext>
              </a:extLst>
            </p:cNvPr>
            <p:cNvSpPr txBox="1"/>
            <p:nvPr/>
          </p:nvSpPr>
          <p:spPr>
            <a:xfrm rot="20939437">
              <a:off x="1640071" y="5176545"/>
              <a:ext cx="333746" cy="246221"/>
            </a:xfrm>
            <a:prstGeom prst="rect">
              <a:avLst/>
            </a:prstGeom>
            <a:noFill/>
          </p:spPr>
          <p:txBody>
            <a:bodyPr wrap="none" rtlCol="0">
              <a:spAutoFit/>
            </a:bodyPr>
            <a:lstStyle/>
            <a:p>
              <a:r>
                <a:rPr lang="en-US" sz="1000" b="1" dirty="0">
                  <a:solidFill>
                    <a:schemeClr val="bg1"/>
                  </a:solidFill>
                  <a:latin typeface="Arial" pitchFamily="34" charset="0"/>
                  <a:cs typeface="Arial" pitchFamily="34" charset="0"/>
                </a:rPr>
                <a:t>3F</a:t>
              </a:r>
            </a:p>
          </p:txBody>
        </p:sp>
      </p:grpSp>
      <p:pic>
        <p:nvPicPr>
          <p:cNvPr id="29" name="Picture 28">
            <a:extLst>
              <a:ext uri="{FF2B5EF4-FFF2-40B4-BE49-F238E27FC236}">
                <a16:creationId xmlns:a16="http://schemas.microsoft.com/office/drawing/2014/main" id="{2376BA15-EF83-4E05-8B2D-568477E0CD48}"/>
              </a:ext>
            </a:extLst>
          </p:cNvPr>
          <p:cNvPicPr>
            <a:picLocks noChangeAspect="1"/>
          </p:cNvPicPr>
          <p:nvPr/>
        </p:nvPicPr>
        <p:blipFill>
          <a:blip r:embed="rId5"/>
          <a:stretch>
            <a:fillRect/>
          </a:stretch>
        </p:blipFill>
        <p:spPr>
          <a:xfrm>
            <a:off x="7674436" y="778431"/>
            <a:ext cx="422556" cy="415585"/>
          </a:xfrm>
          <a:prstGeom prst="rect">
            <a:avLst/>
          </a:prstGeom>
        </p:spPr>
      </p:pic>
      <p:grpSp>
        <p:nvGrpSpPr>
          <p:cNvPr id="30" name="Group 29">
            <a:extLst>
              <a:ext uri="{FF2B5EF4-FFF2-40B4-BE49-F238E27FC236}">
                <a16:creationId xmlns:a16="http://schemas.microsoft.com/office/drawing/2014/main" id="{BF5E15C2-858E-4DB9-A776-6AAB6CED1AB4}"/>
              </a:ext>
            </a:extLst>
          </p:cNvPr>
          <p:cNvGrpSpPr/>
          <p:nvPr/>
        </p:nvGrpSpPr>
        <p:grpSpPr>
          <a:xfrm rot="660563">
            <a:off x="8121939" y="914648"/>
            <a:ext cx="600687" cy="295708"/>
            <a:chOff x="1387426" y="5175173"/>
            <a:chExt cx="600687" cy="295708"/>
          </a:xfrm>
        </p:grpSpPr>
        <p:sp>
          <p:nvSpPr>
            <p:cNvPr id="32" name="Freeform 78">
              <a:extLst>
                <a:ext uri="{FF2B5EF4-FFF2-40B4-BE49-F238E27FC236}">
                  <a16:creationId xmlns:a16="http://schemas.microsoft.com/office/drawing/2014/main" id="{4B68B26A-B4BB-4B8F-8421-CD86C04E55B6}"/>
                </a:ext>
              </a:extLst>
            </p:cNvPr>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3" name="TextBox 32">
              <a:extLst>
                <a:ext uri="{FF2B5EF4-FFF2-40B4-BE49-F238E27FC236}">
                  <a16:creationId xmlns:a16="http://schemas.microsoft.com/office/drawing/2014/main" id="{EFD7118C-5ABC-4D9A-8A50-9E6157BF858B}"/>
                </a:ext>
              </a:extLst>
            </p:cNvPr>
            <p:cNvSpPr txBox="1"/>
            <p:nvPr/>
          </p:nvSpPr>
          <p:spPr>
            <a:xfrm rot="20939437">
              <a:off x="1639941" y="5175173"/>
              <a:ext cx="348172" cy="246221"/>
            </a:xfrm>
            <a:prstGeom prst="rect">
              <a:avLst/>
            </a:prstGeom>
            <a:noFill/>
          </p:spPr>
          <p:txBody>
            <a:bodyPr wrap="none" rtlCol="0">
              <a:spAutoFit/>
            </a:bodyPr>
            <a:lstStyle/>
            <a:p>
              <a:r>
                <a:rPr lang="en-US" sz="1000" b="1" dirty="0">
                  <a:solidFill>
                    <a:schemeClr val="bg1"/>
                  </a:solidFill>
                  <a:latin typeface="Arial" pitchFamily="34" charset="0"/>
                  <a:cs typeface="Arial" pitchFamily="34" charset="0"/>
                </a:rPr>
                <a:t>8D</a:t>
              </a:r>
            </a:p>
          </p:txBody>
        </p:sp>
      </p:grpSp>
      <p:pic>
        <p:nvPicPr>
          <p:cNvPr id="34" name="Picture 33"/>
          <p:cNvPicPr>
            <a:picLocks noChangeAspect="1"/>
          </p:cNvPicPr>
          <p:nvPr/>
        </p:nvPicPr>
        <p:blipFill>
          <a:blip r:embed="rId6"/>
          <a:stretch>
            <a:fillRect/>
          </a:stretch>
        </p:blipFill>
        <p:spPr>
          <a:xfrm>
            <a:off x="7463755" y="786110"/>
            <a:ext cx="310435" cy="365760"/>
          </a:xfrm>
          <a:prstGeom prst="rect">
            <a:avLst/>
          </a:prstGeom>
        </p:spPr>
      </p:pic>
      <p:grpSp>
        <p:nvGrpSpPr>
          <p:cNvPr id="35" name="Group 34"/>
          <p:cNvGrpSpPr/>
          <p:nvPr/>
        </p:nvGrpSpPr>
        <p:grpSpPr>
          <a:xfrm rot="660563">
            <a:off x="7939060" y="897020"/>
            <a:ext cx="600686" cy="295717"/>
            <a:chOff x="1387426" y="5175164"/>
            <a:chExt cx="600686" cy="295717"/>
          </a:xfrm>
        </p:grpSpPr>
        <p:sp>
          <p:nvSpPr>
            <p:cNvPr id="36" name="Freeform 78"/>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7" name="TextBox 36"/>
            <p:cNvSpPr txBox="1"/>
            <p:nvPr/>
          </p:nvSpPr>
          <p:spPr>
            <a:xfrm rot="20939437">
              <a:off x="1639940" y="5175164"/>
              <a:ext cx="348172" cy="246221"/>
            </a:xfrm>
            <a:prstGeom prst="rect">
              <a:avLst/>
            </a:prstGeom>
            <a:noFill/>
          </p:spPr>
          <p:txBody>
            <a:bodyPr wrap="none" rtlCol="0">
              <a:spAutoFit/>
            </a:bodyPr>
            <a:lstStyle/>
            <a:p>
              <a:r>
                <a:rPr lang="en-US" sz="1000" b="1" dirty="0">
                  <a:solidFill>
                    <a:schemeClr val="bg1"/>
                  </a:solidFill>
                  <a:latin typeface="Arial" pitchFamily="34" charset="0"/>
                  <a:cs typeface="Arial" pitchFamily="34" charset="0"/>
                </a:rPr>
                <a:t>3B</a:t>
              </a:r>
            </a:p>
          </p:txBody>
        </p:sp>
      </p:grpSp>
      <p:grpSp>
        <p:nvGrpSpPr>
          <p:cNvPr id="38" name="Group 37"/>
          <p:cNvGrpSpPr/>
          <p:nvPr/>
        </p:nvGrpSpPr>
        <p:grpSpPr>
          <a:xfrm>
            <a:off x="-12145" y="296268"/>
            <a:ext cx="9413319" cy="1010044"/>
            <a:chOff x="-2619" y="296268"/>
            <a:chExt cx="7569864" cy="1010044"/>
          </a:xfrm>
        </p:grpSpPr>
        <p:sp>
          <p:nvSpPr>
            <p:cNvPr id="39"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Rectangle 40"/>
          <p:cNvSpPr/>
          <p:nvPr/>
        </p:nvSpPr>
        <p:spPr>
          <a:xfrm>
            <a:off x="104775" y="328792"/>
            <a:ext cx="6096000" cy="954107"/>
          </a:xfrm>
          <a:prstGeom prst="rect">
            <a:avLst/>
          </a:prstGeom>
        </p:spPr>
        <p:txBody>
          <a:bodyPr>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a:t>
            </a:r>
            <a:r>
              <a:rPr lang="en-US" sz="2800" b="1" dirty="0" smtClean="0">
                <a:solidFill>
                  <a:schemeClr val="tx2">
                    <a:lumMod val="60000"/>
                    <a:lumOff val="40000"/>
                  </a:schemeClr>
                </a:solidFill>
                <a:latin typeface="Arial" panose="020B0604020202020204" pitchFamily="34" charset="0"/>
                <a:cs typeface="Arial" panose="020B0604020202020204" pitchFamily="34" charset="0"/>
              </a:rPr>
              <a:t>2 </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ACEs</a:t>
            </a:r>
            <a:endParaRPr lang="en-US" sz="2800" dirty="0">
              <a:latin typeface="Arial" panose="020B0604020202020204" pitchFamily="34" charset="0"/>
              <a:cs typeface="Arial" panose="020B0604020202020204" pitchFamily="34" charset="0"/>
            </a:endParaRPr>
          </a:p>
        </p:txBody>
      </p:sp>
      <p:pic>
        <p:nvPicPr>
          <p:cNvPr id="148482" name="Picture 2" descr="The three types of ACEs include abuse, neglect and household dysfunction"/>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8891" y="1330336"/>
            <a:ext cx="7646760" cy="56973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66676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4"/>
          <a:stretch>
            <a:fillRect/>
          </a:stretch>
        </p:blipFill>
        <p:spPr>
          <a:xfrm>
            <a:off x="7349729" y="710603"/>
            <a:ext cx="449826" cy="457200"/>
          </a:xfrm>
          <a:prstGeom prst="rect">
            <a:avLst/>
          </a:prstGeom>
        </p:spPr>
      </p:pic>
      <p:grpSp>
        <p:nvGrpSpPr>
          <p:cNvPr id="26" name="Group 25">
            <a:extLst>
              <a:ext uri="{FF2B5EF4-FFF2-40B4-BE49-F238E27FC236}">
                <a16:creationId xmlns:a16="http://schemas.microsoft.com/office/drawing/2014/main" id="{B40037B6-E227-411B-9BBC-4E5BC8C03BC2}"/>
              </a:ext>
            </a:extLst>
          </p:cNvPr>
          <p:cNvGrpSpPr/>
          <p:nvPr/>
        </p:nvGrpSpPr>
        <p:grpSpPr>
          <a:xfrm rot="660563">
            <a:off x="7939060" y="897024"/>
            <a:ext cx="586391" cy="294336"/>
            <a:chOff x="1387426" y="5176545"/>
            <a:chExt cx="586391" cy="294336"/>
          </a:xfrm>
        </p:grpSpPr>
        <p:sp>
          <p:nvSpPr>
            <p:cNvPr id="27" name="Freeform 78">
              <a:extLst>
                <a:ext uri="{FF2B5EF4-FFF2-40B4-BE49-F238E27FC236}">
                  <a16:creationId xmlns:a16="http://schemas.microsoft.com/office/drawing/2014/main" id="{185C1CF5-F897-4FA2-92C9-4DCB0A803D19}"/>
                </a:ext>
              </a:extLst>
            </p:cNvPr>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TextBox 27">
              <a:extLst>
                <a:ext uri="{FF2B5EF4-FFF2-40B4-BE49-F238E27FC236}">
                  <a16:creationId xmlns:a16="http://schemas.microsoft.com/office/drawing/2014/main" id="{3877A601-F489-47E8-BF0F-A9F04F13E2FA}"/>
                </a:ext>
              </a:extLst>
            </p:cNvPr>
            <p:cNvSpPr txBox="1"/>
            <p:nvPr/>
          </p:nvSpPr>
          <p:spPr>
            <a:xfrm rot="20939437">
              <a:off x="1640071" y="5176545"/>
              <a:ext cx="333746" cy="246221"/>
            </a:xfrm>
            <a:prstGeom prst="rect">
              <a:avLst/>
            </a:prstGeom>
            <a:noFill/>
          </p:spPr>
          <p:txBody>
            <a:bodyPr wrap="none" rtlCol="0">
              <a:spAutoFit/>
            </a:bodyPr>
            <a:lstStyle/>
            <a:p>
              <a:r>
                <a:rPr lang="en-US" sz="1000" b="1" dirty="0">
                  <a:solidFill>
                    <a:schemeClr val="bg1"/>
                  </a:solidFill>
                  <a:latin typeface="Arial" pitchFamily="34" charset="0"/>
                  <a:cs typeface="Arial" pitchFamily="34" charset="0"/>
                </a:rPr>
                <a:t>3F</a:t>
              </a:r>
            </a:p>
          </p:txBody>
        </p:sp>
      </p:grpSp>
      <p:pic>
        <p:nvPicPr>
          <p:cNvPr id="29" name="Picture 28">
            <a:extLst>
              <a:ext uri="{FF2B5EF4-FFF2-40B4-BE49-F238E27FC236}">
                <a16:creationId xmlns:a16="http://schemas.microsoft.com/office/drawing/2014/main" id="{2376BA15-EF83-4E05-8B2D-568477E0CD48}"/>
              </a:ext>
            </a:extLst>
          </p:cNvPr>
          <p:cNvPicPr>
            <a:picLocks noChangeAspect="1"/>
          </p:cNvPicPr>
          <p:nvPr/>
        </p:nvPicPr>
        <p:blipFill>
          <a:blip r:embed="rId5"/>
          <a:stretch>
            <a:fillRect/>
          </a:stretch>
        </p:blipFill>
        <p:spPr>
          <a:xfrm>
            <a:off x="7674436" y="778431"/>
            <a:ext cx="422556" cy="415585"/>
          </a:xfrm>
          <a:prstGeom prst="rect">
            <a:avLst/>
          </a:prstGeom>
        </p:spPr>
      </p:pic>
      <p:grpSp>
        <p:nvGrpSpPr>
          <p:cNvPr id="30" name="Group 29">
            <a:extLst>
              <a:ext uri="{FF2B5EF4-FFF2-40B4-BE49-F238E27FC236}">
                <a16:creationId xmlns:a16="http://schemas.microsoft.com/office/drawing/2014/main" id="{BF5E15C2-858E-4DB9-A776-6AAB6CED1AB4}"/>
              </a:ext>
            </a:extLst>
          </p:cNvPr>
          <p:cNvGrpSpPr/>
          <p:nvPr/>
        </p:nvGrpSpPr>
        <p:grpSpPr>
          <a:xfrm rot="660563">
            <a:off x="8121939" y="914648"/>
            <a:ext cx="600687" cy="295708"/>
            <a:chOff x="1387426" y="5175173"/>
            <a:chExt cx="600687" cy="295708"/>
          </a:xfrm>
        </p:grpSpPr>
        <p:sp>
          <p:nvSpPr>
            <p:cNvPr id="32" name="Freeform 78">
              <a:extLst>
                <a:ext uri="{FF2B5EF4-FFF2-40B4-BE49-F238E27FC236}">
                  <a16:creationId xmlns:a16="http://schemas.microsoft.com/office/drawing/2014/main" id="{4B68B26A-B4BB-4B8F-8421-CD86C04E55B6}"/>
                </a:ext>
              </a:extLst>
            </p:cNvPr>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3" name="TextBox 32">
              <a:extLst>
                <a:ext uri="{FF2B5EF4-FFF2-40B4-BE49-F238E27FC236}">
                  <a16:creationId xmlns:a16="http://schemas.microsoft.com/office/drawing/2014/main" id="{EFD7118C-5ABC-4D9A-8A50-9E6157BF858B}"/>
                </a:ext>
              </a:extLst>
            </p:cNvPr>
            <p:cNvSpPr txBox="1"/>
            <p:nvPr/>
          </p:nvSpPr>
          <p:spPr>
            <a:xfrm rot="20939437">
              <a:off x="1639941" y="5175173"/>
              <a:ext cx="348172" cy="246221"/>
            </a:xfrm>
            <a:prstGeom prst="rect">
              <a:avLst/>
            </a:prstGeom>
            <a:noFill/>
          </p:spPr>
          <p:txBody>
            <a:bodyPr wrap="none" rtlCol="0">
              <a:spAutoFit/>
            </a:bodyPr>
            <a:lstStyle/>
            <a:p>
              <a:r>
                <a:rPr lang="en-US" sz="1000" b="1" dirty="0">
                  <a:solidFill>
                    <a:schemeClr val="bg1"/>
                  </a:solidFill>
                  <a:latin typeface="Arial" pitchFamily="34" charset="0"/>
                  <a:cs typeface="Arial" pitchFamily="34" charset="0"/>
                </a:rPr>
                <a:t>8D</a:t>
              </a:r>
            </a:p>
          </p:txBody>
        </p:sp>
      </p:grpSp>
      <p:pic>
        <p:nvPicPr>
          <p:cNvPr id="34" name="Picture 33"/>
          <p:cNvPicPr>
            <a:picLocks noChangeAspect="1"/>
          </p:cNvPicPr>
          <p:nvPr/>
        </p:nvPicPr>
        <p:blipFill>
          <a:blip r:embed="rId6"/>
          <a:stretch>
            <a:fillRect/>
          </a:stretch>
        </p:blipFill>
        <p:spPr>
          <a:xfrm>
            <a:off x="7463755" y="786110"/>
            <a:ext cx="310435" cy="365760"/>
          </a:xfrm>
          <a:prstGeom prst="rect">
            <a:avLst/>
          </a:prstGeom>
        </p:spPr>
      </p:pic>
      <p:grpSp>
        <p:nvGrpSpPr>
          <p:cNvPr id="35" name="Group 34"/>
          <p:cNvGrpSpPr/>
          <p:nvPr/>
        </p:nvGrpSpPr>
        <p:grpSpPr>
          <a:xfrm rot="660563">
            <a:off x="7939060" y="897020"/>
            <a:ext cx="600686" cy="295717"/>
            <a:chOff x="1387426" y="5175164"/>
            <a:chExt cx="600686" cy="295717"/>
          </a:xfrm>
        </p:grpSpPr>
        <p:sp>
          <p:nvSpPr>
            <p:cNvPr id="36" name="Freeform 78"/>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37" name="TextBox 36"/>
            <p:cNvSpPr txBox="1"/>
            <p:nvPr/>
          </p:nvSpPr>
          <p:spPr>
            <a:xfrm rot="20939437">
              <a:off x="1639940" y="5175164"/>
              <a:ext cx="348172" cy="246221"/>
            </a:xfrm>
            <a:prstGeom prst="rect">
              <a:avLst/>
            </a:prstGeom>
            <a:noFill/>
          </p:spPr>
          <p:txBody>
            <a:bodyPr wrap="none" rtlCol="0">
              <a:spAutoFit/>
            </a:bodyPr>
            <a:lstStyle/>
            <a:p>
              <a:r>
                <a:rPr lang="en-US" sz="1000" b="1" dirty="0">
                  <a:solidFill>
                    <a:schemeClr val="bg1"/>
                  </a:solidFill>
                  <a:latin typeface="Arial" pitchFamily="34" charset="0"/>
                  <a:cs typeface="Arial" pitchFamily="34" charset="0"/>
                </a:rPr>
                <a:t>3B</a:t>
              </a:r>
            </a:p>
          </p:txBody>
        </p:sp>
      </p:grpSp>
      <p:grpSp>
        <p:nvGrpSpPr>
          <p:cNvPr id="38" name="Group 37"/>
          <p:cNvGrpSpPr/>
          <p:nvPr/>
        </p:nvGrpSpPr>
        <p:grpSpPr>
          <a:xfrm>
            <a:off x="-12145" y="296268"/>
            <a:ext cx="9413319" cy="1010044"/>
            <a:chOff x="-2619" y="296268"/>
            <a:chExt cx="7569864" cy="1010044"/>
          </a:xfrm>
        </p:grpSpPr>
        <p:sp>
          <p:nvSpPr>
            <p:cNvPr id="39"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Rectangle 40"/>
          <p:cNvSpPr/>
          <p:nvPr/>
        </p:nvSpPr>
        <p:spPr>
          <a:xfrm>
            <a:off x="104775" y="328792"/>
            <a:ext cx="6096000" cy="954107"/>
          </a:xfrm>
          <a:prstGeom prst="rect">
            <a:avLst/>
          </a:prstGeom>
        </p:spPr>
        <p:txBody>
          <a:bodyPr>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a:t>
            </a:r>
            <a:r>
              <a:rPr lang="en-US" sz="2800" b="1" dirty="0" smtClean="0">
                <a:solidFill>
                  <a:schemeClr val="tx2">
                    <a:lumMod val="60000"/>
                    <a:lumOff val="40000"/>
                  </a:schemeClr>
                </a:solidFill>
                <a:latin typeface="Arial" panose="020B0604020202020204" pitchFamily="34" charset="0"/>
                <a:cs typeface="Arial" panose="020B0604020202020204" pitchFamily="34" charset="0"/>
              </a:rPr>
              <a:t>2 </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ACEs</a:t>
            </a:r>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7">
            <a:clrChange>
              <a:clrFrom>
                <a:srgbClr val="FFFFFF"/>
              </a:clrFrom>
              <a:clrTo>
                <a:srgbClr val="FFFFFF">
                  <a:alpha val="0"/>
                </a:srgbClr>
              </a:clrTo>
            </a:clrChange>
          </a:blip>
          <a:stretch>
            <a:fillRect/>
          </a:stretch>
        </p:blipFill>
        <p:spPr>
          <a:xfrm>
            <a:off x="1986739" y="1260593"/>
            <a:ext cx="6689379" cy="5626685"/>
          </a:xfrm>
          <a:prstGeom prst="rect">
            <a:avLst/>
          </a:prstGeom>
        </p:spPr>
      </p:pic>
    </p:spTree>
    <p:custDataLst>
      <p:tags r:id="rId1"/>
    </p:custDataLst>
    <p:extLst>
      <p:ext uri="{BB962C8B-B14F-4D97-AF65-F5344CB8AC3E}">
        <p14:creationId xmlns:p14="http://schemas.microsoft.com/office/powerpoint/2010/main" val="12042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275592"/>
            <a:ext cx="9413319" cy="1010044"/>
            <a:chOff x="-2619" y="296268"/>
            <a:chExt cx="7569864" cy="1010044"/>
          </a:xfrm>
        </p:grpSpPr>
        <p:sp>
          <p:nvSpPr>
            <p:cNvPr id="1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16" name="Object 15"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71866"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4" y="328792"/>
            <a:ext cx="13949156" cy="1384995"/>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Activity </a:t>
            </a:r>
            <a:r>
              <a:rPr lang="en-US" sz="2800" dirty="0">
                <a:solidFill>
                  <a:prstClr val="white">
                    <a:lumMod val="95000"/>
                  </a:prstClr>
                </a:solidFill>
                <a:latin typeface="Arial" panose="020B0604020202020204" pitchFamily="34" charset="0"/>
                <a:cs typeface="Arial" panose="020B0604020202020204" pitchFamily="34" charset="0"/>
              </a:rPr>
              <a:t>Time: </a:t>
            </a:r>
            <a:r>
              <a:rPr lang="en-US" sz="2800" dirty="0" smtClean="0">
                <a:solidFill>
                  <a:prstClr val="white">
                    <a:lumMod val="95000"/>
                  </a:prstClr>
                </a:solidFill>
                <a:latin typeface="Arial" panose="020B0604020202020204" pitchFamily="34" charset="0"/>
                <a:cs typeface="Arial" panose="020B0604020202020204" pitchFamily="34" charset="0"/>
              </a:rPr>
              <a:t>Long-Term </a:t>
            </a:r>
            <a:r>
              <a:rPr lang="en-US" sz="2800" dirty="0">
                <a:solidFill>
                  <a:prstClr val="white">
                    <a:lumMod val="95000"/>
                  </a:prstClr>
                </a:solidFill>
                <a:latin typeface="Arial" panose="020B0604020202020204" pitchFamily="34" charset="0"/>
                <a:cs typeface="Arial" panose="020B0604020202020204" pitchFamily="34" charset="0"/>
              </a:rPr>
              <a:t>Effects of </a:t>
            </a:r>
            <a:r>
              <a:rPr lang="en-US" sz="2800" dirty="0" smtClean="0">
                <a:solidFill>
                  <a:prstClr val="white">
                    <a:lumMod val="95000"/>
                  </a:prstClr>
                </a:solidFill>
                <a:latin typeface="Arial" panose="020B0604020202020204" pitchFamily="34" charset="0"/>
                <a:cs typeface="Arial" panose="020B0604020202020204" pitchFamily="34" charset="0"/>
              </a:rPr>
              <a:t>Childhood </a:t>
            </a:r>
            <a:r>
              <a:rPr lang="en-US" sz="2800" dirty="0">
                <a:solidFill>
                  <a:prstClr val="white">
                    <a:lumMod val="95000"/>
                  </a:prstClr>
                </a:solidFill>
                <a:latin typeface="Arial" panose="020B0604020202020204" pitchFamily="34" charset="0"/>
                <a:cs typeface="Arial" panose="020B0604020202020204" pitchFamily="34" charset="0"/>
              </a:rPr>
              <a:t>Trauma</a:t>
            </a:r>
            <a:endParaRPr lang="en-US" sz="2800" dirty="0">
              <a:solidFill>
                <a:prstClr val="black"/>
              </a:solidFill>
              <a:latin typeface="Arial" panose="020B0604020202020204" pitchFamily="34" charset="0"/>
              <a:cs typeface="Arial" panose="020B0604020202020204" pitchFamily="34" charset="0"/>
            </a:endParaRPr>
          </a:p>
          <a:p>
            <a:endParaRPr lang="en-US" sz="2800" dirty="0">
              <a:solidFill>
                <a:prstClr val="white">
                  <a:lumMod val="95000"/>
                </a:prstClr>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
        <p:nvSpPr>
          <p:cNvPr id="4" name="Rectangle 3"/>
          <p:cNvSpPr/>
          <p:nvPr/>
        </p:nvSpPr>
        <p:spPr>
          <a:xfrm>
            <a:off x="0" y="1766987"/>
            <a:ext cx="12183299" cy="4675909"/>
          </a:xfrm>
          <a:prstGeom prst="rect">
            <a:avLst/>
          </a:prstGeom>
          <a:gradFill>
            <a:gsLst>
              <a:gs pos="0">
                <a:srgbClr val="000000"/>
              </a:gs>
              <a:gs pos="99000">
                <a:srgbClr val="11304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774" y="1799556"/>
            <a:ext cx="6905361" cy="4643339"/>
          </a:xfrm>
          <a:prstGeom prst="rect">
            <a:avLst/>
          </a:prstGeom>
          <a:ln>
            <a:noFill/>
          </a:ln>
          <a:effectLst>
            <a:softEdge rad="112500"/>
          </a:effectLst>
        </p:spPr>
      </p:pic>
      <p:sp>
        <p:nvSpPr>
          <p:cNvPr id="8" name="TextBox 7"/>
          <p:cNvSpPr txBox="1"/>
          <p:nvPr/>
        </p:nvSpPr>
        <p:spPr>
          <a:xfrm>
            <a:off x="7114909" y="2498510"/>
            <a:ext cx="4810197"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prstClr val="white"/>
                </a:solidFill>
                <a:latin typeface="Arial" panose="020B0604020202020204" pitchFamily="34" charset="0"/>
                <a:cs typeface="Arial" panose="020B0604020202020204" pitchFamily="34" charset="0"/>
              </a:rPr>
              <a:t>What long-term effects might the unresolved trauma have on </a:t>
            </a:r>
            <a:r>
              <a:rPr lang="en-US" sz="2400" dirty="0" smtClean="0">
                <a:solidFill>
                  <a:prstClr val="white"/>
                </a:solidFill>
                <a:latin typeface="Arial" panose="020B0604020202020204" pitchFamily="34" charset="0"/>
                <a:cs typeface="Arial" panose="020B0604020202020204" pitchFamily="34" charset="0"/>
              </a:rPr>
              <a:t>a child’s health </a:t>
            </a:r>
            <a:r>
              <a:rPr lang="en-US" sz="2400" dirty="0">
                <a:solidFill>
                  <a:prstClr val="white"/>
                </a:solidFill>
                <a:latin typeface="Arial" panose="020B0604020202020204" pitchFamily="34" charset="0"/>
                <a:cs typeface="Arial" panose="020B0604020202020204" pitchFamily="34" charset="0"/>
              </a:rPr>
              <a:t>and well-being</a:t>
            </a:r>
            <a:r>
              <a:rPr lang="en-US" sz="2400" dirty="0" smtClean="0">
                <a:solidFill>
                  <a:prstClr val="white"/>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400" dirty="0" smtClean="0">
                <a:solidFill>
                  <a:prstClr val="white"/>
                </a:solidFill>
                <a:latin typeface="Arial" panose="020B0604020202020204" pitchFamily="34" charset="0"/>
                <a:cs typeface="Arial" panose="020B0604020202020204" pitchFamily="34" charset="0"/>
              </a:rPr>
              <a:t>What </a:t>
            </a:r>
            <a:r>
              <a:rPr lang="en-US" sz="2400" dirty="0">
                <a:solidFill>
                  <a:prstClr val="white"/>
                </a:solidFill>
                <a:latin typeface="Arial" panose="020B0604020202020204" pitchFamily="34" charset="0"/>
                <a:cs typeface="Arial" panose="020B0604020202020204" pitchFamily="34" charset="0"/>
              </a:rPr>
              <a:t>ACE score do you think </a:t>
            </a:r>
            <a:r>
              <a:rPr lang="en-US" sz="2400" dirty="0" smtClean="0">
                <a:solidFill>
                  <a:prstClr val="white"/>
                </a:solidFill>
                <a:latin typeface="Arial" panose="020B0604020202020204" pitchFamily="34" charset="0"/>
                <a:cs typeface="Arial" panose="020B0604020202020204" pitchFamily="34" charset="0"/>
              </a:rPr>
              <a:t>Clarissa Redd might </a:t>
            </a:r>
            <a:r>
              <a:rPr lang="en-US" sz="2400" dirty="0">
                <a:solidFill>
                  <a:prstClr val="white"/>
                </a:solidFill>
                <a:latin typeface="Arial" panose="020B0604020202020204" pitchFamily="34" charset="0"/>
                <a:cs typeface="Arial" panose="020B0604020202020204" pitchFamily="34" charset="0"/>
              </a:rPr>
              <a:t>have, given her early childhood experiences?</a:t>
            </a:r>
          </a:p>
          <a:p>
            <a:pPr marL="342900" indent="-342900">
              <a:buFont typeface="Arial" panose="020B0604020202020204" pitchFamily="34" charset="0"/>
              <a:buChar char="•"/>
            </a:pPr>
            <a:endParaRPr lang="en-US" sz="2400" dirty="0">
              <a:solidFill>
                <a:prstClr val="whit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solidFill>
                <a:prstClr val="whit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solidFill>
                <a:prstClr val="white"/>
              </a:solidFill>
              <a:latin typeface="Arial" panose="020B0604020202020204" pitchFamily="34" charset="0"/>
              <a:cs typeface="Arial" panose="020B0604020202020204" pitchFamily="34" charset="0"/>
            </a:endParaRPr>
          </a:p>
        </p:txBody>
      </p:sp>
    </p:spTree>
    <p:custDataLst>
      <p:tags r:id="rId2"/>
    </p:custDataLst>
    <p:extLst>
      <p:ext uri="{BB962C8B-B14F-4D97-AF65-F5344CB8AC3E}">
        <p14:creationId xmlns:p14="http://schemas.microsoft.com/office/powerpoint/2010/main" val="1822704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7463755" y="786110"/>
            <a:ext cx="310435" cy="365760"/>
          </a:xfrm>
          <a:prstGeom prst="rect">
            <a:avLst/>
          </a:prstGeom>
        </p:spPr>
      </p:pic>
      <p:grpSp>
        <p:nvGrpSpPr>
          <p:cNvPr id="15" name="Group 14">
            <a:extLst>
              <a:ext uri="{FF2B5EF4-FFF2-40B4-BE49-F238E27FC236}">
                <a16:creationId xmlns:a16="http://schemas.microsoft.com/office/drawing/2014/main" id="{51FD0A47-1122-489D-A367-59153ADD1DF5}"/>
              </a:ext>
            </a:extLst>
          </p:cNvPr>
          <p:cNvGrpSpPr/>
          <p:nvPr/>
        </p:nvGrpSpPr>
        <p:grpSpPr>
          <a:xfrm rot="660563">
            <a:off x="7939060" y="897023"/>
            <a:ext cx="592745" cy="294949"/>
            <a:chOff x="1387426" y="5175932"/>
            <a:chExt cx="592745" cy="294949"/>
          </a:xfrm>
        </p:grpSpPr>
        <p:sp>
          <p:nvSpPr>
            <p:cNvPr id="16" name="Freeform 78">
              <a:extLst>
                <a:ext uri="{FF2B5EF4-FFF2-40B4-BE49-F238E27FC236}">
                  <a16:creationId xmlns:a16="http://schemas.microsoft.com/office/drawing/2014/main" id="{1D8FE59F-4336-4A59-99AE-A203D671BE9E}"/>
                </a:ext>
              </a:extLst>
            </p:cNvPr>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TextBox 16">
              <a:extLst>
                <a:ext uri="{FF2B5EF4-FFF2-40B4-BE49-F238E27FC236}">
                  <a16:creationId xmlns:a16="http://schemas.microsoft.com/office/drawing/2014/main" id="{6DFA6ADA-9351-46D8-AC4A-F5B5436431C6}"/>
                </a:ext>
              </a:extLst>
            </p:cNvPr>
            <p:cNvSpPr txBox="1"/>
            <p:nvPr/>
          </p:nvSpPr>
          <p:spPr>
            <a:xfrm rot="20939437">
              <a:off x="1640013" y="5175932"/>
              <a:ext cx="340158" cy="246221"/>
            </a:xfrm>
            <a:prstGeom prst="rect">
              <a:avLst/>
            </a:prstGeom>
            <a:noFill/>
          </p:spPr>
          <p:txBody>
            <a:bodyPr wrap="none" rtlCol="0">
              <a:spAutoFit/>
            </a:bodyPr>
            <a:lstStyle/>
            <a:p>
              <a:r>
                <a:rPr lang="en-US" sz="1000" b="1" dirty="0">
                  <a:solidFill>
                    <a:schemeClr val="bg1"/>
                  </a:solidFill>
                  <a:latin typeface="Arial" pitchFamily="34" charset="0"/>
                  <a:cs typeface="Arial" pitchFamily="34" charset="0"/>
                </a:rPr>
                <a:t>3E</a:t>
              </a:r>
            </a:p>
          </p:txBody>
        </p:sp>
      </p:grpSp>
      <p:pic>
        <p:nvPicPr>
          <p:cNvPr id="21" name="Picture 20"/>
          <p:cNvPicPr>
            <a:picLocks noChangeAspect="1"/>
          </p:cNvPicPr>
          <p:nvPr/>
        </p:nvPicPr>
        <p:blipFill>
          <a:blip r:embed="rId4"/>
          <a:stretch>
            <a:fillRect/>
          </a:stretch>
        </p:blipFill>
        <p:spPr>
          <a:xfrm>
            <a:off x="7463755" y="786110"/>
            <a:ext cx="310435" cy="365760"/>
          </a:xfrm>
          <a:prstGeom prst="rect">
            <a:avLst/>
          </a:prstGeom>
        </p:spPr>
      </p:pic>
      <p:grpSp>
        <p:nvGrpSpPr>
          <p:cNvPr id="22" name="Group 21"/>
          <p:cNvGrpSpPr/>
          <p:nvPr/>
        </p:nvGrpSpPr>
        <p:grpSpPr>
          <a:xfrm rot="660563">
            <a:off x="7939060" y="897020"/>
            <a:ext cx="600686" cy="295717"/>
            <a:chOff x="1387426" y="5175164"/>
            <a:chExt cx="600686" cy="295717"/>
          </a:xfrm>
        </p:grpSpPr>
        <p:sp>
          <p:nvSpPr>
            <p:cNvPr id="24" name="Freeform 78"/>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5" name="TextBox 24"/>
            <p:cNvSpPr txBox="1"/>
            <p:nvPr/>
          </p:nvSpPr>
          <p:spPr>
            <a:xfrm rot="20939437">
              <a:off x="1639940" y="5175164"/>
              <a:ext cx="348172" cy="246221"/>
            </a:xfrm>
            <a:prstGeom prst="rect">
              <a:avLst/>
            </a:prstGeom>
            <a:noFill/>
          </p:spPr>
          <p:txBody>
            <a:bodyPr wrap="none" rtlCol="0">
              <a:spAutoFit/>
            </a:bodyPr>
            <a:lstStyle/>
            <a:p>
              <a:r>
                <a:rPr lang="en-US" sz="1000" b="1" dirty="0">
                  <a:solidFill>
                    <a:schemeClr val="bg1"/>
                  </a:solidFill>
                  <a:latin typeface="Arial" pitchFamily="34" charset="0"/>
                  <a:cs typeface="Arial" pitchFamily="34" charset="0"/>
                </a:rPr>
                <a:t>3B</a:t>
              </a:r>
            </a:p>
          </p:txBody>
        </p:sp>
      </p:grpSp>
      <p:grpSp>
        <p:nvGrpSpPr>
          <p:cNvPr id="29" name="Group 28"/>
          <p:cNvGrpSpPr/>
          <p:nvPr/>
        </p:nvGrpSpPr>
        <p:grpSpPr>
          <a:xfrm>
            <a:off x="-12145" y="296268"/>
            <a:ext cx="9413319" cy="1010044"/>
            <a:chOff x="-2619" y="296268"/>
            <a:chExt cx="7569864" cy="1010044"/>
          </a:xfrm>
        </p:grpSpPr>
        <p:sp>
          <p:nvSpPr>
            <p:cNvPr id="30"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p:cNvSpPr/>
          <p:nvPr/>
        </p:nvSpPr>
        <p:spPr>
          <a:xfrm>
            <a:off x="104775" y="328792"/>
            <a:ext cx="6096000" cy="954107"/>
          </a:xfrm>
          <a:prstGeom prst="rect">
            <a:avLst/>
          </a:prstGeom>
        </p:spPr>
        <p:txBody>
          <a:bodyPr>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a:t>
            </a:r>
            <a:r>
              <a:rPr lang="en-US" sz="2800" b="1" dirty="0" smtClean="0">
                <a:solidFill>
                  <a:schemeClr val="tx2">
                    <a:lumMod val="60000"/>
                    <a:lumOff val="40000"/>
                  </a:schemeClr>
                </a:solidFill>
                <a:latin typeface="Arial" panose="020B0604020202020204" pitchFamily="34" charset="0"/>
                <a:cs typeface="Arial" panose="020B0604020202020204" pitchFamily="34" charset="0"/>
              </a:rPr>
              <a:t>2 </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ACEs – Finding your ACE Score </a:t>
            </a:r>
            <a:endParaRPr lang="en-US" sz="2800" dirty="0">
              <a:latin typeface="Arial" panose="020B0604020202020204" pitchFamily="34" charset="0"/>
              <a:cs typeface="Arial" panose="020B0604020202020204" pitchFamily="34" charset="0"/>
            </a:endParaRPr>
          </a:p>
        </p:txBody>
      </p:sp>
      <p:sp>
        <p:nvSpPr>
          <p:cNvPr id="2" name="Rectangle 1"/>
          <p:cNvSpPr/>
          <p:nvPr/>
        </p:nvSpPr>
        <p:spPr>
          <a:xfrm>
            <a:off x="304799" y="1391623"/>
            <a:ext cx="5670997" cy="4493538"/>
          </a:xfrm>
          <a:prstGeom prst="rect">
            <a:avLst/>
          </a:prstGeom>
        </p:spPr>
        <p:txBody>
          <a:bodyPr wrap="square" numCol="1">
            <a:spAutoFit/>
          </a:bodyPr>
          <a:lstStyle/>
          <a:p>
            <a:r>
              <a:rPr lang="en-US" sz="1300" b="1" dirty="0" smtClean="0"/>
              <a:t>While you were growing up, during your first 18 years of life:</a:t>
            </a:r>
          </a:p>
          <a:p>
            <a:r>
              <a:rPr lang="en-US" sz="1300" dirty="0" smtClean="0"/>
              <a:t>1. Did a parent or other adult in the household </a:t>
            </a:r>
            <a:r>
              <a:rPr lang="en-US" sz="1300" b="1" dirty="0" smtClean="0"/>
              <a:t>often </a:t>
            </a:r>
            <a:r>
              <a:rPr lang="en-US" sz="1300" dirty="0" smtClean="0"/>
              <a:t>…</a:t>
            </a:r>
          </a:p>
          <a:p>
            <a:r>
              <a:rPr lang="en-US" sz="1300" dirty="0" smtClean="0"/>
              <a:t>Swear at you, insult you, put you down, or humiliate you?</a:t>
            </a:r>
          </a:p>
          <a:p>
            <a:r>
              <a:rPr lang="en-US" sz="1300" b="1" dirty="0" smtClean="0"/>
              <a:t>or</a:t>
            </a:r>
          </a:p>
          <a:p>
            <a:r>
              <a:rPr lang="en-US" sz="1300" dirty="0" smtClean="0"/>
              <a:t>Act in a way that made you afraid that you might be physically hurt?</a:t>
            </a:r>
          </a:p>
          <a:p>
            <a:r>
              <a:rPr lang="en-US" sz="1300" dirty="0" smtClean="0"/>
              <a:t>Yes No If yes enter 1 ________</a:t>
            </a:r>
          </a:p>
          <a:p>
            <a:r>
              <a:rPr lang="en-US" sz="1300" dirty="0" smtClean="0"/>
              <a:t>2. Did a parent or other adult in the household </a:t>
            </a:r>
            <a:r>
              <a:rPr lang="en-US" sz="1300" b="1" dirty="0" smtClean="0"/>
              <a:t>often </a:t>
            </a:r>
            <a:r>
              <a:rPr lang="en-US" sz="1300" dirty="0" smtClean="0"/>
              <a:t>…</a:t>
            </a:r>
          </a:p>
          <a:p>
            <a:r>
              <a:rPr lang="en-US" sz="1300" dirty="0" smtClean="0"/>
              <a:t>Push, grab, slap, or throw something at you?</a:t>
            </a:r>
          </a:p>
          <a:p>
            <a:r>
              <a:rPr lang="en-US" sz="1300" b="1" dirty="0" smtClean="0"/>
              <a:t>or</a:t>
            </a:r>
          </a:p>
          <a:p>
            <a:r>
              <a:rPr lang="en-US" sz="1300" b="1" dirty="0" smtClean="0"/>
              <a:t>Ever </a:t>
            </a:r>
            <a:r>
              <a:rPr lang="en-US" sz="1300" dirty="0" smtClean="0"/>
              <a:t>hit you so hard that you had marks or were injured?</a:t>
            </a:r>
          </a:p>
          <a:p>
            <a:r>
              <a:rPr lang="en-US" sz="1300" dirty="0" smtClean="0"/>
              <a:t>Yes No If yes enter 1 ________</a:t>
            </a:r>
          </a:p>
          <a:p>
            <a:r>
              <a:rPr lang="en-US" sz="1300" dirty="0" smtClean="0"/>
              <a:t>3. Did an adult or person at least 5 years older than you </a:t>
            </a:r>
            <a:r>
              <a:rPr lang="en-US" sz="1300" b="1" dirty="0" smtClean="0"/>
              <a:t>ever</a:t>
            </a:r>
            <a:r>
              <a:rPr lang="en-US" sz="1300" dirty="0" smtClean="0"/>
              <a:t>…</a:t>
            </a:r>
          </a:p>
          <a:p>
            <a:r>
              <a:rPr lang="en-US" sz="1300" dirty="0" smtClean="0"/>
              <a:t>Touch or fondle you or have you touch their body in a sexual way?</a:t>
            </a:r>
          </a:p>
          <a:p>
            <a:r>
              <a:rPr lang="en-US" sz="1300" b="1" dirty="0" smtClean="0"/>
              <a:t>or</a:t>
            </a:r>
          </a:p>
          <a:p>
            <a:r>
              <a:rPr lang="en-US" sz="1300" dirty="0" smtClean="0"/>
              <a:t>Try to or actually have oral, anal, or vaginal sex with you?</a:t>
            </a:r>
          </a:p>
          <a:p>
            <a:r>
              <a:rPr lang="en-US" sz="1300" dirty="0" smtClean="0"/>
              <a:t>Yes No If yes enter 1 ________</a:t>
            </a:r>
          </a:p>
          <a:p>
            <a:r>
              <a:rPr lang="en-US" sz="1300" dirty="0" smtClean="0"/>
              <a:t>4. Did you </a:t>
            </a:r>
            <a:r>
              <a:rPr lang="en-US" sz="1300" b="1" dirty="0" smtClean="0"/>
              <a:t>often </a:t>
            </a:r>
            <a:r>
              <a:rPr lang="en-US" sz="1300" dirty="0" smtClean="0"/>
              <a:t>feel that …</a:t>
            </a:r>
          </a:p>
          <a:p>
            <a:r>
              <a:rPr lang="en-US" sz="1300" dirty="0" smtClean="0"/>
              <a:t>No one in your family loved you or thought you were important or special?</a:t>
            </a:r>
          </a:p>
          <a:p>
            <a:r>
              <a:rPr lang="en-US" sz="1300" b="1" dirty="0" smtClean="0"/>
              <a:t>or</a:t>
            </a:r>
          </a:p>
          <a:p>
            <a:r>
              <a:rPr lang="en-US" sz="1300" dirty="0" smtClean="0"/>
              <a:t>Your family didn’t look out for each other, feel close to each other, or support each other?</a:t>
            </a:r>
          </a:p>
          <a:p>
            <a:r>
              <a:rPr lang="en-US" sz="1300" dirty="0" smtClean="0"/>
              <a:t>Yes No If yes enter 1 ________</a:t>
            </a:r>
            <a:endParaRPr lang="en-US" sz="1300" dirty="0"/>
          </a:p>
        </p:txBody>
      </p:sp>
      <p:sp>
        <p:nvSpPr>
          <p:cNvPr id="7" name="TextBox 6"/>
          <p:cNvSpPr txBox="1"/>
          <p:nvPr/>
        </p:nvSpPr>
        <p:spPr>
          <a:xfrm>
            <a:off x="5975796" y="1304260"/>
            <a:ext cx="5847009" cy="5093702"/>
          </a:xfrm>
          <a:prstGeom prst="rect">
            <a:avLst/>
          </a:prstGeom>
          <a:noFill/>
        </p:spPr>
        <p:txBody>
          <a:bodyPr wrap="square" rtlCol="0">
            <a:spAutoFit/>
          </a:bodyPr>
          <a:lstStyle/>
          <a:p>
            <a:r>
              <a:rPr lang="en-US" sz="1300" dirty="0"/>
              <a:t>5. Did you </a:t>
            </a:r>
            <a:r>
              <a:rPr lang="en-US" sz="1300" b="1" dirty="0"/>
              <a:t>often </a:t>
            </a:r>
            <a:r>
              <a:rPr lang="en-US" sz="1300" dirty="0"/>
              <a:t>feel that …</a:t>
            </a:r>
          </a:p>
          <a:p>
            <a:r>
              <a:rPr lang="en-US" sz="1300" dirty="0"/>
              <a:t>You didn’t have enough to eat, had to wear dirty clothes, and had no one to protect you?</a:t>
            </a:r>
          </a:p>
          <a:p>
            <a:r>
              <a:rPr lang="en-US" sz="1300" b="1" dirty="0"/>
              <a:t>or</a:t>
            </a:r>
          </a:p>
          <a:p>
            <a:r>
              <a:rPr lang="en-US" sz="1300" dirty="0"/>
              <a:t>Your parents were too drunk or high to take care of you or take you to the doctor if you needed it?</a:t>
            </a:r>
          </a:p>
          <a:p>
            <a:r>
              <a:rPr lang="en-US" sz="1300" dirty="0"/>
              <a:t>Yes No If yes enter 1 ________</a:t>
            </a:r>
          </a:p>
          <a:p>
            <a:r>
              <a:rPr lang="en-US" sz="1300" dirty="0" smtClean="0"/>
              <a:t>6</a:t>
            </a:r>
            <a:r>
              <a:rPr lang="en-US" sz="1300" dirty="0"/>
              <a:t>. Were your parents </a:t>
            </a:r>
            <a:r>
              <a:rPr lang="en-US" sz="1300" b="1" dirty="0"/>
              <a:t>ever </a:t>
            </a:r>
            <a:r>
              <a:rPr lang="en-US" sz="1300" dirty="0"/>
              <a:t>separated or divorced?</a:t>
            </a:r>
          </a:p>
          <a:p>
            <a:r>
              <a:rPr lang="en-US" sz="1300" dirty="0"/>
              <a:t>Yes No If yes enter 1 ________</a:t>
            </a:r>
          </a:p>
          <a:p>
            <a:r>
              <a:rPr lang="en-US" sz="1300" dirty="0"/>
              <a:t>7. Was your mother or stepmother:</a:t>
            </a:r>
          </a:p>
          <a:p>
            <a:r>
              <a:rPr lang="en-US" sz="1300" b="1" dirty="0"/>
              <a:t>Often </a:t>
            </a:r>
            <a:r>
              <a:rPr lang="en-US" sz="1300" dirty="0"/>
              <a:t>pushed, grabbed, slapped, or had something thrown at her?</a:t>
            </a:r>
          </a:p>
          <a:p>
            <a:r>
              <a:rPr lang="en-US" sz="1300" b="1" dirty="0"/>
              <a:t>or</a:t>
            </a:r>
          </a:p>
          <a:p>
            <a:r>
              <a:rPr lang="en-US" sz="1300" b="1" dirty="0"/>
              <a:t>Sometimes or often </a:t>
            </a:r>
            <a:r>
              <a:rPr lang="en-US" sz="1300" dirty="0"/>
              <a:t>kicked, bitten, hit with a fist, or hit with something hard?</a:t>
            </a:r>
          </a:p>
          <a:p>
            <a:r>
              <a:rPr lang="en-US" sz="1300" b="1" dirty="0"/>
              <a:t>or</a:t>
            </a:r>
          </a:p>
          <a:p>
            <a:r>
              <a:rPr lang="en-US" sz="1300" b="1" dirty="0"/>
              <a:t>Ever </a:t>
            </a:r>
            <a:r>
              <a:rPr lang="en-US" sz="1300" dirty="0"/>
              <a:t>repeatedly hit over at least a few minutes or threatened with a gun or knife?</a:t>
            </a:r>
          </a:p>
          <a:p>
            <a:r>
              <a:rPr lang="en-US" sz="1300" dirty="0"/>
              <a:t>Yes No If yes enter 1 ________</a:t>
            </a:r>
          </a:p>
          <a:p>
            <a:r>
              <a:rPr lang="en-US" sz="1300" dirty="0"/>
              <a:t>8. Did you live with anyone who was a problem drinker or alcoholic or who used street drugs?</a:t>
            </a:r>
          </a:p>
          <a:p>
            <a:r>
              <a:rPr lang="en-US" sz="1300" dirty="0"/>
              <a:t>Yes No If yes enter 1 ________</a:t>
            </a:r>
          </a:p>
          <a:p>
            <a:r>
              <a:rPr lang="en-US" sz="1300" dirty="0"/>
              <a:t>9. Was a household member depressed or mentally ill or did a household member attempt suicide?</a:t>
            </a:r>
          </a:p>
          <a:p>
            <a:r>
              <a:rPr lang="en-US" sz="1300" dirty="0"/>
              <a:t>Yes No If yes enter 1 ________</a:t>
            </a:r>
          </a:p>
          <a:p>
            <a:r>
              <a:rPr lang="en-US" sz="1300" dirty="0"/>
              <a:t>10. Did a household member go to prison?</a:t>
            </a:r>
          </a:p>
          <a:p>
            <a:r>
              <a:rPr lang="en-US" sz="1300" dirty="0"/>
              <a:t>Yes No If yes enter 1 ________</a:t>
            </a:r>
          </a:p>
          <a:p>
            <a:r>
              <a:rPr lang="en-US" sz="1300" b="1" dirty="0"/>
              <a:t>Now add up your “Yes” answers: _______ This is your ACE Score</a:t>
            </a:r>
            <a:endParaRPr lang="en-US" sz="1300" dirty="0"/>
          </a:p>
        </p:txBody>
      </p:sp>
    </p:spTree>
    <p:custDataLst>
      <p:tags r:id="rId1"/>
    </p:custDataLst>
    <p:extLst>
      <p:ext uri="{BB962C8B-B14F-4D97-AF65-F5344CB8AC3E}">
        <p14:creationId xmlns:p14="http://schemas.microsoft.com/office/powerpoint/2010/main" val="216949918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31" name="Object 3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72884"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5" y="328792"/>
            <a:ext cx="7853892"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Resilience</a:t>
            </a:r>
            <a:endParaRPr lang="en-US" sz="2800" dirty="0">
              <a:solidFill>
                <a:prstClr val="black"/>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8"/>
          <a:stretch>
            <a:fillRect/>
          </a:stretch>
        </p:blipFill>
        <p:spPr>
          <a:xfrm>
            <a:off x="8777093" y="2420091"/>
            <a:ext cx="2278388" cy="2280515"/>
          </a:xfrm>
          <a:prstGeom prst="rect">
            <a:avLst/>
          </a:prstGeom>
        </p:spPr>
      </p:pic>
      <p:pic>
        <p:nvPicPr>
          <p:cNvPr id="27" name="Picture 26"/>
          <p:cNvPicPr>
            <a:picLocks noChangeAspect="1"/>
          </p:cNvPicPr>
          <p:nvPr/>
        </p:nvPicPr>
        <p:blipFill>
          <a:blip r:embed="rId8"/>
          <a:stretch>
            <a:fillRect/>
          </a:stretch>
        </p:blipFill>
        <p:spPr>
          <a:xfrm>
            <a:off x="842435" y="2425746"/>
            <a:ext cx="2278388" cy="2280515"/>
          </a:xfrm>
          <a:prstGeom prst="rect">
            <a:avLst/>
          </a:prstGeom>
        </p:spPr>
      </p:pic>
      <p:sp>
        <p:nvSpPr>
          <p:cNvPr id="28" name="Rectangle 27"/>
          <p:cNvSpPr/>
          <p:nvPr/>
        </p:nvSpPr>
        <p:spPr>
          <a:xfrm>
            <a:off x="822876" y="4951472"/>
            <a:ext cx="2317506" cy="830997"/>
          </a:xfrm>
          <a:prstGeom prst="rect">
            <a:avLst/>
          </a:prstGeom>
        </p:spPr>
        <p:txBody>
          <a:bodyPr wrap="square">
            <a:spAutoFit/>
          </a:bodyPr>
          <a:lstStyle/>
          <a:p>
            <a:pPr algn="ctr">
              <a:spcAft>
                <a:spcPts val="1200"/>
              </a:spcAft>
            </a:pPr>
            <a:r>
              <a:rPr lang="en-US" sz="2400" dirty="0">
                <a:solidFill>
                  <a:srgbClr val="44546A">
                    <a:lumMod val="50000"/>
                  </a:srgbClr>
                </a:solidFill>
                <a:latin typeface="Arial" panose="020B0604020202020204" pitchFamily="34" charset="0"/>
                <a:cs typeface="Arial" panose="020B0604020202020204" pitchFamily="34" charset="0"/>
              </a:rPr>
              <a:t>Resilience is very individual</a:t>
            </a:r>
          </a:p>
        </p:txBody>
      </p:sp>
      <p:sp>
        <p:nvSpPr>
          <p:cNvPr id="29" name="Rectangle 28"/>
          <p:cNvSpPr/>
          <p:nvPr/>
        </p:nvSpPr>
        <p:spPr>
          <a:xfrm>
            <a:off x="4143847" y="4907613"/>
            <a:ext cx="3311627" cy="1200329"/>
          </a:xfrm>
          <a:prstGeom prst="rect">
            <a:avLst/>
          </a:prstGeom>
        </p:spPr>
        <p:txBody>
          <a:bodyPr wrap="square">
            <a:spAutoFit/>
          </a:bodyPr>
          <a:lstStyle/>
          <a:p>
            <a:pPr algn="ctr">
              <a:spcAft>
                <a:spcPts val="1200"/>
              </a:spcAft>
            </a:pPr>
            <a:r>
              <a:rPr lang="en-US" sz="2400" dirty="0">
                <a:solidFill>
                  <a:srgbClr val="44546A">
                    <a:lumMod val="50000"/>
                  </a:srgbClr>
                </a:solidFill>
                <a:latin typeface="Arial" panose="020B0604020202020204" pitchFamily="34" charset="0"/>
                <a:cs typeface="Arial" panose="020B0604020202020204" pitchFamily="34" charset="0"/>
              </a:rPr>
              <a:t>Some children are naturally more resilient than others </a:t>
            </a:r>
          </a:p>
        </p:txBody>
      </p:sp>
      <p:sp>
        <p:nvSpPr>
          <p:cNvPr id="30" name="Rectangle 29"/>
          <p:cNvSpPr/>
          <p:nvPr/>
        </p:nvSpPr>
        <p:spPr>
          <a:xfrm>
            <a:off x="8387320" y="4951472"/>
            <a:ext cx="3263907" cy="1200329"/>
          </a:xfrm>
          <a:prstGeom prst="rect">
            <a:avLst/>
          </a:prstGeom>
        </p:spPr>
        <p:txBody>
          <a:bodyPr wrap="square">
            <a:spAutoFit/>
          </a:bodyPr>
          <a:lstStyle/>
          <a:p>
            <a:pPr algn="ctr">
              <a:spcAft>
                <a:spcPts val="1200"/>
              </a:spcAft>
            </a:pPr>
            <a:r>
              <a:rPr lang="en-US" sz="2400" dirty="0">
                <a:solidFill>
                  <a:srgbClr val="44546A">
                    <a:lumMod val="50000"/>
                  </a:srgbClr>
                </a:solidFill>
                <a:latin typeface="Arial" panose="020B0604020202020204" pitchFamily="34" charset="0"/>
                <a:cs typeface="Arial" panose="020B0604020202020204" pitchFamily="34" charset="0"/>
              </a:rPr>
              <a:t>Resilience can be built &amp; enhanced through practice</a:t>
            </a:r>
          </a:p>
        </p:txBody>
      </p:sp>
      <p:pic>
        <p:nvPicPr>
          <p:cNvPr id="35" name="Picture 34"/>
          <p:cNvPicPr>
            <a:picLocks noChangeAspect="1"/>
          </p:cNvPicPr>
          <p:nvPr/>
        </p:nvPicPr>
        <p:blipFill>
          <a:blip r:embed="rId9"/>
          <a:stretch>
            <a:fillRect/>
          </a:stretch>
        </p:blipFill>
        <p:spPr>
          <a:xfrm>
            <a:off x="1496789" y="2969900"/>
            <a:ext cx="969679" cy="1195384"/>
          </a:xfrm>
          <a:prstGeom prst="rect">
            <a:avLst/>
          </a:prstGeom>
        </p:spPr>
      </p:pic>
      <p:pic>
        <p:nvPicPr>
          <p:cNvPr id="36" name="Picture 35"/>
          <p:cNvPicPr>
            <a:picLocks noChangeAspect="1"/>
          </p:cNvPicPr>
          <p:nvPr/>
        </p:nvPicPr>
        <p:blipFill>
          <a:blip r:embed="rId10"/>
          <a:stretch>
            <a:fillRect/>
          </a:stretch>
        </p:blipFill>
        <p:spPr>
          <a:xfrm>
            <a:off x="5173645" y="3054197"/>
            <a:ext cx="1227157" cy="1052831"/>
          </a:xfrm>
          <a:prstGeom prst="rect">
            <a:avLst/>
          </a:prstGeom>
        </p:spPr>
      </p:pic>
      <p:pic>
        <p:nvPicPr>
          <p:cNvPr id="37" name="Picture 36"/>
          <p:cNvPicPr>
            <a:picLocks noChangeAspect="1"/>
          </p:cNvPicPr>
          <p:nvPr/>
        </p:nvPicPr>
        <p:blipFill>
          <a:blip r:embed="rId11"/>
          <a:stretch>
            <a:fillRect/>
          </a:stretch>
        </p:blipFill>
        <p:spPr>
          <a:xfrm>
            <a:off x="9223321" y="2969900"/>
            <a:ext cx="1191646" cy="1137878"/>
          </a:xfrm>
          <a:prstGeom prst="rect">
            <a:avLst/>
          </a:prstGeom>
        </p:spPr>
      </p:pic>
      <p:pic>
        <p:nvPicPr>
          <p:cNvPr id="38" name="Picture 37"/>
          <p:cNvPicPr>
            <a:picLocks noChangeAspect="1"/>
          </p:cNvPicPr>
          <p:nvPr/>
        </p:nvPicPr>
        <p:blipFill>
          <a:blip r:embed="rId8"/>
          <a:stretch>
            <a:fillRect/>
          </a:stretch>
        </p:blipFill>
        <p:spPr>
          <a:xfrm>
            <a:off x="4677032" y="2398581"/>
            <a:ext cx="2278388" cy="2280515"/>
          </a:xfrm>
          <a:prstGeom prst="rect">
            <a:avLst/>
          </a:prstGeom>
        </p:spPr>
      </p:pic>
    </p:spTree>
    <p:custDataLst>
      <p:tags r:id="rId2"/>
    </p:custDataLst>
    <p:extLst>
      <p:ext uri="{BB962C8B-B14F-4D97-AF65-F5344CB8AC3E}">
        <p14:creationId xmlns:p14="http://schemas.microsoft.com/office/powerpoint/2010/main" val="340853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par>
                                <p:cTn id="8" presetID="22" presetClass="entr" presetSubtype="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par>
                                <p:cTn id="11" presetID="22" presetClass="entr" presetSubtype="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63" name="Object 62" hidden="1"/>
          <p:cNvGraphicFramePr>
            <a:graphicFrameLocks noChangeAspect="1"/>
          </p:cNvGraphicFramePr>
          <p:nvPr>
            <p:custDataLst>
              <p:tags r:id="rId2"/>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63982" name="think-cell Slide" r:id="rId5" imgW="270" imgH="270" progId="TCLayout.ActiveDocument.1">
                  <p:embed/>
                </p:oleObj>
              </mc:Choice>
              <mc:Fallback>
                <p:oleObj name="think-cell Slide" r:id="rId5" imgW="270" imgH="270" progId="TCLayout.ActiveDocument.1">
                  <p:embed/>
                  <p:pic>
                    <p:nvPicPr>
                      <p:cNvPr id="63" name="Object 6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30"/>
          <p:cNvSpPr/>
          <p:nvPr/>
        </p:nvSpPr>
        <p:spPr>
          <a:xfrm>
            <a:off x="104774" y="328792"/>
            <a:ext cx="7882169" cy="954107"/>
          </a:xfrm>
          <a:prstGeom prst="rect">
            <a:avLst/>
          </a:prstGeom>
        </p:spPr>
        <p:txBody>
          <a:bodyPr wrap="square">
            <a:spAutoFit/>
          </a:bodyPr>
          <a:lstStyle/>
          <a:p>
            <a:r>
              <a:rPr lang="en-US" sz="2800" b="1" dirty="0">
                <a:solidFill>
                  <a:schemeClr val="tx2">
                    <a:lumMod val="60000"/>
                    <a:lumOff val="40000"/>
                  </a:schemeClr>
                </a:solidFill>
                <a:latin typeface="Arial" panose="020B0604020202020204" pitchFamily="34" charset="0"/>
                <a:cs typeface="Arial" panose="020B0604020202020204" pitchFamily="34" charset="0"/>
              </a:rPr>
              <a:t>Pre-Service Training: Day 1</a:t>
            </a:r>
            <a:r>
              <a:rPr lang="en-US" sz="2800" dirty="0">
                <a:solidFill>
                  <a:schemeClr val="bg1">
                    <a:lumMod val="95000"/>
                  </a:schemeClr>
                </a:solidFill>
                <a:latin typeface="Proxima Nova Rg" panose="02000506030000020004" pitchFamily="50" charset="0"/>
              </a:rPr>
              <a:t/>
            </a:r>
            <a:br>
              <a:rPr lang="en-US" sz="2800" dirty="0">
                <a:solidFill>
                  <a:schemeClr val="bg1">
                    <a:lumMod val="95000"/>
                  </a:schemeClr>
                </a:solidFill>
                <a:latin typeface="Proxima Nova Rg" panose="02000506030000020004" pitchFamily="50" charset="0"/>
              </a:rPr>
            </a:br>
            <a:r>
              <a:rPr lang="en-US" sz="2800" dirty="0" smtClean="0">
                <a:solidFill>
                  <a:schemeClr val="bg1">
                    <a:lumMod val="95000"/>
                  </a:schemeClr>
                </a:solidFill>
                <a:latin typeface="Arial" panose="020B0604020202020204" pitchFamily="34" charset="0"/>
                <a:cs typeface="Arial" panose="020B0604020202020204" pitchFamily="34" charset="0"/>
              </a:rPr>
              <a:t>Parameters</a:t>
            </a:r>
            <a:endParaRPr lang="en-US" sz="2800" dirty="0">
              <a:solidFill>
                <a:schemeClr val="bg1">
                  <a:lumMod val="95000"/>
                </a:schemeClr>
              </a:solidFill>
              <a:latin typeface="Arial" panose="020B0604020202020204" pitchFamily="34" charset="0"/>
              <a:cs typeface="Arial" panose="020B0604020202020204" pitchFamily="34" charset="0"/>
            </a:endParaRPr>
          </a:p>
        </p:txBody>
      </p:sp>
      <p:sp>
        <p:nvSpPr>
          <p:cNvPr id="2" name="Oval 1"/>
          <p:cNvSpPr/>
          <p:nvPr/>
        </p:nvSpPr>
        <p:spPr>
          <a:xfrm>
            <a:off x="2122713" y="1803152"/>
            <a:ext cx="4572000" cy="4572000"/>
          </a:xfrm>
          <a:prstGeom prst="ellipse">
            <a:avLst/>
          </a:prstGeom>
          <a:noFill/>
          <a:ln w="57150">
            <a:solidFill>
              <a:srgbClr val="113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952999" y="1803152"/>
            <a:ext cx="4572000" cy="4572000"/>
          </a:xfrm>
          <a:prstGeom prst="ellipse">
            <a:avLst/>
          </a:prstGeom>
          <a:noFill/>
          <a:ln w="57150">
            <a:solidFill>
              <a:srgbClr val="113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652155" y="2009027"/>
            <a:ext cx="1513115" cy="523220"/>
          </a:xfrm>
          <a:prstGeom prst="rect">
            <a:avLst/>
          </a:prstGeom>
          <a:noFill/>
        </p:spPr>
        <p:txBody>
          <a:bodyPr wrap="square" rtlCol="0">
            <a:spAutoFit/>
          </a:bodyPr>
          <a:lstStyle/>
          <a:p>
            <a:pPr algn="ctr"/>
            <a:r>
              <a:rPr lang="en-US" sz="2800" dirty="0" smtClean="0">
                <a:solidFill>
                  <a:srgbClr val="113044"/>
                </a:solidFill>
                <a:latin typeface="Geometr415 Lt BT" panose="020B0502020204020303" pitchFamily="34" charset="0"/>
              </a:rPr>
              <a:t>Mentor</a:t>
            </a:r>
            <a:endParaRPr lang="en-US" sz="2800" dirty="0">
              <a:solidFill>
                <a:srgbClr val="113044"/>
              </a:solidFill>
              <a:latin typeface="Geometr415 Lt BT" panose="020B0502020204020303" pitchFamily="34" charset="0"/>
            </a:endParaRPr>
          </a:p>
        </p:txBody>
      </p:sp>
      <p:sp>
        <p:nvSpPr>
          <p:cNvPr id="14" name="TextBox 13"/>
          <p:cNvSpPr txBox="1"/>
          <p:nvPr/>
        </p:nvSpPr>
        <p:spPr>
          <a:xfrm>
            <a:off x="6368141" y="2009027"/>
            <a:ext cx="1972669" cy="523220"/>
          </a:xfrm>
          <a:prstGeom prst="rect">
            <a:avLst/>
          </a:prstGeom>
          <a:noFill/>
        </p:spPr>
        <p:txBody>
          <a:bodyPr wrap="square" rtlCol="0">
            <a:spAutoFit/>
          </a:bodyPr>
          <a:lstStyle/>
          <a:p>
            <a:pPr algn="ctr"/>
            <a:r>
              <a:rPr lang="en-US" sz="2800" dirty="0" smtClean="0">
                <a:solidFill>
                  <a:srgbClr val="113044"/>
                </a:solidFill>
                <a:latin typeface="Geometr415 Lt BT" panose="020B0502020204020303" pitchFamily="34" charset="0"/>
              </a:rPr>
              <a:t>Advocate</a:t>
            </a:r>
            <a:endParaRPr lang="en-US" sz="2800" dirty="0">
              <a:solidFill>
                <a:srgbClr val="113044"/>
              </a:solidFill>
              <a:latin typeface="Geometr415 Lt BT" panose="020B0502020204020303" pitchFamily="34" charset="0"/>
            </a:endParaRPr>
          </a:p>
        </p:txBody>
      </p:sp>
    </p:spTree>
    <p:extLst>
      <p:ext uri="{BB962C8B-B14F-4D97-AF65-F5344CB8AC3E}">
        <p14:creationId xmlns:p14="http://schemas.microsoft.com/office/powerpoint/2010/main" val="16712261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2145" y="296268"/>
            <a:ext cx="9413319" cy="1010044"/>
            <a:chOff x="-2619" y="296268"/>
            <a:chExt cx="7569864" cy="1010044"/>
          </a:xfrm>
        </p:grpSpPr>
        <p:sp>
          <p:nvSpPr>
            <p:cNvPr id="33"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31" name="Object 30"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73910"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5" y="328792"/>
            <a:ext cx="7853892"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Resilience</a:t>
            </a:r>
            <a:endParaRPr lang="en-US" sz="2800" dirty="0">
              <a:solidFill>
                <a:prstClr val="black"/>
              </a:solidFill>
              <a:latin typeface="Arial" panose="020B0604020202020204" pitchFamily="34" charset="0"/>
              <a:cs typeface="Arial" panose="020B0604020202020204" pitchFamily="34" charset="0"/>
            </a:endParaRPr>
          </a:p>
        </p:txBody>
      </p:sp>
      <p:sp>
        <p:nvSpPr>
          <p:cNvPr id="16" name="Rectangle 15"/>
          <p:cNvSpPr/>
          <p:nvPr/>
        </p:nvSpPr>
        <p:spPr>
          <a:xfrm>
            <a:off x="-165505" y="3982138"/>
            <a:ext cx="2301271" cy="461665"/>
          </a:xfrm>
          <a:prstGeom prst="rect">
            <a:avLst/>
          </a:prstGeom>
        </p:spPr>
        <p:txBody>
          <a:bodyPr wrap="none">
            <a:spAutoFit/>
          </a:bodyPr>
          <a:lstStyle/>
          <a:p>
            <a:pPr marL="365737" lvl="1">
              <a:spcAft>
                <a:spcPts val="1200"/>
              </a:spcAft>
            </a:pPr>
            <a:r>
              <a:rPr lang="en-US" sz="2400" dirty="0">
                <a:solidFill>
                  <a:srgbClr val="44546A">
                    <a:lumMod val="50000"/>
                  </a:srgbClr>
                </a:solidFill>
                <a:latin typeface="Arial" panose="020B0604020202020204" pitchFamily="34" charset="0"/>
                <a:cs typeface="Arial" panose="020B0604020202020204" pitchFamily="34" charset="0"/>
              </a:rPr>
              <a:t>Competence</a:t>
            </a:r>
          </a:p>
        </p:txBody>
      </p:sp>
      <p:sp>
        <p:nvSpPr>
          <p:cNvPr id="17" name="Rectangle 16"/>
          <p:cNvSpPr/>
          <p:nvPr/>
        </p:nvSpPr>
        <p:spPr>
          <a:xfrm>
            <a:off x="1750247" y="3982138"/>
            <a:ext cx="2113720" cy="461665"/>
          </a:xfrm>
          <a:prstGeom prst="rect">
            <a:avLst/>
          </a:prstGeom>
        </p:spPr>
        <p:txBody>
          <a:bodyPr wrap="none">
            <a:spAutoFit/>
          </a:bodyPr>
          <a:lstStyle/>
          <a:p>
            <a:pPr marL="365737" lvl="1">
              <a:spcAft>
                <a:spcPts val="1200"/>
              </a:spcAft>
            </a:pPr>
            <a:r>
              <a:rPr lang="en-US" sz="2400" dirty="0">
                <a:solidFill>
                  <a:srgbClr val="44546A">
                    <a:lumMod val="50000"/>
                  </a:srgbClr>
                </a:solidFill>
                <a:latin typeface="Arial" panose="020B0604020202020204" pitchFamily="34" charset="0"/>
                <a:cs typeface="Arial" panose="020B0604020202020204" pitchFamily="34" charset="0"/>
              </a:rPr>
              <a:t>Confidence</a:t>
            </a:r>
          </a:p>
        </p:txBody>
      </p:sp>
      <p:sp>
        <p:nvSpPr>
          <p:cNvPr id="18" name="Rectangle 17"/>
          <p:cNvSpPr/>
          <p:nvPr/>
        </p:nvSpPr>
        <p:spPr>
          <a:xfrm>
            <a:off x="3427168" y="3982138"/>
            <a:ext cx="2113720" cy="461665"/>
          </a:xfrm>
          <a:prstGeom prst="rect">
            <a:avLst/>
          </a:prstGeom>
        </p:spPr>
        <p:txBody>
          <a:bodyPr wrap="none">
            <a:spAutoFit/>
          </a:bodyPr>
          <a:lstStyle/>
          <a:p>
            <a:pPr marL="365737" lvl="1">
              <a:spcAft>
                <a:spcPts val="1200"/>
              </a:spcAft>
            </a:pPr>
            <a:r>
              <a:rPr lang="en-US" sz="2400" dirty="0">
                <a:solidFill>
                  <a:srgbClr val="44546A">
                    <a:lumMod val="50000"/>
                  </a:srgbClr>
                </a:solidFill>
                <a:latin typeface="Arial" panose="020B0604020202020204" pitchFamily="34" charset="0"/>
                <a:cs typeface="Arial" panose="020B0604020202020204" pitchFamily="34" charset="0"/>
              </a:rPr>
              <a:t>Connection</a:t>
            </a:r>
          </a:p>
        </p:txBody>
      </p:sp>
      <p:sp>
        <p:nvSpPr>
          <p:cNvPr id="19" name="Rectangle 18"/>
          <p:cNvSpPr/>
          <p:nvPr/>
        </p:nvSpPr>
        <p:spPr>
          <a:xfrm>
            <a:off x="5223920" y="3980893"/>
            <a:ext cx="1906932" cy="461665"/>
          </a:xfrm>
          <a:prstGeom prst="rect">
            <a:avLst/>
          </a:prstGeom>
        </p:spPr>
        <p:txBody>
          <a:bodyPr wrap="none">
            <a:spAutoFit/>
          </a:bodyPr>
          <a:lstStyle/>
          <a:p>
            <a:pPr marL="365737" lvl="1">
              <a:spcAft>
                <a:spcPts val="1200"/>
              </a:spcAft>
            </a:pPr>
            <a:r>
              <a:rPr lang="en-US" sz="2400" dirty="0">
                <a:solidFill>
                  <a:srgbClr val="44546A">
                    <a:lumMod val="50000"/>
                  </a:srgbClr>
                </a:solidFill>
                <a:latin typeface="Arial" panose="020B0604020202020204" pitchFamily="34" charset="0"/>
                <a:cs typeface="Arial" panose="020B0604020202020204" pitchFamily="34" charset="0"/>
              </a:rPr>
              <a:t>Character</a:t>
            </a:r>
          </a:p>
        </p:txBody>
      </p:sp>
      <p:sp>
        <p:nvSpPr>
          <p:cNvPr id="20" name="Rectangle 19"/>
          <p:cNvSpPr/>
          <p:nvPr/>
        </p:nvSpPr>
        <p:spPr>
          <a:xfrm>
            <a:off x="6805210" y="3977158"/>
            <a:ext cx="2216312" cy="461665"/>
          </a:xfrm>
          <a:prstGeom prst="rect">
            <a:avLst/>
          </a:prstGeom>
        </p:spPr>
        <p:txBody>
          <a:bodyPr wrap="none">
            <a:spAutoFit/>
          </a:bodyPr>
          <a:lstStyle/>
          <a:p>
            <a:pPr marL="365737" lvl="1">
              <a:spcAft>
                <a:spcPts val="1200"/>
              </a:spcAft>
            </a:pPr>
            <a:r>
              <a:rPr lang="en-US" sz="2400" dirty="0">
                <a:solidFill>
                  <a:srgbClr val="44546A">
                    <a:lumMod val="50000"/>
                  </a:srgbClr>
                </a:solidFill>
                <a:latin typeface="Arial" panose="020B0604020202020204" pitchFamily="34" charset="0"/>
                <a:cs typeface="Arial" panose="020B0604020202020204" pitchFamily="34" charset="0"/>
              </a:rPr>
              <a:t>Contribution</a:t>
            </a:r>
          </a:p>
        </p:txBody>
      </p:sp>
      <p:sp>
        <p:nvSpPr>
          <p:cNvPr id="21" name="Rectangle 20"/>
          <p:cNvSpPr/>
          <p:nvPr/>
        </p:nvSpPr>
        <p:spPr>
          <a:xfrm>
            <a:off x="8760651" y="3977158"/>
            <a:ext cx="1531830" cy="461665"/>
          </a:xfrm>
          <a:prstGeom prst="rect">
            <a:avLst/>
          </a:prstGeom>
        </p:spPr>
        <p:txBody>
          <a:bodyPr wrap="none">
            <a:spAutoFit/>
          </a:bodyPr>
          <a:lstStyle/>
          <a:p>
            <a:pPr marL="365737" lvl="1">
              <a:spcAft>
                <a:spcPts val="1200"/>
              </a:spcAft>
            </a:pPr>
            <a:r>
              <a:rPr lang="en-US" sz="2400" dirty="0">
                <a:solidFill>
                  <a:srgbClr val="44546A">
                    <a:lumMod val="50000"/>
                  </a:srgbClr>
                </a:solidFill>
                <a:latin typeface="Arial" panose="020B0604020202020204" pitchFamily="34" charset="0"/>
                <a:cs typeface="Arial" panose="020B0604020202020204" pitchFamily="34" charset="0"/>
              </a:rPr>
              <a:t>Coping</a:t>
            </a:r>
          </a:p>
        </p:txBody>
      </p:sp>
      <p:sp>
        <p:nvSpPr>
          <p:cNvPr id="22" name="Rectangle 21"/>
          <p:cNvSpPr/>
          <p:nvPr/>
        </p:nvSpPr>
        <p:spPr>
          <a:xfrm>
            <a:off x="10416508" y="3977158"/>
            <a:ext cx="1775492" cy="461665"/>
          </a:xfrm>
          <a:prstGeom prst="rect">
            <a:avLst/>
          </a:prstGeom>
        </p:spPr>
        <p:txBody>
          <a:bodyPr wrap="square">
            <a:spAutoFit/>
          </a:bodyPr>
          <a:lstStyle/>
          <a:p>
            <a:pPr marL="365737" lvl="1">
              <a:spcAft>
                <a:spcPts val="1200"/>
              </a:spcAft>
            </a:pPr>
            <a:r>
              <a:rPr lang="en-US" sz="2400" dirty="0">
                <a:solidFill>
                  <a:srgbClr val="44546A">
                    <a:lumMod val="50000"/>
                  </a:srgbClr>
                </a:solidFill>
                <a:latin typeface="Arial" panose="020B0604020202020204" pitchFamily="34" charset="0"/>
                <a:cs typeface="Arial" panose="020B0604020202020204" pitchFamily="34" charset="0"/>
              </a:rPr>
              <a:t>Control</a:t>
            </a:r>
          </a:p>
        </p:txBody>
      </p:sp>
      <p:pic>
        <p:nvPicPr>
          <p:cNvPr id="23" name="Picture 22"/>
          <p:cNvPicPr>
            <a:picLocks noChangeAspect="1"/>
          </p:cNvPicPr>
          <p:nvPr/>
        </p:nvPicPr>
        <p:blipFill rotWithShape="1">
          <a:blip r:embed="rId8">
            <a:lum bright="-20000" contrast="-20000"/>
          </a:blip>
          <a:srcRect l="2378" t="-15226" r="4348" b="-1282"/>
          <a:stretch/>
        </p:blipFill>
        <p:spPr>
          <a:xfrm>
            <a:off x="58992" y="2407311"/>
            <a:ext cx="12065138" cy="1488341"/>
          </a:xfrm>
          <a:prstGeom prst="rect">
            <a:avLst/>
          </a:prstGeom>
          <a:noFill/>
          <a:ln>
            <a:noFill/>
          </a:ln>
        </p:spPr>
      </p:pic>
      <p:pic>
        <p:nvPicPr>
          <p:cNvPr id="24" name="Picture 23"/>
          <p:cNvPicPr>
            <a:picLocks noChangeAspect="1"/>
          </p:cNvPicPr>
          <p:nvPr/>
        </p:nvPicPr>
        <p:blipFill>
          <a:blip r:embed="rId9"/>
          <a:stretch>
            <a:fillRect/>
          </a:stretch>
        </p:blipFill>
        <p:spPr>
          <a:xfrm>
            <a:off x="931016" y="2985803"/>
            <a:ext cx="499582" cy="592979"/>
          </a:xfrm>
          <a:prstGeom prst="rect">
            <a:avLst/>
          </a:prstGeom>
        </p:spPr>
      </p:pic>
      <p:pic>
        <p:nvPicPr>
          <p:cNvPr id="25" name="Picture 24"/>
          <p:cNvPicPr>
            <a:picLocks noChangeAspect="1"/>
          </p:cNvPicPr>
          <p:nvPr/>
        </p:nvPicPr>
        <p:blipFill>
          <a:blip r:embed="rId10"/>
          <a:stretch>
            <a:fillRect/>
          </a:stretch>
        </p:blipFill>
        <p:spPr>
          <a:xfrm>
            <a:off x="2674823" y="2895721"/>
            <a:ext cx="443718" cy="714149"/>
          </a:xfrm>
          <a:prstGeom prst="rect">
            <a:avLst/>
          </a:prstGeom>
        </p:spPr>
      </p:pic>
      <p:pic>
        <p:nvPicPr>
          <p:cNvPr id="39" name="Picture 38"/>
          <p:cNvPicPr>
            <a:picLocks noChangeAspect="1"/>
          </p:cNvPicPr>
          <p:nvPr/>
        </p:nvPicPr>
        <p:blipFill>
          <a:blip r:embed="rId11"/>
          <a:stretch>
            <a:fillRect/>
          </a:stretch>
        </p:blipFill>
        <p:spPr>
          <a:xfrm>
            <a:off x="4193913" y="2925314"/>
            <a:ext cx="658307" cy="636117"/>
          </a:xfrm>
          <a:prstGeom prst="rect">
            <a:avLst/>
          </a:prstGeom>
        </p:spPr>
      </p:pic>
      <p:pic>
        <p:nvPicPr>
          <p:cNvPr id="40" name="Picture 39"/>
          <p:cNvPicPr>
            <a:picLocks noChangeAspect="1"/>
          </p:cNvPicPr>
          <p:nvPr/>
        </p:nvPicPr>
        <p:blipFill>
          <a:blip r:embed="rId12"/>
          <a:stretch>
            <a:fillRect/>
          </a:stretch>
        </p:blipFill>
        <p:spPr>
          <a:xfrm>
            <a:off x="5928067" y="2927117"/>
            <a:ext cx="649713" cy="638398"/>
          </a:xfrm>
          <a:prstGeom prst="rect">
            <a:avLst/>
          </a:prstGeom>
        </p:spPr>
      </p:pic>
      <p:pic>
        <p:nvPicPr>
          <p:cNvPr id="41" name="Picture 40"/>
          <p:cNvPicPr>
            <a:picLocks noChangeAspect="1"/>
          </p:cNvPicPr>
          <p:nvPr/>
        </p:nvPicPr>
        <p:blipFill>
          <a:blip r:embed="rId13"/>
          <a:stretch>
            <a:fillRect/>
          </a:stretch>
        </p:blipFill>
        <p:spPr>
          <a:xfrm>
            <a:off x="7624131" y="2946376"/>
            <a:ext cx="669625" cy="602910"/>
          </a:xfrm>
          <a:prstGeom prst="rect">
            <a:avLst/>
          </a:prstGeom>
        </p:spPr>
      </p:pic>
      <p:pic>
        <p:nvPicPr>
          <p:cNvPr id="42" name="Picture 41"/>
          <p:cNvPicPr>
            <a:picLocks noChangeAspect="1"/>
          </p:cNvPicPr>
          <p:nvPr/>
        </p:nvPicPr>
        <p:blipFill>
          <a:blip r:embed="rId14"/>
          <a:stretch>
            <a:fillRect/>
          </a:stretch>
        </p:blipFill>
        <p:spPr>
          <a:xfrm>
            <a:off x="9227701" y="3022171"/>
            <a:ext cx="654161" cy="556611"/>
          </a:xfrm>
          <a:prstGeom prst="rect">
            <a:avLst/>
          </a:prstGeom>
        </p:spPr>
      </p:pic>
      <p:pic>
        <p:nvPicPr>
          <p:cNvPr id="43" name="Picture 42"/>
          <p:cNvPicPr>
            <a:picLocks noChangeAspect="1"/>
          </p:cNvPicPr>
          <p:nvPr/>
        </p:nvPicPr>
        <p:blipFill>
          <a:blip r:embed="rId15"/>
          <a:stretch>
            <a:fillRect/>
          </a:stretch>
        </p:blipFill>
        <p:spPr>
          <a:xfrm>
            <a:off x="11002297" y="2925502"/>
            <a:ext cx="541624" cy="677483"/>
          </a:xfrm>
          <a:prstGeom prst="rect">
            <a:avLst/>
          </a:prstGeom>
        </p:spPr>
      </p:pic>
    </p:spTree>
    <p:custDataLst>
      <p:tags r:id="rId2"/>
    </p:custDataLst>
    <p:extLst>
      <p:ext uri="{BB962C8B-B14F-4D97-AF65-F5344CB8AC3E}">
        <p14:creationId xmlns:p14="http://schemas.microsoft.com/office/powerpoint/2010/main" val="410606835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Image result for dog reading"/>
          <p:cNvPicPr>
            <a:picLocks noChangeAspect="1" noChangeArrowheads="1"/>
          </p:cNvPicPr>
          <p:nvPr/>
        </p:nvPicPr>
        <p:blipFill>
          <a:blip r:embed="rId3">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4212771" y="1728496"/>
            <a:ext cx="7979229" cy="512950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2145" y="296268"/>
            <a:ext cx="9413319" cy="1010044"/>
            <a:chOff x="-2619" y="296268"/>
            <a:chExt cx="7569864" cy="1010044"/>
          </a:xfrm>
        </p:grpSpPr>
        <p:sp>
          <p:nvSpPr>
            <p:cNvPr id="21"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9" name="Rectangle 18"/>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Case Studies: Redd Case</a:t>
            </a:r>
            <a:endParaRPr lang="en-US" sz="2800" dirty="0">
              <a:solidFill>
                <a:prstClr val="white">
                  <a:lumMod val="95000"/>
                </a:prstClr>
              </a:solidFill>
              <a:latin typeface="Arial" panose="020B0604020202020204" pitchFamily="34" charset="0"/>
              <a:cs typeface="Arial" panose="020B0604020202020204" pitchFamily="34" charset="0"/>
            </a:endParaRPr>
          </a:p>
        </p:txBody>
      </p:sp>
      <p:sp>
        <p:nvSpPr>
          <p:cNvPr id="11" name="Rectangle 10"/>
          <p:cNvSpPr/>
          <p:nvPr/>
        </p:nvSpPr>
        <p:spPr>
          <a:xfrm>
            <a:off x="620485" y="2247224"/>
            <a:ext cx="5083630" cy="2554545"/>
          </a:xfrm>
          <a:prstGeom prst="rect">
            <a:avLst/>
          </a:prstGeom>
        </p:spPr>
        <p:txBody>
          <a:bodyPr wrap="square">
            <a:spAutoFit/>
          </a:bodyPr>
          <a:lstStyle/>
          <a:p>
            <a:pPr>
              <a:spcAft>
                <a:spcPts val="1200"/>
              </a:spcAft>
            </a:pPr>
            <a:r>
              <a:rPr lang="en-US" sz="8000" b="1" dirty="0" smtClean="0">
                <a:solidFill>
                  <a:srgbClr val="153045"/>
                </a:solidFill>
                <a:latin typeface="+mj-lt"/>
              </a:rPr>
              <a:t>Redd Case Debrief</a:t>
            </a:r>
            <a:endParaRPr lang="en-US" sz="8000" b="1" dirty="0">
              <a:solidFill>
                <a:srgbClr val="153045"/>
              </a:solidFill>
              <a:latin typeface="+mj-lt"/>
            </a:endParaRPr>
          </a:p>
        </p:txBody>
      </p:sp>
    </p:spTree>
    <p:extLst>
      <p:ext uri="{BB962C8B-B14F-4D97-AF65-F5344CB8AC3E}">
        <p14:creationId xmlns:p14="http://schemas.microsoft.com/office/powerpoint/2010/main" val="24811455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542147" y="4276493"/>
            <a:ext cx="3649854" cy="2581508"/>
            <a:chOff x="8542147" y="4276493"/>
            <a:chExt cx="3649854" cy="2581508"/>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2147" y="4276493"/>
              <a:ext cx="3649854" cy="2581508"/>
            </a:xfrm>
            <a:prstGeom prst="rect">
              <a:avLst/>
            </a:prstGeom>
          </p:spPr>
        </p:pic>
        <p:sp>
          <p:nvSpPr>
            <p:cNvPr id="5" name="TextBox 4"/>
            <p:cNvSpPr txBox="1"/>
            <p:nvPr/>
          </p:nvSpPr>
          <p:spPr>
            <a:xfrm rot="21227930">
              <a:off x="9848328" y="4959874"/>
              <a:ext cx="1037492" cy="646331"/>
            </a:xfrm>
            <a:prstGeom prst="rect">
              <a:avLst/>
            </a:prstGeom>
            <a:noFill/>
          </p:spPr>
          <p:txBody>
            <a:bodyPr wrap="square" rtlCol="0">
              <a:spAutoFit/>
            </a:bodyPr>
            <a:lstStyle/>
            <a:p>
              <a:r>
                <a:rPr lang="en-US" b="1" dirty="0" smtClean="0">
                  <a:solidFill>
                    <a:srgbClr val="113044"/>
                  </a:solidFill>
                  <a:latin typeface="Viner Hand ITC" panose="03070502030502020203" pitchFamily="66" charset="0"/>
                </a:rPr>
                <a:t>Case Study</a:t>
              </a:r>
              <a:endParaRPr lang="en-US" b="1" dirty="0">
                <a:solidFill>
                  <a:srgbClr val="113044"/>
                </a:solidFill>
                <a:latin typeface="Viner Hand ITC" panose="03070502030502020203" pitchFamily="66" charset="0"/>
              </a:endParaRPr>
            </a:p>
          </p:txBody>
        </p:sp>
      </p:grpSp>
      <p:sp>
        <p:nvSpPr>
          <p:cNvPr id="2" name="Rectangle 1"/>
          <p:cNvSpPr/>
          <p:nvPr/>
        </p:nvSpPr>
        <p:spPr>
          <a:xfrm>
            <a:off x="137160" y="2443516"/>
            <a:ext cx="8637563" cy="3724096"/>
          </a:xfrm>
          <a:prstGeom prst="rect">
            <a:avLst/>
          </a:prstGeom>
        </p:spPr>
        <p:txBody>
          <a:bodyPr wrap="square">
            <a:spAutoFit/>
          </a:bodyPr>
          <a:lstStyle/>
          <a:p>
            <a:pPr marL="457200" indent="-457200">
              <a:spcAft>
                <a:spcPts val="600"/>
              </a:spcAft>
              <a:buClr>
                <a:srgbClr val="ED1B2E"/>
              </a:buClr>
              <a:buFont typeface="Wingdings" pitchFamily="2" charset="2"/>
              <a:buChar char="Ø"/>
            </a:pPr>
            <a:r>
              <a:rPr lang="en-US" sz="2400" dirty="0">
                <a:solidFill>
                  <a:srgbClr val="44546A">
                    <a:lumMod val="50000"/>
                  </a:srgbClr>
                </a:solidFill>
                <a:latin typeface="Arial" panose="020B0604020202020204" pitchFamily="34" charset="0"/>
                <a:cs typeface="Arial" panose="020B0604020202020204" pitchFamily="34" charset="0"/>
              </a:rPr>
              <a:t>The local hospital notified CPS of an infant born on 2/1 who tested positive for PCP</a:t>
            </a:r>
          </a:p>
          <a:p>
            <a:pPr marL="457200" indent="-457200">
              <a:spcAft>
                <a:spcPts val="600"/>
              </a:spcAft>
              <a:buClr>
                <a:srgbClr val="ED1B2E"/>
              </a:buClr>
              <a:buFont typeface="Wingdings" pitchFamily="2" charset="2"/>
              <a:buChar char="Ø"/>
            </a:pPr>
            <a:r>
              <a:rPr lang="en-US" sz="2400" dirty="0">
                <a:solidFill>
                  <a:srgbClr val="44546A">
                    <a:lumMod val="50000"/>
                  </a:srgbClr>
                </a:solidFill>
                <a:latin typeface="Arial" panose="020B0604020202020204" pitchFamily="34" charset="0"/>
                <a:cs typeface="Arial" panose="020B0604020202020204" pitchFamily="34" charset="0"/>
              </a:rPr>
              <a:t>The infant, named Mariah Redd, is the third child born to Clarissa Redd</a:t>
            </a:r>
          </a:p>
          <a:p>
            <a:pPr marL="457200" indent="-457200">
              <a:spcAft>
                <a:spcPts val="600"/>
              </a:spcAft>
              <a:buClr>
                <a:srgbClr val="ED1B2E"/>
              </a:buClr>
              <a:buFont typeface="Wingdings" pitchFamily="2" charset="2"/>
              <a:buChar char="Ø"/>
            </a:pPr>
            <a:r>
              <a:rPr lang="en-US" sz="2400" dirty="0">
                <a:solidFill>
                  <a:srgbClr val="44546A">
                    <a:lumMod val="50000"/>
                  </a:srgbClr>
                </a:solidFill>
                <a:latin typeface="Arial" panose="020B0604020202020204" pitchFamily="34" charset="0"/>
                <a:cs typeface="Arial" panose="020B0604020202020204" pitchFamily="34" charset="0"/>
              </a:rPr>
              <a:t>She was removed from the care of Clarissa Redd and placed in foster care with Julia Budd</a:t>
            </a:r>
          </a:p>
          <a:p>
            <a:pPr marL="457200" indent="-457200">
              <a:spcAft>
                <a:spcPts val="600"/>
              </a:spcAft>
              <a:buClr>
                <a:srgbClr val="ED1B2E"/>
              </a:buClr>
              <a:buFont typeface="Wingdings" pitchFamily="2" charset="2"/>
              <a:buChar char="Ø"/>
            </a:pPr>
            <a:r>
              <a:rPr lang="en-US" sz="2400" dirty="0">
                <a:solidFill>
                  <a:srgbClr val="44546A">
                    <a:lumMod val="50000"/>
                  </a:srgbClr>
                </a:solidFill>
                <a:latin typeface="Arial" panose="020B0604020202020204" pitchFamily="34" charset="0"/>
                <a:cs typeface="Arial" panose="020B0604020202020204" pitchFamily="34" charset="0"/>
              </a:rPr>
              <a:t>When Mariah was 2 months old, she and Clarissa went to Fresh Start, a mother/baby residential treatment program</a:t>
            </a:r>
          </a:p>
          <a:p>
            <a:pPr marL="457200" indent="-457200">
              <a:spcAft>
                <a:spcPts val="600"/>
              </a:spcAft>
              <a:buClr>
                <a:srgbClr val="ED1B2E"/>
              </a:buClr>
              <a:buFont typeface="Wingdings" pitchFamily="2" charset="2"/>
              <a:buChar char="Ø"/>
            </a:pPr>
            <a:endParaRPr lang="en-US" sz="2400" dirty="0">
              <a:solidFill>
                <a:srgbClr val="44546A">
                  <a:lumMod val="50000"/>
                </a:srgbClr>
              </a:solidFill>
              <a:latin typeface="Arial" panose="020B0604020202020204" pitchFamily="34" charset="0"/>
              <a:cs typeface="Arial" panose="020B0604020202020204" pitchFamily="34" charset="0"/>
            </a:endParaRPr>
          </a:p>
        </p:txBody>
      </p:sp>
      <p:grpSp>
        <p:nvGrpSpPr>
          <p:cNvPr id="25" name="Group 24"/>
          <p:cNvGrpSpPr/>
          <p:nvPr/>
        </p:nvGrpSpPr>
        <p:grpSpPr>
          <a:xfrm>
            <a:off x="-12145" y="296268"/>
            <a:ext cx="9413319" cy="1010044"/>
            <a:chOff x="-2619" y="296268"/>
            <a:chExt cx="7569864" cy="1010044"/>
          </a:xfrm>
        </p:grpSpPr>
        <p:sp>
          <p:nvSpPr>
            <p:cNvPr id="39"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7" name="TextBox 26"/>
          <p:cNvSpPr txBox="1"/>
          <p:nvPr/>
        </p:nvSpPr>
        <p:spPr>
          <a:xfrm>
            <a:off x="133350" y="1619250"/>
            <a:ext cx="1776448" cy="830997"/>
          </a:xfrm>
          <a:prstGeom prst="rect">
            <a:avLst/>
          </a:prstGeom>
          <a:noFill/>
        </p:spPr>
        <p:txBody>
          <a:bodyPr wrap="none" rtlCol="0">
            <a:spAutoFit/>
          </a:bodyPr>
          <a:lstStyle/>
          <a:p>
            <a:r>
              <a:rPr lang="en-US" sz="2400" b="1" dirty="0" smtClean="0">
                <a:solidFill>
                  <a:srgbClr val="113044"/>
                </a:solidFill>
                <a:latin typeface="Arial" panose="020B0604020202020204" pitchFamily="34" charset="0"/>
                <a:cs typeface="Arial" panose="020B0604020202020204" pitchFamily="34" charset="0"/>
              </a:rPr>
              <a:t>Redd Case</a:t>
            </a:r>
            <a:endParaRPr lang="en-US" sz="2400" b="1" dirty="0">
              <a:solidFill>
                <a:srgbClr val="113044"/>
              </a:solidFill>
              <a:latin typeface="Arial" panose="020B0604020202020204" pitchFamily="34" charset="0"/>
              <a:cs typeface="Arial" panose="020B0604020202020204" pitchFamily="34" charset="0"/>
            </a:endParaRPr>
          </a:p>
          <a:p>
            <a:endParaRPr lang="en-US" sz="2400" b="1" dirty="0">
              <a:solidFill>
                <a:srgbClr val="113044"/>
              </a:solidFill>
            </a:endParaRPr>
          </a:p>
        </p:txBody>
      </p:sp>
      <p:sp>
        <p:nvSpPr>
          <p:cNvPr id="38" name="Rectangle 37"/>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Working a Case </a:t>
            </a:r>
            <a:endParaRPr lang="en-US" sz="2800" dirty="0">
              <a:solidFill>
                <a:prstClr val="white">
                  <a:lumMod val="95000"/>
                </a:prst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custDataLst>
      <p:tags r:id="rId1"/>
    </p:custDataLst>
    <p:extLst>
      <p:ext uri="{BB962C8B-B14F-4D97-AF65-F5344CB8AC3E}">
        <p14:creationId xmlns:p14="http://schemas.microsoft.com/office/powerpoint/2010/main" val="326062071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542147" y="4276493"/>
            <a:ext cx="3649854" cy="2581508"/>
            <a:chOff x="8542147" y="4276493"/>
            <a:chExt cx="3649854" cy="2581508"/>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2147" y="4276493"/>
              <a:ext cx="3649854" cy="2581508"/>
            </a:xfrm>
            <a:prstGeom prst="rect">
              <a:avLst/>
            </a:prstGeom>
          </p:spPr>
        </p:pic>
        <p:sp>
          <p:nvSpPr>
            <p:cNvPr id="5" name="TextBox 4"/>
            <p:cNvSpPr txBox="1"/>
            <p:nvPr/>
          </p:nvSpPr>
          <p:spPr>
            <a:xfrm rot="21227930">
              <a:off x="9848328" y="4959874"/>
              <a:ext cx="1037492" cy="646331"/>
            </a:xfrm>
            <a:prstGeom prst="rect">
              <a:avLst/>
            </a:prstGeom>
            <a:noFill/>
          </p:spPr>
          <p:txBody>
            <a:bodyPr wrap="square" rtlCol="0">
              <a:spAutoFit/>
            </a:bodyPr>
            <a:lstStyle/>
            <a:p>
              <a:r>
                <a:rPr lang="en-US" b="1" dirty="0" smtClean="0">
                  <a:solidFill>
                    <a:srgbClr val="113044"/>
                  </a:solidFill>
                  <a:latin typeface="Viner Hand ITC" panose="03070502030502020203" pitchFamily="66" charset="0"/>
                </a:rPr>
                <a:t>Case Study</a:t>
              </a:r>
              <a:endParaRPr lang="en-US" b="1" dirty="0">
                <a:solidFill>
                  <a:srgbClr val="113044"/>
                </a:solidFill>
                <a:latin typeface="Viner Hand ITC" panose="03070502030502020203" pitchFamily="66" charset="0"/>
              </a:endParaRPr>
            </a:p>
          </p:txBody>
        </p:sp>
      </p:grpSp>
      <p:sp>
        <p:nvSpPr>
          <p:cNvPr id="2" name="Rectangle 1"/>
          <p:cNvSpPr/>
          <p:nvPr/>
        </p:nvSpPr>
        <p:spPr>
          <a:xfrm>
            <a:off x="137160" y="2443516"/>
            <a:ext cx="8637563" cy="3647152"/>
          </a:xfrm>
          <a:prstGeom prst="rect">
            <a:avLst/>
          </a:prstGeom>
        </p:spPr>
        <p:txBody>
          <a:bodyPr wrap="square">
            <a:spAutoFit/>
          </a:bodyPr>
          <a:lstStyle/>
          <a:p>
            <a:pPr marL="457200" indent="-457200">
              <a:spcAft>
                <a:spcPts val="600"/>
              </a:spcAft>
              <a:buClr>
                <a:srgbClr val="ED1B2E"/>
              </a:buClr>
              <a:buFont typeface="Wingdings" pitchFamily="2" charset="2"/>
              <a:buChar char="Ø"/>
            </a:pPr>
            <a:r>
              <a:rPr lang="en-US" sz="2400" dirty="0">
                <a:solidFill>
                  <a:srgbClr val="44546A">
                    <a:lumMod val="50000"/>
                  </a:srgbClr>
                </a:solidFill>
                <a:latin typeface="Arial" panose="020B0604020202020204" pitchFamily="34" charset="0"/>
                <a:cs typeface="Arial" panose="020B0604020202020204" pitchFamily="34" charset="0"/>
              </a:rPr>
              <a:t>Ms. Clarissa Ann Redd, African American, age 25, reported to SW that she has been using “</a:t>
            </a:r>
            <a:r>
              <a:rPr lang="en-US" sz="2400" dirty="0" err="1">
                <a:solidFill>
                  <a:srgbClr val="44546A">
                    <a:lumMod val="50000"/>
                  </a:srgbClr>
                </a:solidFill>
                <a:latin typeface="Arial" panose="020B0604020202020204" pitchFamily="34" charset="0"/>
                <a:cs typeface="Arial" panose="020B0604020202020204" pitchFamily="34" charset="0"/>
              </a:rPr>
              <a:t>sherm</a:t>
            </a:r>
            <a:r>
              <a:rPr lang="en-US" sz="2400" dirty="0">
                <a:solidFill>
                  <a:srgbClr val="44546A">
                    <a:lumMod val="50000"/>
                  </a:srgbClr>
                </a:solidFill>
                <a:latin typeface="Arial" panose="020B0604020202020204" pitchFamily="34" charset="0"/>
                <a:cs typeface="Arial" panose="020B0604020202020204" pitchFamily="34" charset="0"/>
              </a:rPr>
              <a:t>” (cigarettes dipped in PCP) on and off since she was 18</a:t>
            </a:r>
          </a:p>
          <a:p>
            <a:pPr marL="457200" indent="-457200">
              <a:spcAft>
                <a:spcPts val="600"/>
              </a:spcAft>
              <a:buClr>
                <a:srgbClr val="ED1B2E"/>
              </a:buClr>
              <a:buFont typeface="Wingdings" pitchFamily="2" charset="2"/>
              <a:buChar char="Ø"/>
            </a:pPr>
            <a:r>
              <a:rPr lang="en-US" sz="2400" dirty="0" smtClean="0">
                <a:solidFill>
                  <a:srgbClr val="44546A">
                    <a:lumMod val="50000"/>
                  </a:srgbClr>
                </a:solidFill>
                <a:latin typeface="Arial" panose="020B0604020202020204" pitchFamily="34" charset="0"/>
                <a:cs typeface="Arial" panose="020B0604020202020204" pitchFamily="34" charset="0"/>
              </a:rPr>
              <a:t>She </a:t>
            </a:r>
            <a:r>
              <a:rPr lang="en-US" sz="2400" dirty="0">
                <a:solidFill>
                  <a:srgbClr val="44546A">
                    <a:lumMod val="50000"/>
                  </a:srgbClr>
                </a:solidFill>
                <a:latin typeface="Arial" panose="020B0604020202020204" pitchFamily="34" charset="0"/>
                <a:cs typeface="Arial" panose="020B0604020202020204" pitchFamily="34" charset="0"/>
              </a:rPr>
              <a:t>has a 10 year-old son, Buddy, who is in the legal custody of her mother, Lela Jones. Lela is married to Clarissa’s stepfather, Charles Jones</a:t>
            </a:r>
          </a:p>
          <a:p>
            <a:pPr marL="457200" indent="-457200">
              <a:spcAft>
                <a:spcPts val="600"/>
              </a:spcAft>
              <a:buClr>
                <a:srgbClr val="ED1B2E"/>
              </a:buClr>
              <a:buFont typeface="Wingdings" pitchFamily="2" charset="2"/>
              <a:buChar char="Ø"/>
            </a:pPr>
            <a:r>
              <a:rPr lang="en-US" sz="2400" dirty="0" smtClean="0">
                <a:solidFill>
                  <a:srgbClr val="44546A">
                    <a:lumMod val="50000"/>
                  </a:srgbClr>
                </a:solidFill>
                <a:latin typeface="Arial" panose="020B0604020202020204" pitchFamily="34" charset="0"/>
                <a:cs typeface="Arial" panose="020B0604020202020204" pitchFamily="34" charset="0"/>
              </a:rPr>
              <a:t>Clarissa’s </a:t>
            </a:r>
            <a:r>
              <a:rPr lang="en-US" sz="2400" dirty="0">
                <a:solidFill>
                  <a:srgbClr val="44546A">
                    <a:lumMod val="50000"/>
                  </a:srgbClr>
                </a:solidFill>
                <a:latin typeface="Arial" panose="020B0604020202020204" pitchFamily="34" charset="0"/>
                <a:cs typeface="Arial" panose="020B0604020202020204" pitchFamily="34" charset="0"/>
              </a:rPr>
              <a:t>second child, a 7-year-old boy named Tyrone, lives with his father, Willy Monroe</a:t>
            </a:r>
          </a:p>
          <a:p>
            <a:pPr marL="457200" indent="-457200">
              <a:spcAft>
                <a:spcPts val="600"/>
              </a:spcAft>
              <a:buClr>
                <a:srgbClr val="ED1B2E"/>
              </a:buClr>
              <a:buFont typeface="Wingdings" pitchFamily="2" charset="2"/>
              <a:buChar char="Ø"/>
            </a:pPr>
            <a:endParaRPr lang="en-US" sz="2400" dirty="0">
              <a:solidFill>
                <a:srgbClr val="44546A">
                  <a:lumMod val="50000"/>
                </a:srgbClr>
              </a:solidFill>
              <a:latin typeface="Arial" panose="020B0604020202020204" pitchFamily="34" charset="0"/>
              <a:cs typeface="Arial" panose="020B0604020202020204" pitchFamily="34" charset="0"/>
            </a:endParaRPr>
          </a:p>
        </p:txBody>
      </p:sp>
      <p:grpSp>
        <p:nvGrpSpPr>
          <p:cNvPr id="25" name="Group 24"/>
          <p:cNvGrpSpPr/>
          <p:nvPr/>
        </p:nvGrpSpPr>
        <p:grpSpPr>
          <a:xfrm>
            <a:off x="-12145" y="296268"/>
            <a:ext cx="9413319" cy="1010044"/>
            <a:chOff x="-2619" y="296268"/>
            <a:chExt cx="7569864" cy="1010044"/>
          </a:xfrm>
        </p:grpSpPr>
        <p:sp>
          <p:nvSpPr>
            <p:cNvPr id="39"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7" name="TextBox 26"/>
          <p:cNvSpPr txBox="1"/>
          <p:nvPr/>
        </p:nvSpPr>
        <p:spPr>
          <a:xfrm>
            <a:off x="133350" y="1619250"/>
            <a:ext cx="1776448" cy="830997"/>
          </a:xfrm>
          <a:prstGeom prst="rect">
            <a:avLst/>
          </a:prstGeom>
          <a:noFill/>
        </p:spPr>
        <p:txBody>
          <a:bodyPr wrap="none" rtlCol="0">
            <a:spAutoFit/>
          </a:bodyPr>
          <a:lstStyle/>
          <a:p>
            <a:r>
              <a:rPr lang="en-US" sz="2400" b="1" dirty="0" smtClean="0">
                <a:solidFill>
                  <a:srgbClr val="113044"/>
                </a:solidFill>
                <a:latin typeface="Arial" panose="020B0604020202020204" pitchFamily="34" charset="0"/>
                <a:cs typeface="Arial" panose="020B0604020202020204" pitchFamily="34" charset="0"/>
              </a:rPr>
              <a:t>Redd Case</a:t>
            </a:r>
            <a:endParaRPr lang="en-US" sz="2400" b="1" dirty="0">
              <a:solidFill>
                <a:srgbClr val="113044"/>
              </a:solidFill>
              <a:latin typeface="Arial" panose="020B0604020202020204" pitchFamily="34" charset="0"/>
              <a:cs typeface="Arial" panose="020B0604020202020204" pitchFamily="34" charset="0"/>
            </a:endParaRPr>
          </a:p>
          <a:p>
            <a:endParaRPr lang="en-US" sz="2400" b="1" dirty="0">
              <a:solidFill>
                <a:srgbClr val="113044"/>
              </a:solidFill>
            </a:endParaRPr>
          </a:p>
        </p:txBody>
      </p:sp>
      <p:sp>
        <p:nvSpPr>
          <p:cNvPr id="38" name="Rectangle 37"/>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Working a Case </a:t>
            </a:r>
            <a:endParaRPr lang="en-US" sz="2800" dirty="0">
              <a:solidFill>
                <a:prstClr val="white">
                  <a:lumMod val="95000"/>
                </a:prst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Tree>
    <p:custDataLst>
      <p:tags r:id="rId1"/>
    </p:custDataLst>
    <p:extLst>
      <p:ext uri="{BB962C8B-B14F-4D97-AF65-F5344CB8AC3E}">
        <p14:creationId xmlns:p14="http://schemas.microsoft.com/office/powerpoint/2010/main" val="25566496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275592"/>
            <a:ext cx="9413319" cy="1010044"/>
            <a:chOff x="-2619" y="296268"/>
            <a:chExt cx="7569864" cy="1010044"/>
          </a:xfrm>
        </p:grpSpPr>
        <p:sp>
          <p:nvSpPr>
            <p:cNvPr id="15"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aphicFrame>
        <p:nvGraphicFramePr>
          <p:cNvPr id="16" name="Object 15" hidden="1"/>
          <p:cNvGraphicFramePr>
            <a:graphicFrameLocks noChangeAspect="1"/>
          </p:cNvGraphicFramePr>
          <p:nvPr>
            <p:custDataLst>
              <p:tags r:id="rId3"/>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42513"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04774" y="328792"/>
            <a:ext cx="7878461"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The Redd Case</a:t>
            </a:r>
            <a:endParaRPr lang="en-US" sz="28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0" y="1239917"/>
            <a:ext cx="8915400" cy="3785652"/>
          </a:xfrm>
          <a:prstGeom prst="rect">
            <a:avLst/>
          </a:prstGeom>
          <a:noFill/>
        </p:spPr>
        <p:txBody>
          <a:bodyPr wrap="square" rtlCol="0">
            <a:spAutoFit/>
          </a:bodyPr>
          <a:lstStyle/>
          <a:p>
            <a:pPr marL="342900" indent="-342900">
              <a:buClr>
                <a:srgbClr val="E42224"/>
              </a:buClr>
              <a:buFont typeface="Wingdings" panose="05000000000000000000" pitchFamily="2" charset="2"/>
              <a:buChar char="ü"/>
            </a:pPr>
            <a:endParaRPr lang="en-US" sz="2000" dirty="0">
              <a:solidFill>
                <a:prstClr val="black"/>
              </a:solidFill>
              <a:latin typeface="Arial" panose="020B0604020202020204" pitchFamily="34" charset="0"/>
              <a:cs typeface="Arial" panose="020B0604020202020204" pitchFamily="34" charset="0"/>
            </a:endParaRPr>
          </a:p>
          <a:p>
            <a:pPr marL="342900" indent="-342900">
              <a:buClr>
                <a:srgbClr val="E42224"/>
              </a:buClr>
              <a:buFont typeface="Wingdings" panose="05000000000000000000" pitchFamily="2" charset="2"/>
              <a:buChar char="ü"/>
            </a:pPr>
            <a:r>
              <a:rPr lang="en-US" sz="2000" dirty="0" smtClean="0">
                <a:solidFill>
                  <a:prstClr val="black"/>
                </a:solidFill>
                <a:latin typeface="Arial" panose="020B0604020202020204" pitchFamily="34" charset="0"/>
                <a:cs typeface="Arial" panose="020B0604020202020204" pitchFamily="34" charset="0"/>
              </a:rPr>
              <a:t>What </a:t>
            </a:r>
            <a:r>
              <a:rPr lang="en-US" sz="2000" dirty="0">
                <a:solidFill>
                  <a:prstClr val="black"/>
                </a:solidFill>
                <a:latin typeface="Arial" panose="020B0604020202020204" pitchFamily="34" charset="0"/>
                <a:cs typeface="Arial" panose="020B0604020202020204" pitchFamily="34" charset="0"/>
              </a:rPr>
              <a:t>were two or three of the </a:t>
            </a:r>
            <a:r>
              <a:rPr lang="en-US" sz="2000" dirty="0">
                <a:solidFill>
                  <a:srgbClr val="FF0000"/>
                </a:solidFill>
                <a:latin typeface="Arial" panose="020B0604020202020204" pitchFamily="34" charset="0"/>
                <a:cs typeface="Arial" panose="020B0604020202020204" pitchFamily="34" charset="0"/>
              </a:rPr>
              <a:t>top issues </a:t>
            </a:r>
            <a:r>
              <a:rPr lang="en-US" sz="2000" dirty="0">
                <a:solidFill>
                  <a:prstClr val="black"/>
                </a:solidFill>
                <a:latin typeface="Arial" panose="020B0604020202020204" pitchFamily="34" charset="0"/>
                <a:cs typeface="Arial" panose="020B0604020202020204" pitchFamily="34" charset="0"/>
              </a:rPr>
              <a:t>that needed to be </a:t>
            </a:r>
            <a:r>
              <a:rPr lang="en-US" sz="2000" dirty="0" smtClean="0">
                <a:solidFill>
                  <a:prstClr val="black"/>
                </a:solidFill>
                <a:latin typeface="Arial" panose="020B0604020202020204" pitchFamily="34" charset="0"/>
                <a:cs typeface="Arial" panose="020B0604020202020204" pitchFamily="34" charset="0"/>
              </a:rPr>
              <a:t>addressed?</a:t>
            </a:r>
          </a:p>
          <a:p>
            <a:pPr marL="342900" indent="-342900">
              <a:buClr>
                <a:srgbClr val="E42224"/>
              </a:buClr>
              <a:buFont typeface="Wingdings" panose="05000000000000000000" pitchFamily="2" charset="2"/>
              <a:buChar char="ü"/>
            </a:pPr>
            <a:endParaRPr lang="en-US" sz="2000" dirty="0">
              <a:solidFill>
                <a:prstClr val="black"/>
              </a:solidFill>
              <a:latin typeface="Arial" panose="020B0604020202020204" pitchFamily="34" charset="0"/>
              <a:cs typeface="Arial" panose="020B0604020202020204" pitchFamily="34" charset="0"/>
            </a:endParaRPr>
          </a:p>
          <a:p>
            <a:pPr marL="342900" indent="-342900">
              <a:buClr>
                <a:srgbClr val="E42224"/>
              </a:buClr>
              <a:buFont typeface="Wingdings" panose="05000000000000000000" pitchFamily="2" charset="2"/>
              <a:buChar char="ü"/>
            </a:pPr>
            <a:r>
              <a:rPr lang="en-US" sz="2000" dirty="0" smtClean="0">
                <a:solidFill>
                  <a:prstClr val="black"/>
                </a:solidFill>
                <a:latin typeface="Arial" panose="020B0604020202020204" pitchFamily="34" charset="0"/>
                <a:cs typeface="Arial" panose="020B0604020202020204" pitchFamily="34" charset="0"/>
              </a:rPr>
              <a:t>What </a:t>
            </a:r>
            <a:r>
              <a:rPr lang="en-US" sz="2000" dirty="0">
                <a:solidFill>
                  <a:prstClr val="black"/>
                </a:solidFill>
                <a:latin typeface="Arial" panose="020B0604020202020204" pitchFamily="34" charset="0"/>
                <a:cs typeface="Arial" panose="020B0604020202020204" pitchFamily="34" charset="0"/>
              </a:rPr>
              <a:t>were some of the </a:t>
            </a:r>
            <a:r>
              <a:rPr lang="en-US" sz="2000" dirty="0">
                <a:solidFill>
                  <a:srgbClr val="FF0000"/>
                </a:solidFill>
                <a:latin typeface="Arial" panose="020B0604020202020204" pitchFamily="34" charset="0"/>
                <a:cs typeface="Arial" panose="020B0604020202020204" pitchFamily="34" charset="0"/>
              </a:rPr>
              <a:t>major challenges </a:t>
            </a:r>
            <a:r>
              <a:rPr lang="en-US" sz="2000" dirty="0">
                <a:solidFill>
                  <a:prstClr val="black"/>
                </a:solidFill>
                <a:latin typeface="Arial" panose="020B0604020202020204" pitchFamily="34" charset="0"/>
                <a:cs typeface="Arial" panose="020B0604020202020204" pitchFamily="34" charset="0"/>
              </a:rPr>
              <a:t>you faced as you made your </a:t>
            </a:r>
            <a:r>
              <a:rPr lang="en-US" sz="2000" dirty="0" smtClean="0">
                <a:solidFill>
                  <a:prstClr val="black"/>
                </a:solidFill>
                <a:latin typeface="Arial" panose="020B0604020202020204" pitchFamily="34" charset="0"/>
                <a:cs typeface="Arial" panose="020B0604020202020204" pitchFamily="34" charset="0"/>
              </a:rPr>
              <a:t>way through </a:t>
            </a:r>
            <a:r>
              <a:rPr lang="en-US" sz="2000" dirty="0">
                <a:solidFill>
                  <a:prstClr val="black"/>
                </a:solidFill>
                <a:latin typeface="Arial" panose="020B0604020202020204" pitchFamily="34" charset="0"/>
                <a:cs typeface="Arial" panose="020B0604020202020204" pitchFamily="34" charset="0"/>
              </a:rPr>
              <a:t>this case on your own?</a:t>
            </a:r>
          </a:p>
          <a:p>
            <a:pPr marL="342900" indent="-342900">
              <a:buClr>
                <a:srgbClr val="E42224"/>
              </a:buClr>
              <a:buFont typeface="Wingdings" panose="05000000000000000000" pitchFamily="2" charset="2"/>
              <a:buChar char="ü"/>
            </a:pPr>
            <a:endParaRPr lang="en-US" sz="2000" dirty="0">
              <a:solidFill>
                <a:prstClr val="black"/>
              </a:solidFill>
              <a:latin typeface="Arial" panose="020B0604020202020204" pitchFamily="34" charset="0"/>
              <a:cs typeface="Arial" panose="020B0604020202020204" pitchFamily="34" charset="0"/>
            </a:endParaRPr>
          </a:p>
          <a:p>
            <a:pPr marL="342900" indent="-342900">
              <a:buClr>
                <a:srgbClr val="E42224"/>
              </a:buClr>
              <a:buFont typeface="Wingdings" panose="05000000000000000000" pitchFamily="2" charset="2"/>
              <a:buChar char="ü"/>
            </a:pPr>
            <a:r>
              <a:rPr lang="en-US" sz="2000" dirty="0" smtClean="0">
                <a:solidFill>
                  <a:prstClr val="black"/>
                </a:solidFill>
                <a:latin typeface="Arial" panose="020B0604020202020204" pitchFamily="34" charset="0"/>
                <a:cs typeface="Arial" panose="020B0604020202020204" pitchFamily="34" charset="0"/>
              </a:rPr>
              <a:t>What </a:t>
            </a:r>
            <a:r>
              <a:rPr lang="en-US" sz="2000" dirty="0">
                <a:solidFill>
                  <a:prstClr val="black"/>
                </a:solidFill>
                <a:latin typeface="Arial" panose="020B0604020202020204" pitchFamily="34" charset="0"/>
                <a:cs typeface="Arial" panose="020B0604020202020204" pitchFamily="34" charset="0"/>
              </a:rPr>
              <a:t>are some </a:t>
            </a:r>
            <a:r>
              <a:rPr lang="en-US" sz="2000" dirty="0">
                <a:solidFill>
                  <a:srgbClr val="FF0000"/>
                </a:solidFill>
                <a:latin typeface="Arial" panose="020B0604020202020204" pitchFamily="34" charset="0"/>
                <a:cs typeface="Arial" panose="020B0604020202020204" pitchFamily="34" charset="0"/>
              </a:rPr>
              <a:t>additional questions </a:t>
            </a:r>
            <a:r>
              <a:rPr lang="en-US" sz="2000" dirty="0">
                <a:solidFill>
                  <a:prstClr val="black"/>
                </a:solidFill>
                <a:latin typeface="Arial" panose="020B0604020202020204" pitchFamily="34" charset="0"/>
                <a:cs typeface="Arial" panose="020B0604020202020204" pitchFamily="34" charset="0"/>
              </a:rPr>
              <a:t>you might have posed to some of the </a:t>
            </a:r>
            <a:r>
              <a:rPr lang="en-US" sz="2000" dirty="0" smtClean="0">
                <a:solidFill>
                  <a:srgbClr val="FF0000"/>
                </a:solidFill>
                <a:latin typeface="Arial" panose="020B0604020202020204" pitchFamily="34" charset="0"/>
                <a:cs typeface="Arial" panose="020B0604020202020204" pitchFamily="34" charset="0"/>
              </a:rPr>
              <a:t>key players </a:t>
            </a:r>
            <a:r>
              <a:rPr lang="en-US" sz="2000" dirty="0">
                <a:solidFill>
                  <a:prstClr val="black"/>
                </a:solidFill>
                <a:latin typeface="Arial" panose="020B0604020202020204" pitchFamily="34" charset="0"/>
                <a:cs typeface="Arial" panose="020B0604020202020204" pitchFamily="34" charset="0"/>
              </a:rPr>
              <a:t>in the case? </a:t>
            </a:r>
          </a:p>
          <a:p>
            <a:pPr>
              <a:buClr>
                <a:srgbClr val="E42224"/>
              </a:buClr>
            </a:pPr>
            <a:endParaRPr lang="en-US" sz="2000" dirty="0">
              <a:solidFill>
                <a:prstClr val="black"/>
              </a:solidFill>
              <a:latin typeface="Arial" panose="020B0604020202020204" pitchFamily="34" charset="0"/>
              <a:cs typeface="Arial" panose="020B0604020202020204" pitchFamily="34" charset="0"/>
            </a:endParaRPr>
          </a:p>
          <a:p>
            <a:pPr marL="342900" indent="-342900">
              <a:buClr>
                <a:srgbClr val="E42224"/>
              </a:buClr>
              <a:buFont typeface="Wingdings" panose="05000000000000000000" pitchFamily="2" charset="2"/>
              <a:buChar char="ü"/>
            </a:pPr>
            <a:r>
              <a:rPr lang="en-US" sz="2000" dirty="0" smtClean="0">
                <a:solidFill>
                  <a:prstClr val="black"/>
                </a:solidFill>
                <a:latin typeface="Arial" panose="020B0604020202020204" pitchFamily="34" charset="0"/>
                <a:cs typeface="Arial" panose="020B0604020202020204" pitchFamily="34" charset="0"/>
              </a:rPr>
              <a:t>What </a:t>
            </a:r>
            <a:r>
              <a:rPr lang="en-US" sz="2000" dirty="0">
                <a:solidFill>
                  <a:srgbClr val="FF0000"/>
                </a:solidFill>
                <a:latin typeface="Arial" panose="020B0604020202020204" pitchFamily="34" charset="0"/>
                <a:cs typeface="Arial" panose="020B0604020202020204" pitchFamily="34" charset="0"/>
              </a:rPr>
              <a:t>recommendations</a:t>
            </a:r>
            <a:r>
              <a:rPr lang="en-US" sz="2000" dirty="0">
                <a:solidFill>
                  <a:prstClr val="black"/>
                </a:solidFill>
                <a:latin typeface="Arial" panose="020B0604020202020204" pitchFamily="34" charset="0"/>
                <a:cs typeface="Arial" panose="020B0604020202020204" pitchFamily="34" charset="0"/>
              </a:rPr>
              <a:t> did you make for this case? </a:t>
            </a:r>
            <a:endParaRPr lang="en-US" sz="2000" dirty="0" smtClean="0">
              <a:solidFill>
                <a:prstClr val="black"/>
              </a:solidFill>
              <a:latin typeface="Arial" panose="020B0604020202020204" pitchFamily="34" charset="0"/>
              <a:cs typeface="Arial" panose="020B0604020202020204" pitchFamily="34" charset="0"/>
            </a:endParaRPr>
          </a:p>
          <a:p>
            <a:pPr marL="342900" indent="-342900">
              <a:buClr>
                <a:srgbClr val="E42224"/>
              </a:buClr>
              <a:buFont typeface="Wingdings" panose="05000000000000000000" pitchFamily="2" charset="2"/>
              <a:buChar char="ü"/>
            </a:pPr>
            <a:endParaRPr lang="en-US" sz="2000" dirty="0">
              <a:solidFill>
                <a:prstClr val="black"/>
              </a:solidFill>
              <a:latin typeface="Arial" panose="020B0604020202020204" pitchFamily="34" charset="0"/>
              <a:cs typeface="Arial" panose="020B0604020202020204" pitchFamily="34" charset="0"/>
            </a:endParaRPr>
          </a:p>
          <a:p>
            <a:pPr marL="342900" indent="-342900">
              <a:buClr>
                <a:srgbClr val="E42224"/>
              </a:buClr>
              <a:buFont typeface="Wingdings" panose="05000000000000000000" pitchFamily="2" charset="2"/>
              <a:buChar char="ü"/>
            </a:pPr>
            <a:r>
              <a:rPr lang="en-US" sz="2000" dirty="0" smtClean="0">
                <a:solidFill>
                  <a:prstClr val="black"/>
                </a:solidFill>
                <a:latin typeface="Arial" panose="020B0604020202020204" pitchFamily="34" charset="0"/>
                <a:cs typeface="Arial" panose="020B0604020202020204" pitchFamily="34" charset="0"/>
              </a:rPr>
              <a:t>Did </a:t>
            </a:r>
            <a:r>
              <a:rPr lang="en-US" sz="2000" dirty="0">
                <a:solidFill>
                  <a:prstClr val="black"/>
                </a:solidFill>
                <a:latin typeface="Arial" panose="020B0604020202020204" pitchFamily="34" charset="0"/>
                <a:cs typeface="Arial" panose="020B0604020202020204" pitchFamily="34" charset="0"/>
              </a:rPr>
              <a:t>anything </a:t>
            </a:r>
            <a:r>
              <a:rPr lang="en-US" sz="2000" dirty="0">
                <a:solidFill>
                  <a:srgbClr val="FF0000"/>
                </a:solidFill>
                <a:latin typeface="Arial" panose="020B0604020202020204" pitchFamily="34" charset="0"/>
                <a:cs typeface="Arial" panose="020B0604020202020204" pitchFamily="34" charset="0"/>
              </a:rPr>
              <a:t>surprise</a:t>
            </a:r>
            <a:r>
              <a:rPr lang="en-US" sz="2000" dirty="0">
                <a:solidFill>
                  <a:prstClr val="black"/>
                </a:solidFill>
                <a:latin typeface="Arial" panose="020B0604020202020204" pitchFamily="34" charset="0"/>
                <a:cs typeface="Arial" panose="020B0604020202020204" pitchFamily="34" charset="0"/>
              </a:rPr>
              <a:t> you about this case?</a:t>
            </a:r>
          </a:p>
        </p:txBody>
      </p:sp>
      <p:pic>
        <p:nvPicPr>
          <p:cNvPr id="6" name="Picture 5"/>
          <p:cNvPicPr>
            <a:picLocks noChangeAspect="1"/>
          </p:cNvPicPr>
          <p:nvPr/>
        </p:nvPicPr>
        <p:blipFill rotWithShape="1">
          <a:blip r:embed="rId8">
            <a:clrChange>
              <a:clrFrom>
                <a:srgbClr val="F4F4F4"/>
              </a:clrFrom>
              <a:clrTo>
                <a:srgbClr val="F4F4F4">
                  <a:alpha val="0"/>
                </a:srgbClr>
              </a:clrTo>
            </a:clrChange>
            <a:extLst>
              <a:ext uri="{28A0092B-C50C-407E-A947-70E740481C1C}">
                <a14:useLocalDpi xmlns:a14="http://schemas.microsoft.com/office/drawing/2010/main" val="0"/>
              </a:ext>
            </a:extLst>
          </a:blip>
          <a:srcRect b="20931"/>
          <a:stretch/>
        </p:blipFill>
        <p:spPr>
          <a:xfrm>
            <a:off x="-319870" y="5406511"/>
            <a:ext cx="1801830" cy="142468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13319" y="2136025"/>
            <a:ext cx="2254209" cy="3506548"/>
          </a:xfrm>
          <a:prstGeom prst="rect">
            <a:avLst/>
          </a:prstGeom>
        </p:spPr>
      </p:pic>
    </p:spTree>
    <p:custDataLst>
      <p:tags r:id="rId2"/>
    </p:custDataLst>
    <p:extLst>
      <p:ext uri="{BB962C8B-B14F-4D97-AF65-F5344CB8AC3E}">
        <p14:creationId xmlns:p14="http://schemas.microsoft.com/office/powerpoint/2010/main" val="2175651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26D578DE-2DA2-472C-93EC-709AD90C4793}"/>
              </a:ext>
            </a:extLst>
          </p:cNvPr>
          <p:cNvSpPr>
            <a:spLocks noGrp="1"/>
          </p:cNvSpPr>
          <p:nvPr>
            <p:ph sz="quarter" idx="10"/>
          </p:nvPr>
        </p:nvSpPr>
        <p:spPr>
          <a:xfrm>
            <a:off x="325121" y="1754969"/>
            <a:ext cx="11486678" cy="4538933"/>
          </a:xfrm>
        </p:spPr>
        <p:txBody>
          <a:bodyPr/>
          <a:lstStyle/>
          <a:p>
            <a:pPr lvl="1"/>
            <a:endParaRPr lang="en-US" sz="2400" dirty="0">
              <a:solidFill>
                <a:schemeClr val="tx2">
                  <a:lumMod val="50000"/>
                </a:schemeClr>
              </a:solidFill>
              <a:latin typeface="Arial" panose="020B0604020202020204" pitchFamily="34" charset="0"/>
              <a:cs typeface="Arial" panose="020B0604020202020204" pitchFamily="34" charset="0"/>
            </a:endParaRPr>
          </a:p>
          <a:p>
            <a:pPr lvl="1"/>
            <a:endParaRPr lang="en-US" sz="2400" dirty="0">
              <a:solidFill>
                <a:schemeClr val="tx2">
                  <a:lumMod val="50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E9C9496-5FD4-43A6-A44F-9132FDB8E141}"/>
              </a:ext>
            </a:extLst>
          </p:cNvPr>
          <p:cNvSpPr/>
          <p:nvPr/>
        </p:nvSpPr>
        <p:spPr>
          <a:xfrm>
            <a:off x="7984248" y="3480668"/>
            <a:ext cx="4312294" cy="3046988"/>
          </a:xfrm>
          <a:prstGeom prst="rect">
            <a:avLst/>
          </a:prstGeom>
        </p:spPr>
        <p:txBody>
          <a:bodyPr wrap="square">
            <a:spAutoFit/>
          </a:bodyPr>
          <a:lstStyle/>
          <a:p>
            <a:pPr marL="457200" indent="-457200">
              <a:buClr>
                <a:srgbClr val="FF0000"/>
              </a:buClr>
              <a:buFont typeface="Arial" panose="020B0604020202020204" pitchFamily="34" charset="0"/>
              <a:buChar char="•"/>
            </a:pPr>
            <a:r>
              <a:rPr lang="en-US" sz="2400" b="1" dirty="0">
                <a:solidFill>
                  <a:srgbClr val="44546A"/>
                </a:solidFill>
                <a:latin typeface="Ebrima" panose="02000000000000000000" pitchFamily="2" charset="0"/>
                <a:ea typeface="Ebrima" panose="02000000000000000000" pitchFamily="2" charset="0"/>
                <a:cs typeface="Ebrima" panose="02000000000000000000" pitchFamily="2" charset="0"/>
              </a:rPr>
              <a:t>For the Mother:</a:t>
            </a:r>
          </a:p>
          <a:p>
            <a:pPr marL="822325" lvl="1" indent="-365125">
              <a:buClr>
                <a:srgbClr val="FF0000"/>
              </a:buClr>
              <a:buFont typeface="Courier New" panose="02070309020205020404" pitchFamily="49" charset="0"/>
              <a:buChar char="o"/>
            </a:pPr>
            <a:r>
              <a:rPr lang="en-US" sz="2400" dirty="0">
                <a:solidFill>
                  <a:srgbClr val="44546A"/>
                </a:solidFill>
                <a:latin typeface="Ebrima" panose="02000000000000000000" pitchFamily="2" charset="0"/>
                <a:ea typeface="Ebrima" panose="02000000000000000000" pitchFamily="2" charset="0"/>
                <a:cs typeface="Ebrima" panose="02000000000000000000" pitchFamily="2" charset="0"/>
              </a:rPr>
              <a:t>Substance abuse evaluation and follow recommendations of service provider</a:t>
            </a:r>
          </a:p>
          <a:p>
            <a:pPr marL="822325" lvl="1" indent="-365125">
              <a:buClr>
                <a:srgbClr val="FF0000"/>
              </a:buClr>
              <a:buFont typeface="Courier New" panose="02070309020205020404" pitchFamily="49" charset="0"/>
              <a:buChar char="o"/>
            </a:pPr>
            <a:r>
              <a:rPr lang="en-US" sz="2400" dirty="0">
                <a:solidFill>
                  <a:srgbClr val="44546A"/>
                </a:solidFill>
                <a:latin typeface="Ebrima" panose="02000000000000000000" pitchFamily="2" charset="0"/>
                <a:ea typeface="Ebrima" panose="02000000000000000000" pitchFamily="2" charset="0"/>
                <a:cs typeface="Ebrima" panose="02000000000000000000" pitchFamily="2" charset="0"/>
              </a:rPr>
              <a:t>Urinalysis twice per week</a:t>
            </a:r>
          </a:p>
          <a:p>
            <a:pPr marL="822325" lvl="1" indent="-365125">
              <a:buClr>
                <a:srgbClr val="FF0000"/>
              </a:buClr>
              <a:buFont typeface="Courier New" panose="02070309020205020404" pitchFamily="49" charset="0"/>
              <a:buChar char="o"/>
            </a:pPr>
            <a:r>
              <a:rPr lang="en-US" sz="2400" dirty="0">
                <a:solidFill>
                  <a:srgbClr val="44546A"/>
                </a:solidFill>
                <a:latin typeface="Ebrima" panose="02000000000000000000" pitchFamily="2" charset="0"/>
                <a:ea typeface="Ebrima" panose="02000000000000000000" pitchFamily="2" charset="0"/>
                <a:cs typeface="Ebrima" panose="02000000000000000000" pitchFamily="2" charset="0"/>
              </a:rPr>
              <a:t>Parenting classes</a:t>
            </a:r>
          </a:p>
        </p:txBody>
      </p:sp>
      <p:sp>
        <p:nvSpPr>
          <p:cNvPr id="3" name="Rectangle 2">
            <a:extLst>
              <a:ext uri="{FF2B5EF4-FFF2-40B4-BE49-F238E27FC236}">
                <a16:creationId xmlns:a16="http://schemas.microsoft.com/office/drawing/2014/main" id="{EFED1BF3-0727-49C2-BFA4-7306173DB645}"/>
              </a:ext>
            </a:extLst>
          </p:cNvPr>
          <p:cNvSpPr/>
          <p:nvPr/>
        </p:nvSpPr>
        <p:spPr>
          <a:xfrm>
            <a:off x="4483501" y="3480668"/>
            <a:ext cx="3396206" cy="1938992"/>
          </a:xfrm>
          <a:prstGeom prst="rect">
            <a:avLst/>
          </a:prstGeom>
        </p:spPr>
        <p:txBody>
          <a:bodyPr wrap="square">
            <a:spAutoFit/>
          </a:bodyPr>
          <a:lstStyle/>
          <a:p>
            <a:pPr marL="457200" indent="-457200">
              <a:buClr>
                <a:srgbClr val="FF0000"/>
              </a:buClr>
              <a:buFont typeface="Arial" panose="020B0604020202020204" pitchFamily="34" charset="0"/>
              <a:buChar char="•"/>
            </a:pPr>
            <a:r>
              <a:rPr lang="en-US" sz="2400" b="1" dirty="0">
                <a:solidFill>
                  <a:srgbClr val="44546A"/>
                </a:solidFill>
                <a:latin typeface="Ebrima" panose="02000000000000000000" pitchFamily="2" charset="0"/>
                <a:ea typeface="Ebrima" panose="02000000000000000000" pitchFamily="2" charset="0"/>
                <a:cs typeface="Ebrima" panose="02000000000000000000" pitchFamily="2" charset="0"/>
              </a:rPr>
              <a:t>For the Father:</a:t>
            </a:r>
          </a:p>
          <a:p>
            <a:pPr marL="822325" lvl="1" indent="-365125">
              <a:buClr>
                <a:srgbClr val="FF0000"/>
              </a:buClr>
              <a:buFont typeface="Courier New" panose="02070309020205020404" pitchFamily="49" charset="0"/>
              <a:buChar char="o"/>
            </a:pPr>
            <a:r>
              <a:rPr lang="en-US" sz="2400" dirty="0">
                <a:solidFill>
                  <a:srgbClr val="44546A"/>
                </a:solidFill>
                <a:latin typeface="Ebrima" panose="02000000000000000000" pitchFamily="2" charset="0"/>
                <a:ea typeface="Ebrima" panose="02000000000000000000" pitchFamily="2" charset="0"/>
                <a:cs typeface="Ebrima" panose="02000000000000000000" pitchFamily="2" charset="0"/>
              </a:rPr>
              <a:t>Establish paternity</a:t>
            </a:r>
          </a:p>
          <a:p>
            <a:pPr marL="822325" lvl="1" indent="-365125">
              <a:buClr>
                <a:srgbClr val="FF0000"/>
              </a:buClr>
              <a:buFont typeface="Courier New" panose="02070309020205020404" pitchFamily="49" charset="0"/>
              <a:buChar char="o"/>
            </a:pPr>
            <a:r>
              <a:rPr lang="en-US" sz="2400" dirty="0">
                <a:solidFill>
                  <a:srgbClr val="44546A"/>
                </a:solidFill>
                <a:latin typeface="Ebrima" panose="02000000000000000000" pitchFamily="2" charset="0"/>
                <a:ea typeface="Ebrima" panose="02000000000000000000" pitchFamily="2" charset="0"/>
                <a:cs typeface="Ebrima" panose="02000000000000000000" pitchFamily="2" charset="0"/>
              </a:rPr>
              <a:t>If applicable, pay child support</a:t>
            </a:r>
          </a:p>
        </p:txBody>
      </p:sp>
      <p:sp>
        <p:nvSpPr>
          <p:cNvPr id="5" name="Rectangle 4">
            <a:extLst>
              <a:ext uri="{FF2B5EF4-FFF2-40B4-BE49-F238E27FC236}">
                <a16:creationId xmlns:a16="http://schemas.microsoft.com/office/drawing/2014/main" id="{87BA6F1D-6CE5-44B9-8CD9-A0C2977F8EAA}"/>
              </a:ext>
            </a:extLst>
          </p:cNvPr>
          <p:cNvSpPr/>
          <p:nvPr/>
        </p:nvSpPr>
        <p:spPr>
          <a:xfrm>
            <a:off x="512456" y="3480668"/>
            <a:ext cx="3866504" cy="3046988"/>
          </a:xfrm>
          <a:prstGeom prst="rect">
            <a:avLst/>
          </a:prstGeom>
        </p:spPr>
        <p:txBody>
          <a:bodyPr wrap="square">
            <a:spAutoFit/>
          </a:bodyPr>
          <a:lstStyle/>
          <a:p>
            <a:pPr marL="457200" indent="-457200">
              <a:buClr>
                <a:srgbClr val="FF0000"/>
              </a:buClr>
              <a:buFont typeface="Arial" panose="020B0604020202020204" pitchFamily="34" charset="0"/>
              <a:buChar char="•"/>
            </a:pPr>
            <a:r>
              <a:rPr lang="en-US" sz="2400" b="1" dirty="0">
                <a:solidFill>
                  <a:srgbClr val="44546A"/>
                </a:solidFill>
                <a:latin typeface="Ebrima" panose="02000000000000000000" pitchFamily="2" charset="0"/>
                <a:ea typeface="Ebrima" panose="02000000000000000000" pitchFamily="2" charset="0"/>
                <a:cs typeface="Ebrima" panose="02000000000000000000" pitchFamily="2" charset="0"/>
              </a:rPr>
              <a:t>For the Child:</a:t>
            </a:r>
            <a:endParaRPr lang="en-US" sz="2400" dirty="0">
              <a:solidFill>
                <a:srgbClr val="44546A"/>
              </a:solidFill>
              <a:latin typeface="Ebrima" panose="02000000000000000000" pitchFamily="2" charset="0"/>
              <a:ea typeface="Ebrima" panose="02000000000000000000" pitchFamily="2" charset="0"/>
              <a:cs typeface="Ebrima" panose="02000000000000000000" pitchFamily="2" charset="0"/>
            </a:endParaRPr>
          </a:p>
          <a:p>
            <a:pPr marL="822325" lvl="1" indent="-365125">
              <a:buClr>
                <a:srgbClr val="FF0000"/>
              </a:buClr>
              <a:buFont typeface="Courier New" panose="02070309020205020404" pitchFamily="49" charset="0"/>
              <a:buChar char="o"/>
            </a:pPr>
            <a:r>
              <a:rPr lang="en-US" sz="2400" dirty="0">
                <a:solidFill>
                  <a:srgbClr val="44546A"/>
                </a:solidFill>
                <a:latin typeface="Ebrima" panose="02000000000000000000" pitchFamily="2" charset="0"/>
                <a:ea typeface="Ebrima" panose="02000000000000000000" pitchFamily="2" charset="0"/>
                <a:cs typeface="Ebrima" panose="02000000000000000000" pitchFamily="2" charset="0"/>
              </a:rPr>
              <a:t>Medical health needs reviewed per physician’s orders due to high-risk birth</a:t>
            </a:r>
          </a:p>
          <a:p>
            <a:pPr marL="822325" lvl="1" indent="-365125">
              <a:buClr>
                <a:srgbClr val="FF0000"/>
              </a:buClr>
              <a:buFont typeface="Courier New" panose="02070309020205020404" pitchFamily="49" charset="0"/>
              <a:buChar char="o"/>
            </a:pPr>
            <a:r>
              <a:rPr lang="en-US" sz="2400" dirty="0">
                <a:solidFill>
                  <a:srgbClr val="44546A"/>
                </a:solidFill>
                <a:latin typeface="Ebrima" panose="02000000000000000000" pitchFamily="2" charset="0"/>
                <a:ea typeface="Ebrima" panose="02000000000000000000" pitchFamily="2" charset="0"/>
                <a:cs typeface="Ebrima" panose="02000000000000000000" pitchFamily="2" charset="0"/>
              </a:rPr>
              <a:t>Educational needs met as appropriate</a:t>
            </a:r>
          </a:p>
        </p:txBody>
      </p:sp>
      <p:sp>
        <p:nvSpPr>
          <p:cNvPr id="6" name="Rectangle 5">
            <a:extLst>
              <a:ext uri="{FF2B5EF4-FFF2-40B4-BE49-F238E27FC236}">
                <a16:creationId xmlns:a16="http://schemas.microsoft.com/office/drawing/2014/main" id="{98A7D955-0F17-4C80-8AF8-5261E07C0B83}"/>
              </a:ext>
            </a:extLst>
          </p:cNvPr>
          <p:cNvSpPr/>
          <p:nvPr/>
        </p:nvSpPr>
        <p:spPr>
          <a:xfrm>
            <a:off x="325121" y="1471059"/>
            <a:ext cx="3655168" cy="461665"/>
          </a:xfrm>
          <a:prstGeom prst="rect">
            <a:avLst/>
          </a:prstGeom>
        </p:spPr>
        <p:txBody>
          <a:bodyPr wrap="none">
            <a:spAutoFit/>
          </a:bodyPr>
          <a:lstStyle/>
          <a:p>
            <a:r>
              <a:rPr lang="en-US" sz="2400" b="1" dirty="0">
                <a:solidFill>
                  <a:srgbClr val="44546A"/>
                </a:solidFill>
                <a:latin typeface="Ebrima" panose="02000000000000000000" pitchFamily="2" charset="0"/>
                <a:ea typeface="Ebrima" panose="02000000000000000000" pitchFamily="2" charset="0"/>
                <a:cs typeface="Ebrima" panose="02000000000000000000" pitchFamily="2" charset="0"/>
              </a:rPr>
              <a:t>Court-Ordered Services</a:t>
            </a:r>
            <a:r>
              <a:rPr lang="en-US" sz="2400" b="1" dirty="0">
                <a:solidFill>
                  <a:srgbClr val="44546A"/>
                </a:solidFill>
                <a:latin typeface="Geometr415 Lt BT" panose="020B0502020204020303" pitchFamily="34" charset="0"/>
                <a:cs typeface="Arial" panose="020B0604020202020204" pitchFamily="34" charset="0"/>
              </a:rPr>
              <a:t>:</a:t>
            </a:r>
            <a:endParaRPr lang="en-US" sz="2400" dirty="0">
              <a:solidFill>
                <a:srgbClr val="44546A"/>
              </a:solidFill>
              <a:latin typeface="Geometr415 Lt BT" panose="020B0502020204020303" pitchFamily="34" charset="0"/>
              <a:cs typeface="Arial" panose="020B0604020202020204" pitchFamily="34" charset="0"/>
            </a:endParaRPr>
          </a:p>
        </p:txBody>
      </p:sp>
      <p:pic>
        <p:nvPicPr>
          <p:cNvPr id="10" name="Picture 9">
            <a:extLst>
              <a:ext uri="{FF2B5EF4-FFF2-40B4-BE49-F238E27FC236}">
                <a16:creationId xmlns:a16="http://schemas.microsoft.com/office/drawing/2014/main" id="{3C5B64E7-D703-4E31-8B0E-62F1353B5F13}"/>
              </a:ext>
            </a:extLst>
          </p:cNvPr>
          <p:cNvPicPr>
            <a:picLocks noChangeAspect="1"/>
          </p:cNvPicPr>
          <p:nvPr/>
        </p:nvPicPr>
        <p:blipFill>
          <a:blip r:embed="rId4"/>
          <a:stretch>
            <a:fillRect/>
          </a:stretch>
        </p:blipFill>
        <p:spPr>
          <a:xfrm>
            <a:off x="1304321" y="2008560"/>
            <a:ext cx="1484514" cy="1485900"/>
          </a:xfrm>
          <a:prstGeom prst="rect">
            <a:avLst/>
          </a:prstGeom>
        </p:spPr>
      </p:pic>
      <p:pic>
        <p:nvPicPr>
          <p:cNvPr id="11" name="Picture 10">
            <a:extLst>
              <a:ext uri="{FF2B5EF4-FFF2-40B4-BE49-F238E27FC236}">
                <a16:creationId xmlns:a16="http://schemas.microsoft.com/office/drawing/2014/main" id="{0AC0749A-628D-4604-BAF4-B984E0ACAB3B}"/>
              </a:ext>
            </a:extLst>
          </p:cNvPr>
          <p:cNvPicPr>
            <a:picLocks noChangeAspect="1"/>
          </p:cNvPicPr>
          <p:nvPr/>
        </p:nvPicPr>
        <p:blipFill>
          <a:blip r:embed="rId4"/>
          <a:stretch>
            <a:fillRect/>
          </a:stretch>
        </p:blipFill>
        <p:spPr>
          <a:xfrm>
            <a:off x="5282046" y="2052057"/>
            <a:ext cx="1484514" cy="1485900"/>
          </a:xfrm>
          <a:prstGeom prst="rect">
            <a:avLst/>
          </a:prstGeom>
        </p:spPr>
      </p:pic>
      <p:pic>
        <p:nvPicPr>
          <p:cNvPr id="12" name="Picture 11">
            <a:extLst>
              <a:ext uri="{FF2B5EF4-FFF2-40B4-BE49-F238E27FC236}">
                <a16:creationId xmlns:a16="http://schemas.microsoft.com/office/drawing/2014/main" id="{31C6D58E-44C6-4F0C-A380-3C976BD99503}"/>
              </a:ext>
            </a:extLst>
          </p:cNvPr>
          <p:cNvPicPr>
            <a:picLocks noChangeAspect="1"/>
          </p:cNvPicPr>
          <p:nvPr/>
        </p:nvPicPr>
        <p:blipFill>
          <a:blip r:embed="rId4"/>
          <a:stretch>
            <a:fillRect/>
          </a:stretch>
        </p:blipFill>
        <p:spPr>
          <a:xfrm>
            <a:off x="8980286" y="2006622"/>
            <a:ext cx="1484514" cy="1485900"/>
          </a:xfrm>
          <a:prstGeom prst="rect">
            <a:avLst/>
          </a:prstGeom>
        </p:spPr>
      </p:pic>
      <p:pic>
        <p:nvPicPr>
          <p:cNvPr id="7" name="Picture 6">
            <a:extLst>
              <a:ext uri="{FF2B5EF4-FFF2-40B4-BE49-F238E27FC236}">
                <a16:creationId xmlns:a16="http://schemas.microsoft.com/office/drawing/2014/main" id="{6D55F8CB-376F-4325-9D37-EE02C7653B58}"/>
              </a:ext>
            </a:extLst>
          </p:cNvPr>
          <p:cNvPicPr>
            <a:picLocks noChangeAspect="1"/>
          </p:cNvPicPr>
          <p:nvPr/>
        </p:nvPicPr>
        <p:blipFill>
          <a:blip r:embed="rId5"/>
          <a:stretch>
            <a:fillRect/>
          </a:stretch>
        </p:blipFill>
        <p:spPr>
          <a:xfrm>
            <a:off x="5721149" y="2377800"/>
            <a:ext cx="606307" cy="770707"/>
          </a:xfrm>
          <a:prstGeom prst="rect">
            <a:avLst/>
          </a:prstGeom>
        </p:spPr>
      </p:pic>
      <p:pic>
        <p:nvPicPr>
          <p:cNvPr id="13" name="Picture 12">
            <a:extLst>
              <a:ext uri="{FF2B5EF4-FFF2-40B4-BE49-F238E27FC236}">
                <a16:creationId xmlns:a16="http://schemas.microsoft.com/office/drawing/2014/main" id="{B6D1DCB0-0529-4566-A1B2-7B2C72930188}"/>
              </a:ext>
            </a:extLst>
          </p:cNvPr>
          <p:cNvPicPr>
            <a:picLocks noChangeAspect="1"/>
          </p:cNvPicPr>
          <p:nvPr/>
        </p:nvPicPr>
        <p:blipFill>
          <a:blip r:embed="rId6"/>
          <a:stretch>
            <a:fillRect/>
          </a:stretch>
        </p:blipFill>
        <p:spPr>
          <a:xfrm>
            <a:off x="9444666" y="2420444"/>
            <a:ext cx="555754" cy="728063"/>
          </a:xfrm>
          <a:prstGeom prst="rect">
            <a:avLst/>
          </a:prstGeom>
        </p:spPr>
      </p:pic>
      <p:pic>
        <p:nvPicPr>
          <p:cNvPr id="14" name="Picture 13">
            <a:extLst>
              <a:ext uri="{FF2B5EF4-FFF2-40B4-BE49-F238E27FC236}">
                <a16:creationId xmlns:a16="http://schemas.microsoft.com/office/drawing/2014/main" id="{142D0D07-8003-45A4-9F3E-282E1FD17F5E}"/>
              </a:ext>
            </a:extLst>
          </p:cNvPr>
          <p:cNvPicPr>
            <a:picLocks noChangeAspect="1"/>
          </p:cNvPicPr>
          <p:nvPr/>
        </p:nvPicPr>
        <p:blipFill>
          <a:blip r:embed="rId7"/>
          <a:stretch>
            <a:fillRect/>
          </a:stretch>
        </p:blipFill>
        <p:spPr>
          <a:xfrm>
            <a:off x="1655733" y="2409292"/>
            <a:ext cx="781689" cy="670644"/>
          </a:xfrm>
          <a:prstGeom prst="rect">
            <a:avLst/>
          </a:prstGeom>
        </p:spPr>
      </p:pic>
      <p:grpSp>
        <p:nvGrpSpPr>
          <p:cNvPr id="15" name="Group 14">
            <a:extLst>
              <a:ext uri="{FF2B5EF4-FFF2-40B4-BE49-F238E27FC236}">
                <a16:creationId xmlns:a16="http://schemas.microsoft.com/office/drawing/2014/main" id="{F10006D6-5E86-40C6-A2F6-217C21030C0B}"/>
              </a:ext>
            </a:extLst>
          </p:cNvPr>
          <p:cNvGrpSpPr/>
          <p:nvPr/>
        </p:nvGrpSpPr>
        <p:grpSpPr>
          <a:xfrm>
            <a:off x="7600608" y="798369"/>
            <a:ext cx="407986" cy="365760"/>
            <a:chOff x="5583238" y="379413"/>
            <a:chExt cx="612775" cy="854075"/>
          </a:xfrm>
        </p:grpSpPr>
        <p:sp>
          <p:nvSpPr>
            <p:cNvPr id="16" name="Freeform 7">
              <a:extLst>
                <a:ext uri="{FF2B5EF4-FFF2-40B4-BE49-F238E27FC236}">
                  <a16:creationId xmlns:a16="http://schemas.microsoft.com/office/drawing/2014/main" id="{92B8D3F4-1083-4A8F-897D-6B0EE74DED0B}"/>
                </a:ext>
              </a:extLst>
            </p:cNvPr>
            <p:cNvSpPr>
              <a:spLocks/>
            </p:cNvSpPr>
            <p:nvPr/>
          </p:nvSpPr>
          <p:spPr bwMode="auto">
            <a:xfrm>
              <a:off x="5937250" y="379413"/>
              <a:ext cx="165100" cy="163513"/>
            </a:xfrm>
            <a:custGeom>
              <a:avLst/>
              <a:gdLst/>
              <a:ahLst/>
              <a:cxnLst>
                <a:cxn ang="0">
                  <a:pos x="0" y="98"/>
                </a:cxn>
                <a:cxn ang="0">
                  <a:pos x="98" y="0"/>
                </a:cxn>
                <a:cxn ang="0">
                  <a:pos x="196" y="98"/>
                </a:cxn>
                <a:cxn ang="0">
                  <a:pos x="98" y="196"/>
                </a:cxn>
                <a:cxn ang="0">
                  <a:pos x="0" y="98"/>
                </a:cxn>
              </a:cxnLst>
              <a:rect l="0" t="0" r="r" b="b"/>
              <a:pathLst>
                <a:path w="197" h="196">
                  <a:moveTo>
                    <a:pt x="0" y="98"/>
                  </a:moveTo>
                  <a:cubicBezTo>
                    <a:pt x="0" y="44"/>
                    <a:pt x="45" y="0"/>
                    <a:pt x="98" y="0"/>
                  </a:cubicBezTo>
                  <a:cubicBezTo>
                    <a:pt x="152" y="0"/>
                    <a:pt x="197" y="45"/>
                    <a:pt x="196" y="98"/>
                  </a:cubicBezTo>
                  <a:cubicBezTo>
                    <a:pt x="196" y="151"/>
                    <a:pt x="151" y="196"/>
                    <a:pt x="98" y="196"/>
                  </a:cubicBezTo>
                  <a:cubicBezTo>
                    <a:pt x="45" y="196"/>
                    <a:pt x="0" y="151"/>
                    <a:pt x="0" y="98"/>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7" name="Group 16">
              <a:extLst>
                <a:ext uri="{FF2B5EF4-FFF2-40B4-BE49-F238E27FC236}">
                  <a16:creationId xmlns:a16="http://schemas.microsoft.com/office/drawing/2014/main" id="{7783C5FE-9199-419C-BA68-97BF5B66F53C}"/>
                </a:ext>
              </a:extLst>
            </p:cNvPr>
            <p:cNvGrpSpPr/>
            <p:nvPr/>
          </p:nvGrpSpPr>
          <p:grpSpPr>
            <a:xfrm>
              <a:off x="5583238" y="574676"/>
              <a:ext cx="612775" cy="658812"/>
              <a:chOff x="5888038" y="1812926"/>
              <a:chExt cx="612775" cy="658812"/>
            </a:xfrm>
          </p:grpSpPr>
          <p:sp>
            <p:nvSpPr>
              <p:cNvPr id="18" name="Freeform 5">
                <a:extLst>
                  <a:ext uri="{FF2B5EF4-FFF2-40B4-BE49-F238E27FC236}">
                    <a16:creationId xmlns:a16="http://schemas.microsoft.com/office/drawing/2014/main" id="{74D6D124-E895-479A-8F1B-88387B22A1AE}"/>
                  </a:ext>
                </a:extLst>
              </p:cNvPr>
              <p:cNvSpPr>
                <a:spLocks noEditPoints="1"/>
              </p:cNvSpPr>
              <p:nvPr/>
            </p:nvSpPr>
            <p:spPr bwMode="auto">
              <a:xfrm>
                <a:off x="6154738" y="1812926"/>
                <a:ext cx="346075" cy="628650"/>
              </a:xfrm>
              <a:custGeom>
                <a:avLst/>
                <a:gdLst/>
                <a:ahLst/>
                <a:cxnLst>
                  <a:cxn ang="0">
                    <a:pos x="205" y="27"/>
                  </a:cxn>
                  <a:cxn ang="0">
                    <a:pos x="223" y="7"/>
                  </a:cxn>
                  <a:cxn ang="0">
                    <a:pos x="236" y="4"/>
                  </a:cxn>
                  <a:cxn ang="0">
                    <a:pos x="365" y="122"/>
                  </a:cxn>
                  <a:cxn ang="0">
                    <a:pos x="405" y="259"/>
                  </a:cxn>
                  <a:cxn ang="0">
                    <a:pos x="410" y="288"/>
                  </a:cxn>
                  <a:cxn ang="0">
                    <a:pos x="378" y="336"/>
                  </a:cxn>
                  <a:cxn ang="0">
                    <a:pos x="335" y="301"/>
                  </a:cxn>
                  <a:cxn ang="0">
                    <a:pos x="310" y="187"/>
                  </a:cxn>
                  <a:cxn ang="0">
                    <a:pos x="304" y="178"/>
                  </a:cxn>
                  <a:cxn ang="0">
                    <a:pos x="304" y="236"/>
                  </a:cxn>
                  <a:cxn ang="0">
                    <a:pos x="304" y="301"/>
                  </a:cxn>
                  <a:cxn ang="0">
                    <a:pos x="297" y="335"/>
                  </a:cxn>
                  <a:cxn ang="0">
                    <a:pos x="295" y="349"/>
                  </a:cxn>
                  <a:cxn ang="0">
                    <a:pos x="295" y="698"/>
                  </a:cxn>
                  <a:cxn ang="0">
                    <a:pos x="263" y="745"/>
                  </a:cxn>
                  <a:cxn ang="0">
                    <a:pos x="206" y="707"/>
                  </a:cxn>
                  <a:cxn ang="0">
                    <a:pos x="205" y="694"/>
                  </a:cxn>
                  <a:cxn ang="0">
                    <a:pos x="205" y="402"/>
                  </a:cxn>
                  <a:cxn ang="0">
                    <a:pos x="205" y="394"/>
                  </a:cxn>
                  <a:cxn ang="0">
                    <a:pos x="203" y="390"/>
                  </a:cxn>
                  <a:cxn ang="0">
                    <a:pos x="199" y="394"/>
                  </a:cxn>
                  <a:cxn ang="0">
                    <a:pos x="199" y="402"/>
                  </a:cxn>
                  <a:cxn ang="0">
                    <a:pos x="199" y="695"/>
                  </a:cxn>
                  <a:cxn ang="0">
                    <a:pos x="175" y="741"/>
                  </a:cxn>
                  <a:cxn ang="0">
                    <a:pos x="110" y="708"/>
                  </a:cxn>
                  <a:cxn ang="0">
                    <a:pos x="109" y="694"/>
                  </a:cxn>
                  <a:cxn ang="0">
                    <a:pos x="108" y="345"/>
                  </a:cxn>
                  <a:cxn ang="0">
                    <a:pos x="102" y="191"/>
                  </a:cxn>
                  <a:cxn ang="0">
                    <a:pos x="97" y="207"/>
                  </a:cxn>
                  <a:cxn ang="0">
                    <a:pos x="78" y="299"/>
                  </a:cxn>
                  <a:cxn ang="0">
                    <a:pos x="51" y="335"/>
                  </a:cxn>
                  <a:cxn ang="0">
                    <a:pos x="2" y="298"/>
                  </a:cxn>
                  <a:cxn ang="0">
                    <a:pos x="13" y="229"/>
                  </a:cxn>
                  <a:cxn ang="0">
                    <a:pos x="57" y="103"/>
                  </a:cxn>
                  <a:cxn ang="0">
                    <a:pos x="121" y="35"/>
                  </a:cxn>
                  <a:cxn ang="0">
                    <a:pos x="170" y="4"/>
                  </a:cxn>
                  <a:cxn ang="0">
                    <a:pos x="188" y="8"/>
                  </a:cxn>
                  <a:cxn ang="0">
                    <a:pos x="205" y="27"/>
                  </a:cxn>
                  <a:cxn ang="0">
                    <a:pos x="205" y="34"/>
                  </a:cxn>
                  <a:cxn ang="0">
                    <a:pos x="203" y="34"/>
                  </a:cxn>
                  <a:cxn ang="0">
                    <a:pos x="200" y="60"/>
                  </a:cxn>
                  <a:cxn ang="0">
                    <a:pos x="181" y="183"/>
                  </a:cxn>
                  <a:cxn ang="0">
                    <a:pos x="182" y="189"/>
                  </a:cxn>
                  <a:cxn ang="0">
                    <a:pos x="204" y="220"/>
                  </a:cxn>
                  <a:cxn ang="0">
                    <a:pos x="226" y="191"/>
                  </a:cxn>
                  <a:cxn ang="0">
                    <a:pos x="227" y="183"/>
                  </a:cxn>
                  <a:cxn ang="0">
                    <a:pos x="205" y="34"/>
                  </a:cxn>
                </a:cxnLst>
                <a:rect l="0" t="0" r="r" b="b"/>
                <a:pathLst>
                  <a:path w="415" h="757">
                    <a:moveTo>
                      <a:pt x="205" y="27"/>
                    </a:moveTo>
                    <a:cubicBezTo>
                      <a:pt x="211" y="20"/>
                      <a:pt x="218" y="13"/>
                      <a:pt x="223" y="7"/>
                    </a:cubicBezTo>
                    <a:cubicBezTo>
                      <a:pt x="227" y="2"/>
                      <a:pt x="230" y="2"/>
                      <a:pt x="236" y="4"/>
                    </a:cubicBezTo>
                    <a:cubicBezTo>
                      <a:pt x="294" y="27"/>
                      <a:pt x="337" y="66"/>
                      <a:pt x="365" y="122"/>
                    </a:cubicBezTo>
                    <a:cubicBezTo>
                      <a:pt x="387" y="165"/>
                      <a:pt x="397" y="212"/>
                      <a:pt x="405" y="259"/>
                    </a:cubicBezTo>
                    <a:cubicBezTo>
                      <a:pt x="407" y="268"/>
                      <a:pt x="409" y="278"/>
                      <a:pt x="410" y="288"/>
                    </a:cubicBezTo>
                    <a:cubicBezTo>
                      <a:pt x="415" y="313"/>
                      <a:pt x="402" y="333"/>
                      <a:pt x="378" y="336"/>
                    </a:cubicBezTo>
                    <a:cubicBezTo>
                      <a:pt x="358" y="340"/>
                      <a:pt x="340" y="324"/>
                      <a:pt x="335" y="301"/>
                    </a:cubicBezTo>
                    <a:cubicBezTo>
                      <a:pt x="327" y="263"/>
                      <a:pt x="318" y="225"/>
                      <a:pt x="310" y="187"/>
                    </a:cubicBezTo>
                    <a:cubicBezTo>
                      <a:pt x="309" y="183"/>
                      <a:pt x="307" y="180"/>
                      <a:pt x="304" y="178"/>
                    </a:cubicBezTo>
                    <a:cubicBezTo>
                      <a:pt x="304" y="197"/>
                      <a:pt x="304" y="217"/>
                      <a:pt x="304" y="236"/>
                    </a:cubicBezTo>
                    <a:cubicBezTo>
                      <a:pt x="304" y="258"/>
                      <a:pt x="305" y="279"/>
                      <a:pt x="304" y="301"/>
                    </a:cubicBezTo>
                    <a:cubicBezTo>
                      <a:pt x="303" y="313"/>
                      <a:pt x="300" y="324"/>
                      <a:pt x="297" y="335"/>
                    </a:cubicBezTo>
                    <a:cubicBezTo>
                      <a:pt x="296" y="340"/>
                      <a:pt x="295" y="344"/>
                      <a:pt x="295" y="349"/>
                    </a:cubicBezTo>
                    <a:cubicBezTo>
                      <a:pt x="295" y="465"/>
                      <a:pt x="295" y="581"/>
                      <a:pt x="295" y="698"/>
                    </a:cubicBezTo>
                    <a:cubicBezTo>
                      <a:pt x="295" y="722"/>
                      <a:pt x="283" y="739"/>
                      <a:pt x="263" y="745"/>
                    </a:cubicBezTo>
                    <a:cubicBezTo>
                      <a:pt x="236" y="753"/>
                      <a:pt x="208" y="735"/>
                      <a:pt x="206" y="707"/>
                    </a:cubicBezTo>
                    <a:cubicBezTo>
                      <a:pt x="205" y="702"/>
                      <a:pt x="205" y="698"/>
                      <a:pt x="205" y="694"/>
                    </a:cubicBezTo>
                    <a:cubicBezTo>
                      <a:pt x="205" y="597"/>
                      <a:pt x="205" y="499"/>
                      <a:pt x="205" y="402"/>
                    </a:cubicBezTo>
                    <a:cubicBezTo>
                      <a:pt x="205" y="399"/>
                      <a:pt x="206" y="397"/>
                      <a:pt x="205" y="394"/>
                    </a:cubicBezTo>
                    <a:cubicBezTo>
                      <a:pt x="205" y="393"/>
                      <a:pt x="203" y="391"/>
                      <a:pt x="203" y="390"/>
                    </a:cubicBezTo>
                    <a:cubicBezTo>
                      <a:pt x="201" y="391"/>
                      <a:pt x="199" y="393"/>
                      <a:pt x="199" y="394"/>
                    </a:cubicBezTo>
                    <a:cubicBezTo>
                      <a:pt x="198" y="397"/>
                      <a:pt x="199" y="399"/>
                      <a:pt x="199" y="402"/>
                    </a:cubicBezTo>
                    <a:cubicBezTo>
                      <a:pt x="199" y="500"/>
                      <a:pt x="199" y="597"/>
                      <a:pt x="199" y="695"/>
                    </a:cubicBezTo>
                    <a:cubicBezTo>
                      <a:pt x="199" y="715"/>
                      <a:pt x="193" y="731"/>
                      <a:pt x="175" y="741"/>
                    </a:cubicBezTo>
                    <a:cubicBezTo>
                      <a:pt x="147" y="757"/>
                      <a:pt x="114" y="739"/>
                      <a:pt x="110" y="708"/>
                    </a:cubicBezTo>
                    <a:cubicBezTo>
                      <a:pt x="109" y="703"/>
                      <a:pt x="109" y="699"/>
                      <a:pt x="109" y="694"/>
                    </a:cubicBezTo>
                    <a:cubicBezTo>
                      <a:pt x="109" y="578"/>
                      <a:pt x="109" y="462"/>
                      <a:pt x="108" y="345"/>
                    </a:cubicBezTo>
                    <a:cubicBezTo>
                      <a:pt x="108" y="293"/>
                      <a:pt x="104" y="242"/>
                      <a:pt x="102" y="191"/>
                    </a:cubicBezTo>
                    <a:cubicBezTo>
                      <a:pt x="100" y="195"/>
                      <a:pt x="98" y="201"/>
                      <a:pt x="97" y="207"/>
                    </a:cubicBezTo>
                    <a:cubicBezTo>
                      <a:pt x="90" y="237"/>
                      <a:pt x="83" y="268"/>
                      <a:pt x="78" y="299"/>
                    </a:cubicBezTo>
                    <a:cubicBezTo>
                      <a:pt x="75" y="316"/>
                      <a:pt x="68" y="329"/>
                      <a:pt x="51" y="335"/>
                    </a:cubicBezTo>
                    <a:cubicBezTo>
                      <a:pt x="26" y="343"/>
                      <a:pt x="0" y="324"/>
                      <a:pt x="2" y="298"/>
                    </a:cubicBezTo>
                    <a:cubicBezTo>
                      <a:pt x="3" y="275"/>
                      <a:pt x="8" y="252"/>
                      <a:pt x="13" y="229"/>
                    </a:cubicBezTo>
                    <a:cubicBezTo>
                      <a:pt x="22" y="185"/>
                      <a:pt x="34" y="142"/>
                      <a:pt x="57" y="103"/>
                    </a:cubicBezTo>
                    <a:cubicBezTo>
                      <a:pt x="74" y="76"/>
                      <a:pt x="95" y="53"/>
                      <a:pt x="121" y="35"/>
                    </a:cubicBezTo>
                    <a:cubicBezTo>
                      <a:pt x="137" y="24"/>
                      <a:pt x="154" y="14"/>
                      <a:pt x="170" y="4"/>
                    </a:cubicBezTo>
                    <a:cubicBezTo>
                      <a:pt x="177" y="0"/>
                      <a:pt x="183" y="2"/>
                      <a:pt x="188" y="8"/>
                    </a:cubicBezTo>
                    <a:cubicBezTo>
                      <a:pt x="192" y="15"/>
                      <a:pt x="198" y="20"/>
                      <a:pt x="205" y="27"/>
                    </a:cubicBezTo>
                    <a:close/>
                    <a:moveTo>
                      <a:pt x="205" y="34"/>
                    </a:moveTo>
                    <a:cubicBezTo>
                      <a:pt x="204" y="34"/>
                      <a:pt x="204" y="34"/>
                      <a:pt x="203" y="34"/>
                    </a:cubicBezTo>
                    <a:cubicBezTo>
                      <a:pt x="202" y="43"/>
                      <a:pt x="201" y="51"/>
                      <a:pt x="200" y="60"/>
                    </a:cubicBezTo>
                    <a:cubicBezTo>
                      <a:pt x="194" y="101"/>
                      <a:pt x="187" y="142"/>
                      <a:pt x="181" y="183"/>
                    </a:cubicBezTo>
                    <a:cubicBezTo>
                      <a:pt x="181" y="185"/>
                      <a:pt x="180" y="188"/>
                      <a:pt x="182" y="189"/>
                    </a:cubicBezTo>
                    <a:cubicBezTo>
                      <a:pt x="189" y="199"/>
                      <a:pt x="196" y="210"/>
                      <a:pt x="204" y="220"/>
                    </a:cubicBezTo>
                    <a:cubicBezTo>
                      <a:pt x="212" y="210"/>
                      <a:pt x="219" y="200"/>
                      <a:pt x="226" y="191"/>
                    </a:cubicBezTo>
                    <a:cubicBezTo>
                      <a:pt x="227" y="189"/>
                      <a:pt x="228" y="185"/>
                      <a:pt x="227" y="183"/>
                    </a:cubicBezTo>
                    <a:cubicBezTo>
                      <a:pt x="220" y="133"/>
                      <a:pt x="212" y="84"/>
                      <a:pt x="205" y="3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6">
                <a:extLst>
                  <a:ext uri="{FF2B5EF4-FFF2-40B4-BE49-F238E27FC236}">
                    <a16:creationId xmlns:a16="http://schemas.microsoft.com/office/drawing/2014/main" id="{0A43548F-204E-45DC-B51F-9FC8C5485263}"/>
                  </a:ext>
                </a:extLst>
              </p:cNvPr>
              <p:cNvSpPr>
                <a:spLocks/>
              </p:cNvSpPr>
              <p:nvPr/>
            </p:nvSpPr>
            <p:spPr bwMode="auto">
              <a:xfrm>
                <a:off x="5888038" y="2036763"/>
                <a:ext cx="344488" cy="434975"/>
              </a:xfrm>
              <a:custGeom>
                <a:avLst/>
                <a:gdLst/>
                <a:ahLst/>
                <a:cxnLst>
                  <a:cxn ang="0">
                    <a:pos x="401" y="402"/>
                  </a:cxn>
                  <a:cxn ang="0">
                    <a:pos x="412" y="460"/>
                  </a:cxn>
                  <a:cxn ang="0">
                    <a:pos x="130" y="459"/>
                  </a:cxn>
                  <a:cxn ang="0">
                    <a:pos x="45" y="159"/>
                  </a:cxn>
                  <a:cxn ang="0">
                    <a:pos x="293" y="10"/>
                  </a:cxn>
                  <a:cxn ang="0">
                    <a:pos x="315" y="67"/>
                  </a:cxn>
                  <a:cxn ang="0">
                    <a:pos x="93" y="183"/>
                  </a:cxn>
                  <a:cxn ang="0">
                    <a:pos x="151" y="407"/>
                  </a:cxn>
                  <a:cxn ang="0">
                    <a:pos x="401" y="402"/>
                  </a:cxn>
                </a:cxnLst>
                <a:rect l="0" t="0" r="r" b="b"/>
                <a:pathLst>
                  <a:path w="412" h="523">
                    <a:moveTo>
                      <a:pt x="401" y="402"/>
                    </a:moveTo>
                    <a:cubicBezTo>
                      <a:pt x="400" y="423"/>
                      <a:pt x="400" y="443"/>
                      <a:pt x="412" y="460"/>
                    </a:cubicBezTo>
                    <a:cubicBezTo>
                      <a:pt x="337" y="515"/>
                      <a:pt x="220" y="523"/>
                      <a:pt x="130" y="459"/>
                    </a:cubicBezTo>
                    <a:cubicBezTo>
                      <a:pt x="31" y="388"/>
                      <a:pt x="0" y="264"/>
                      <a:pt x="45" y="159"/>
                    </a:cubicBezTo>
                    <a:cubicBezTo>
                      <a:pt x="92" y="49"/>
                      <a:pt x="203" y="0"/>
                      <a:pt x="293" y="10"/>
                    </a:cubicBezTo>
                    <a:cubicBezTo>
                      <a:pt x="297" y="46"/>
                      <a:pt x="297" y="46"/>
                      <a:pt x="315" y="67"/>
                    </a:cubicBezTo>
                    <a:cubicBezTo>
                      <a:pt x="200" y="45"/>
                      <a:pt x="119" y="117"/>
                      <a:pt x="93" y="183"/>
                    </a:cubicBezTo>
                    <a:cubicBezTo>
                      <a:pt x="62" y="264"/>
                      <a:pt x="85" y="354"/>
                      <a:pt x="151" y="407"/>
                    </a:cubicBezTo>
                    <a:cubicBezTo>
                      <a:pt x="217" y="460"/>
                      <a:pt x="321" y="469"/>
                      <a:pt x="401" y="40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8">
                <a:extLst>
                  <a:ext uri="{FF2B5EF4-FFF2-40B4-BE49-F238E27FC236}">
                    <a16:creationId xmlns:a16="http://schemas.microsoft.com/office/drawing/2014/main" id="{D01BCA98-D475-414A-BB04-97D99E453C55}"/>
                  </a:ext>
                </a:extLst>
              </p:cNvPr>
              <p:cNvSpPr>
                <a:spLocks/>
              </p:cNvSpPr>
              <p:nvPr/>
            </p:nvSpPr>
            <p:spPr bwMode="auto">
              <a:xfrm>
                <a:off x="6005513" y="2133601"/>
                <a:ext cx="131763" cy="138113"/>
              </a:xfrm>
              <a:custGeom>
                <a:avLst/>
                <a:gdLst/>
                <a:ahLst/>
                <a:cxnLst>
                  <a:cxn ang="0">
                    <a:pos x="159" y="167"/>
                  </a:cxn>
                  <a:cxn ang="0">
                    <a:pos x="0" y="167"/>
                  </a:cxn>
                  <a:cxn ang="0">
                    <a:pos x="0" y="114"/>
                  </a:cxn>
                  <a:cxn ang="0">
                    <a:pos x="105" y="114"/>
                  </a:cxn>
                  <a:cxn ang="0">
                    <a:pos x="105" y="0"/>
                  </a:cxn>
                  <a:cxn ang="0">
                    <a:pos x="159" y="0"/>
                  </a:cxn>
                  <a:cxn ang="0">
                    <a:pos x="159" y="167"/>
                  </a:cxn>
                </a:cxnLst>
                <a:rect l="0" t="0" r="r" b="b"/>
                <a:pathLst>
                  <a:path w="159" h="167">
                    <a:moveTo>
                      <a:pt x="159" y="167"/>
                    </a:moveTo>
                    <a:cubicBezTo>
                      <a:pt x="106" y="167"/>
                      <a:pt x="53" y="167"/>
                      <a:pt x="0" y="167"/>
                    </a:cubicBezTo>
                    <a:cubicBezTo>
                      <a:pt x="0" y="150"/>
                      <a:pt x="0" y="132"/>
                      <a:pt x="0" y="114"/>
                    </a:cubicBezTo>
                    <a:cubicBezTo>
                      <a:pt x="34" y="114"/>
                      <a:pt x="69" y="114"/>
                      <a:pt x="105" y="114"/>
                    </a:cubicBezTo>
                    <a:cubicBezTo>
                      <a:pt x="105" y="75"/>
                      <a:pt x="105" y="38"/>
                      <a:pt x="105" y="0"/>
                    </a:cubicBezTo>
                    <a:cubicBezTo>
                      <a:pt x="124" y="0"/>
                      <a:pt x="141" y="0"/>
                      <a:pt x="159" y="0"/>
                    </a:cubicBezTo>
                    <a:cubicBezTo>
                      <a:pt x="159" y="55"/>
                      <a:pt x="159" y="111"/>
                      <a:pt x="159" y="16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21" name="Group 20">
            <a:extLst>
              <a:ext uri="{FF2B5EF4-FFF2-40B4-BE49-F238E27FC236}">
                <a16:creationId xmlns:a16="http://schemas.microsoft.com/office/drawing/2014/main" id="{46E0B7F2-D015-47C9-8384-67B82B2CD916}"/>
              </a:ext>
            </a:extLst>
          </p:cNvPr>
          <p:cNvGrpSpPr/>
          <p:nvPr/>
        </p:nvGrpSpPr>
        <p:grpSpPr>
          <a:xfrm rot="660563">
            <a:off x="8121939" y="914646"/>
            <a:ext cx="600687" cy="295711"/>
            <a:chOff x="1387426" y="5175170"/>
            <a:chExt cx="600687" cy="295711"/>
          </a:xfrm>
        </p:grpSpPr>
        <p:sp>
          <p:nvSpPr>
            <p:cNvPr id="22" name="Freeform 78">
              <a:extLst>
                <a:ext uri="{FF2B5EF4-FFF2-40B4-BE49-F238E27FC236}">
                  <a16:creationId xmlns:a16="http://schemas.microsoft.com/office/drawing/2014/main" id="{ABF7221F-B829-4333-8AED-88DD78CBA75B}"/>
                </a:ext>
              </a:extLst>
            </p:cNvPr>
            <p:cNvSpPr>
              <a:spLocks noEditPoints="1"/>
            </p:cNvSpPr>
            <p:nvPr/>
          </p:nvSpPr>
          <p:spPr bwMode="auto">
            <a:xfrm rot="14808680">
              <a:off x="1400992" y="5168629"/>
              <a:ext cx="288686" cy="315817"/>
            </a:xfrm>
            <a:custGeom>
              <a:avLst/>
              <a:gdLst>
                <a:gd name="T0" fmla="*/ 172 w 241"/>
                <a:gd name="T1" fmla="*/ 0 h 234"/>
                <a:gd name="T2" fmla="*/ 102 w 241"/>
                <a:gd name="T3" fmla="*/ 50 h 234"/>
                <a:gd name="T4" fmla="*/ 102 w 241"/>
                <a:gd name="T5" fmla="*/ 50 h 234"/>
                <a:gd name="T6" fmla="*/ 26 w 241"/>
                <a:gd name="T7" fmla="*/ 126 h 234"/>
                <a:gd name="T8" fmla="*/ 2 w 241"/>
                <a:gd name="T9" fmla="*/ 201 h 234"/>
                <a:gd name="T10" fmla="*/ 26 w 241"/>
                <a:gd name="T11" fmla="*/ 234 h 234"/>
                <a:gd name="T12" fmla="*/ 96 w 241"/>
                <a:gd name="T13" fmla="*/ 216 h 234"/>
                <a:gd name="T14" fmla="*/ 220 w 241"/>
                <a:gd name="T15" fmla="*/ 97 h 234"/>
                <a:gd name="T16" fmla="*/ 117 w 241"/>
                <a:gd name="T17" fmla="*/ 174 h 234"/>
                <a:gd name="T18" fmla="*/ 181 w 241"/>
                <a:gd name="T19" fmla="*/ 86 h 234"/>
                <a:gd name="T20" fmla="*/ 174 w 241"/>
                <a:gd name="T21" fmla="*/ 123 h 234"/>
                <a:gd name="T22" fmla="*/ 117 w 241"/>
                <a:gd name="T23" fmla="*/ 180 h 234"/>
                <a:gd name="T24" fmla="*/ 108 w 241"/>
                <a:gd name="T25" fmla="*/ 148 h 234"/>
                <a:gd name="T26" fmla="*/ 84 w 241"/>
                <a:gd name="T27" fmla="*/ 125 h 234"/>
                <a:gd name="T28" fmla="*/ 169 w 241"/>
                <a:gd name="T29" fmla="*/ 66 h 234"/>
                <a:gd name="T30" fmla="*/ 108 w 241"/>
                <a:gd name="T31" fmla="*/ 148 h 234"/>
                <a:gd name="T32" fmla="*/ 56 w 241"/>
                <a:gd name="T33" fmla="*/ 117 h 234"/>
                <a:gd name="T34" fmla="*/ 146 w 241"/>
                <a:gd name="T35" fmla="*/ 53 h 234"/>
                <a:gd name="T36" fmla="*/ 31 w 241"/>
                <a:gd name="T37" fmla="*/ 219 h 234"/>
                <a:gd name="T38" fmla="*/ 15 w 241"/>
                <a:gd name="T39" fmla="*/ 209 h 234"/>
                <a:gd name="T40" fmla="*/ 23 w 241"/>
                <a:gd name="T41" fmla="*/ 177 h 234"/>
                <a:gd name="T42" fmla="*/ 58 w 241"/>
                <a:gd name="T43" fmla="*/ 211 h 234"/>
                <a:gd name="T44" fmla="*/ 65 w 241"/>
                <a:gd name="T45" fmla="*/ 210 h 234"/>
                <a:gd name="T46" fmla="*/ 26 w 241"/>
                <a:gd name="T47" fmla="*/ 169 h 234"/>
                <a:gd name="T48" fmla="*/ 36 w 241"/>
                <a:gd name="T49" fmla="*/ 138 h 234"/>
                <a:gd name="T50" fmla="*/ 95 w 241"/>
                <a:gd name="T51" fmla="*/ 201 h 234"/>
                <a:gd name="T52" fmla="*/ 65 w 241"/>
                <a:gd name="T53" fmla="*/ 210 h 234"/>
                <a:gd name="T54" fmla="*/ 198 w 241"/>
                <a:gd name="T55" fmla="*/ 99 h 234"/>
                <a:gd name="T56" fmla="*/ 179 w 241"/>
                <a:gd name="T57" fmla="*/ 55 h 234"/>
                <a:gd name="T58" fmla="*/ 148 w 241"/>
                <a:gd name="T59" fmla="*/ 24 h 234"/>
                <a:gd name="T60" fmla="*/ 205 w 241"/>
                <a:gd name="T61" fmla="*/ 30 h 234"/>
                <a:gd name="T62" fmla="*/ 210 w 241"/>
                <a:gd name="T63" fmla="*/ 8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34">
                  <a:moveTo>
                    <a:pt x="215" y="19"/>
                  </a:moveTo>
                  <a:cubicBezTo>
                    <a:pt x="203" y="7"/>
                    <a:pt x="187" y="0"/>
                    <a:pt x="172" y="0"/>
                  </a:cubicBezTo>
                  <a:cubicBezTo>
                    <a:pt x="159" y="0"/>
                    <a:pt x="146" y="5"/>
                    <a:pt x="138" y="14"/>
                  </a:cubicBezTo>
                  <a:cubicBezTo>
                    <a:pt x="102" y="50"/>
                    <a:pt x="102" y="50"/>
                    <a:pt x="102" y="50"/>
                  </a:cubicBezTo>
                  <a:cubicBezTo>
                    <a:pt x="102" y="50"/>
                    <a:pt x="102" y="50"/>
                    <a:pt x="102" y="50"/>
                  </a:cubicBezTo>
                  <a:cubicBezTo>
                    <a:pt x="102" y="50"/>
                    <a:pt x="102" y="50"/>
                    <a:pt x="102" y="50"/>
                  </a:cubicBezTo>
                  <a:cubicBezTo>
                    <a:pt x="102" y="50"/>
                    <a:pt x="102" y="50"/>
                    <a:pt x="102" y="50"/>
                  </a:cubicBezTo>
                  <a:cubicBezTo>
                    <a:pt x="26" y="126"/>
                    <a:pt x="26" y="126"/>
                    <a:pt x="26" y="126"/>
                  </a:cubicBezTo>
                  <a:cubicBezTo>
                    <a:pt x="23" y="130"/>
                    <a:pt x="20" y="134"/>
                    <a:pt x="19" y="139"/>
                  </a:cubicBezTo>
                  <a:cubicBezTo>
                    <a:pt x="2" y="201"/>
                    <a:pt x="2" y="201"/>
                    <a:pt x="2" y="201"/>
                  </a:cubicBezTo>
                  <a:cubicBezTo>
                    <a:pt x="2" y="201"/>
                    <a:pt x="0" y="206"/>
                    <a:pt x="0" y="209"/>
                  </a:cubicBezTo>
                  <a:cubicBezTo>
                    <a:pt x="0" y="223"/>
                    <a:pt x="12" y="234"/>
                    <a:pt x="26" y="234"/>
                  </a:cubicBezTo>
                  <a:cubicBezTo>
                    <a:pt x="29" y="234"/>
                    <a:pt x="34" y="233"/>
                    <a:pt x="34" y="233"/>
                  </a:cubicBezTo>
                  <a:cubicBezTo>
                    <a:pt x="96" y="216"/>
                    <a:pt x="96" y="216"/>
                    <a:pt x="96" y="216"/>
                  </a:cubicBezTo>
                  <a:cubicBezTo>
                    <a:pt x="101" y="215"/>
                    <a:pt x="105" y="213"/>
                    <a:pt x="109" y="209"/>
                  </a:cubicBezTo>
                  <a:cubicBezTo>
                    <a:pt x="220" y="97"/>
                    <a:pt x="220" y="97"/>
                    <a:pt x="220" y="97"/>
                  </a:cubicBezTo>
                  <a:cubicBezTo>
                    <a:pt x="241" y="76"/>
                    <a:pt x="238" y="42"/>
                    <a:pt x="215" y="19"/>
                  </a:cubicBezTo>
                  <a:close/>
                  <a:moveTo>
                    <a:pt x="117" y="174"/>
                  </a:moveTo>
                  <a:cubicBezTo>
                    <a:pt x="117" y="168"/>
                    <a:pt x="115" y="161"/>
                    <a:pt x="112" y="155"/>
                  </a:cubicBezTo>
                  <a:cubicBezTo>
                    <a:pt x="181" y="86"/>
                    <a:pt x="181" y="86"/>
                    <a:pt x="181" y="86"/>
                  </a:cubicBezTo>
                  <a:cubicBezTo>
                    <a:pt x="185" y="99"/>
                    <a:pt x="183" y="113"/>
                    <a:pt x="174" y="123"/>
                  </a:cubicBezTo>
                  <a:cubicBezTo>
                    <a:pt x="174" y="123"/>
                    <a:pt x="174" y="123"/>
                    <a:pt x="174" y="123"/>
                  </a:cubicBezTo>
                  <a:cubicBezTo>
                    <a:pt x="174" y="123"/>
                    <a:pt x="174" y="123"/>
                    <a:pt x="174" y="123"/>
                  </a:cubicBezTo>
                  <a:cubicBezTo>
                    <a:pt x="117" y="180"/>
                    <a:pt x="117" y="180"/>
                    <a:pt x="117" y="180"/>
                  </a:cubicBezTo>
                  <a:cubicBezTo>
                    <a:pt x="117" y="178"/>
                    <a:pt x="118" y="176"/>
                    <a:pt x="117" y="174"/>
                  </a:cubicBezTo>
                  <a:close/>
                  <a:moveTo>
                    <a:pt x="108" y="148"/>
                  </a:moveTo>
                  <a:cubicBezTo>
                    <a:pt x="106" y="144"/>
                    <a:pt x="103" y="140"/>
                    <a:pt x="99" y="136"/>
                  </a:cubicBezTo>
                  <a:cubicBezTo>
                    <a:pt x="94" y="131"/>
                    <a:pt x="89" y="128"/>
                    <a:pt x="84" y="125"/>
                  </a:cubicBezTo>
                  <a:cubicBezTo>
                    <a:pt x="154" y="55"/>
                    <a:pt x="154" y="55"/>
                    <a:pt x="154" y="55"/>
                  </a:cubicBezTo>
                  <a:cubicBezTo>
                    <a:pt x="159" y="58"/>
                    <a:pt x="164" y="61"/>
                    <a:pt x="169" y="66"/>
                  </a:cubicBezTo>
                  <a:cubicBezTo>
                    <a:pt x="173" y="70"/>
                    <a:pt x="176" y="74"/>
                    <a:pt x="178" y="79"/>
                  </a:cubicBezTo>
                  <a:lnTo>
                    <a:pt x="108" y="148"/>
                  </a:lnTo>
                  <a:close/>
                  <a:moveTo>
                    <a:pt x="77" y="121"/>
                  </a:moveTo>
                  <a:cubicBezTo>
                    <a:pt x="70" y="119"/>
                    <a:pt x="63" y="117"/>
                    <a:pt x="56" y="117"/>
                  </a:cubicBezTo>
                  <a:cubicBezTo>
                    <a:pt x="112" y="60"/>
                    <a:pt x="112" y="60"/>
                    <a:pt x="112" y="60"/>
                  </a:cubicBezTo>
                  <a:cubicBezTo>
                    <a:pt x="121" y="52"/>
                    <a:pt x="133" y="50"/>
                    <a:pt x="146" y="53"/>
                  </a:cubicBezTo>
                  <a:lnTo>
                    <a:pt x="77" y="121"/>
                  </a:lnTo>
                  <a:close/>
                  <a:moveTo>
                    <a:pt x="31" y="219"/>
                  </a:moveTo>
                  <a:cubicBezTo>
                    <a:pt x="30" y="219"/>
                    <a:pt x="28" y="219"/>
                    <a:pt x="26" y="220"/>
                  </a:cubicBezTo>
                  <a:cubicBezTo>
                    <a:pt x="20" y="219"/>
                    <a:pt x="15" y="215"/>
                    <a:pt x="15" y="209"/>
                  </a:cubicBezTo>
                  <a:cubicBezTo>
                    <a:pt x="15" y="207"/>
                    <a:pt x="16" y="205"/>
                    <a:pt x="16" y="204"/>
                  </a:cubicBezTo>
                  <a:cubicBezTo>
                    <a:pt x="23" y="177"/>
                    <a:pt x="23" y="177"/>
                    <a:pt x="23" y="177"/>
                  </a:cubicBezTo>
                  <a:cubicBezTo>
                    <a:pt x="32" y="176"/>
                    <a:pt x="41" y="180"/>
                    <a:pt x="48" y="187"/>
                  </a:cubicBezTo>
                  <a:cubicBezTo>
                    <a:pt x="55" y="194"/>
                    <a:pt x="58" y="203"/>
                    <a:pt x="58" y="211"/>
                  </a:cubicBezTo>
                  <a:lnTo>
                    <a:pt x="31" y="219"/>
                  </a:lnTo>
                  <a:close/>
                  <a:moveTo>
                    <a:pt x="65" y="210"/>
                  </a:moveTo>
                  <a:cubicBezTo>
                    <a:pt x="65" y="200"/>
                    <a:pt x="61" y="190"/>
                    <a:pt x="53" y="182"/>
                  </a:cubicBezTo>
                  <a:cubicBezTo>
                    <a:pt x="45" y="174"/>
                    <a:pt x="35" y="170"/>
                    <a:pt x="26" y="169"/>
                  </a:cubicBezTo>
                  <a:cubicBezTo>
                    <a:pt x="33" y="143"/>
                    <a:pt x="33" y="143"/>
                    <a:pt x="33" y="143"/>
                  </a:cubicBezTo>
                  <a:cubicBezTo>
                    <a:pt x="33" y="141"/>
                    <a:pt x="34" y="139"/>
                    <a:pt x="36" y="138"/>
                  </a:cubicBezTo>
                  <a:cubicBezTo>
                    <a:pt x="50" y="127"/>
                    <a:pt x="73" y="130"/>
                    <a:pt x="88" y="146"/>
                  </a:cubicBezTo>
                  <a:cubicBezTo>
                    <a:pt x="105" y="163"/>
                    <a:pt x="108" y="187"/>
                    <a:pt x="95" y="201"/>
                  </a:cubicBezTo>
                  <a:cubicBezTo>
                    <a:pt x="94" y="202"/>
                    <a:pt x="93" y="202"/>
                    <a:pt x="92" y="202"/>
                  </a:cubicBezTo>
                  <a:lnTo>
                    <a:pt x="65" y="210"/>
                  </a:lnTo>
                  <a:close/>
                  <a:moveTo>
                    <a:pt x="210" y="86"/>
                  </a:moveTo>
                  <a:cubicBezTo>
                    <a:pt x="198" y="99"/>
                    <a:pt x="198" y="99"/>
                    <a:pt x="198" y="99"/>
                  </a:cubicBezTo>
                  <a:cubicBezTo>
                    <a:pt x="198" y="97"/>
                    <a:pt x="198" y="96"/>
                    <a:pt x="198" y="94"/>
                  </a:cubicBezTo>
                  <a:cubicBezTo>
                    <a:pt x="196" y="80"/>
                    <a:pt x="190" y="66"/>
                    <a:pt x="179" y="55"/>
                  </a:cubicBezTo>
                  <a:cubicBezTo>
                    <a:pt x="167" y="44"/>
                    <a:pt x="151" y="37"/>
                    <a:pt x="136" y="37"/>
                  </a:cubicBezTo>
                  <a:cubicBezTo>
                    <a:pt x="148" y="24"/>
                    <a:pt x="148" y="24"/>
                    <a:pt x="148" y="24"/>
                  </a:cubicBezTo>
                  <a:cubicBezTo>
                    <a:pt x="154" y="18"/>
                    <a:pt x="162" y="15"/>
                    <a:pt x="172" y="15"/>
                  </a:cubicBezTo>
                  <a:cubicBezTo>
                    <a:pt x="183" y="15"/>
                    <a:pt x="196" y="20"/>
                    <a:pt x="205" y="30"/>
                  </a:cubicBezTo>
                  <a:cubicBezTo>
                    <a:pt x="214" y="38"/>
                    <a:pt x="219" y="49"/>
                    <a:pt x="219" y="60"/>
                  </a:cubicBezTo>
                  <a:cubicBezTo>
                    <a:pt x="220" y="70"/>
                    <a:pt x="217" y="80"/>
                    <a:pt x="210" y="8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solidFill>
                  <a:prstClr val="black"/>
                </a:solidFill>
              </a:endParaRPr>
            </a:p>
          </p:txBody>
        </p:sp>
        <p:sp>
          <p:nvSpPr>
            <p:cNvPr id="23" name="TextBox 22">
              <a:extLst>
                <a:ext uri="{FF2B5EF4-FFF2-40B4-BE49-F238E27FC236}">
                  <a16:creationId xmlns:a16="http://schemas.microsoft.com/office/drawing/2014/main" id="{3D64C365-89C5-4354-885B-6FCFB5F78C24}"/>
                </a:ext>
              </a:extLst>
            </p:cNvPr>
            <p:cNvSpPr txBox="1"/>
            <p:nvPr/>
          </p:nvSpPr>
          <p:spPr>
            <a:xfrm rot="20939437">
              <a:off x="1639941" y="5175170"/>
              <a:ext cx="348172" cy="246221"/>
            </a:xfrm>
            <a:prstGeom prst="rect">
              <a:avLst/>
            </a:prstGeom>
            <a:noFill/>
          </p:spPr>
          <p:txBody>
            <a:bodyPr wrap="none" rtlCol="0">
              <a:spAutoFit/>
            </a:bodyPr>
            <a:lstStyle/>
            <a:p>
              <a:r>
                <a:rPr lang="en-US" sz="1000" b="1" dirty="0">
                  <a:solidFill>
                    <a:prstClr val="white"/>
                  </a:solidFill>
                  <a:latin typeface="Arial" pitchFamily="34" charset="0"/>
                  <a:cs typeface="Arial" pitchFamily="34" charset="0"/>
                </a:rPr>
                <a:t>8A</a:t>
              </a:r>
            </a:p>
          </p:txBody>
        </p:sp>
      </p:grpSp>
      <p:grpSp>
        <p:nvGrpSpPr>
          <p:cNvPr id="25" name="Group 24"/>
          <p:cNvGrpSpPr/>
          <p:nvPr/>
        </p:nvGrpSpPr>
        <p:grpSpPr>
          <a:xfrm>
            <a:off x="-12145" y="296268"/>
            <a:ext cx="9413319" cy="1010044"/>
            <a:chOff x="-2619" y="296268"/>
            <a:chExt cx="7569864" cy="1010044"/>
          </a:xfrm>
        </p:grpSpPr>
        <p:sp>
          <p:nvSpPr>
            <p:cNvPr id="26"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8" name="Rectangle 27"/>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Case Studies: Redd Case</a:t>
            </a:r>
            <a:endParaRPr lang="en-US" sz="2800" dirty="0">
              <a:solidFill>
                <a:prstClr val="white">
                  <a:lumMod val="95000"/>
                </a:prst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8226959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2145" y="296268"/>
            <a:ext cx="9413319" cy="1010044"/>
            <a:chOff x="-2619" y="296268"/>
            <a:chExt cx="7569864" cy="1010044"/>
          </a:xfrm>
        </p:grpSpPr>
        <p:sp>
          <p:nvSpPr>
            <p:cNvPr id="39"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8" name="Rectangle 37"/>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a:t>
            </a:r>
            <a:r>
              <a:rPr lang="en-US" sz="2800" b="1" dirty="0" smtClean="0">
                <a:solidFill>
                  <a:srgbClr val="44546A">
                    <a:lumMod val="60000"/>
                    <a:lumOff val="40000"/>
                  </a:srgbClr>
                </a:solidFill>
                <a:latin typeface="Arial" panose="020B0604020202020204" pitchFamily="34" charset="0"/>
                <a:cs typeface="Arial" panose="020B0604020202020204" pitchFamily="34" charset="0"/>
              </a:rPr>
              <a:t>2: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Educational Advocacy</a:t>
            </a:r>
            <a:endParaRPr lang="en-US" sz="2800" dirty="0">
              <a:solidFill>
                <a:prstClr val="white">
                  <a:lumMod val="95000"/>
                </a:prst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
        <p:nvSpPr>
          <p:cNvPr id="7" name="TextBox 6"/>
          <p:cNvSpPr txBox="1"/>
          <p:nvPr/>
        </p:nvSpPr>
        <p:spPr>
          <a:xfrm>
            <a:off x="248209" y="1721223"/>
            <a:ext cx="5916705" cy="1754326"/>
          </a:xfrm>
          <a:prstGeom prst="rect">
            <a:avLst/>
          </a:prstGeom>
          <a:noFill/>
        </p:spPr>
        <p:txBody>
          <a:bodyPr wrap="square" rtlCol="0">
            <a:spAutoFit/>
          </a:bodyPr>
          <a:lstStyle/>
          <a:p>
            <a:pPr>
              <a:lnSpc>
                <a:spcPct val="200000"/>
              </a:lnSpc>
            </a:pPr>
            <a:endParaRPr lang="en-US" b="1" dirty="0">
              <a:solidFill>
                <a:prstClr val="black"/>
              </a:solidFill>
            </a:endParaRPr>
          </a:p>
          <a:p>
            <a:pPr>
              <a:lnSpc>
                <a:spcPct val="200000"/>
              </a:lnSpc>
            </a:pPr>
            <a:endParaRPr lang="en-US" dirty="0">
              <a:solidFill>
                <a:prstClr val="black"/>
              </a:solidFill>
            </a:endParaRPr>
          </a:p>
          <a:p>
            <a:pPr>
              <a:lnSpc>
                <a:spcPct val="200000"/>
              </a:lnSpc>
            </a:pPr>
            <a:endParaRPr lang="en-US" dirty="0">
              <a:solidFill>
                <a:prstClr val="black"/>
              </a:solidFill>
            </a:endParaRPr>
          </a:p>
        </p:txBody>
      </p:sp>
      <p:sp>
        <p:nvSpPr>
          <p:cNvPr id="2" name="TextBox 1"/>
          <p:cNvSpPr txBox="1"/>
          <p:nvPr/>
        </p:nvSpPr>
        <p:spPr>
          <a:xfrm>
            <a:off x="158563" y="1721223"/>
            <a:ext cx="5542991" cy="4524315"/>
          </a:xfrm>
          <a:prstGeom prst="rect">
            <a:avLst/>
          </a:prstGeom>
          <a:noFill/>
        </p:spPr>
        <p:txBody>
          <a:bodyPr wrap="square" rtlCol="0">
            <a:spAutoFit/>
          </a:bodyPr>
          <a:lstStyle/>
          <a:p>
            <a:r>
              <a:rPr lang="en-US" dirty="0">
                <a:solidFill>
                  <a:prstClr val="black"/>
                </a:solidFill>
                <a:latin typeface="Arial" panose="020B0604020202020204" pitchFamily="34" charset="0"/>
                <a:cs typeface="Arial" panose="020B0604020202020204" pitchFamily="34" charset="0"/>
              </a:rPr>
              <a:t>Chaos in a child’s life often results in the neglect of educational concerns. Children </a:t>
            </a:r>
            <a:r>
              <a:rPr lang="en-US" dirty="0" smtClean="0">
                <a:solidFill>
                  <a:prstClr val="black"/>
                </a:solidFill>
                <a:latin typeface="Arial" panose="020B0604020202020204" pitchFamily="34" charset="0"/>
                <a:cs typeface="Arial" panose="020B0604020202020204" pitchFamily="34" charset="0"/>
              </a:rPr>
              <a:t>in </a:t>
            </a:r>
            <a:r>
              <a:rPr lang="en-US" dirty="0">
                <a:solidFill>
                  <a:prstClr val="black"/>
                </a:solidFill>
                <a:latin typeface="Arial" panose="020B0604020202020204" pitchFamily="34" charset="0"/>
                <a:cs typeface="Arial" panose="020B0604020202020204" pitchFamily="34" charset="0"/>
              </a:rPr>
              <a:t>care may </a:t>
            </a:r>
            <a:r>
              <a:rPr lang="en-US" dirty="0">
                <a:solidFill>
                  <a:srgbClr val="C00000"/>
                </a:solidFill>
                <a:latin typeface="Arial" panose="020B0604020202020204" pitchFamily="34" charset="0"/>
                <a:cs typeface="Arial" panose="020B0604020202020204" pitchFamily="34" charset="0"/>
              </a:rPr>
              <a:t>change </a:t>
            </a:r>
            <a:endParaRPr lang="en-US" dirty="0">
              <a:solidFill>
                <a:prstClr val="black"/>
              </a:solidFill>
              <a:latin typeface="Arial" panose="020B0604020202020204" pitchFamily="34" charset="0"/>
              <a:cs typeface="Arial" panose="020B0604020202020204" pitchFamily="34" charset="0"/>
            </a:endParaRPr>
          </a:p>
          <a:p>
            <a:r>
              <a:rPr lang="en-US" dirty="0" smtClean="0">
                <a:solidFill>
                  <a:srgbClr val="C00000"/>
                </a:solidFill>
                <a:latin typeface="Arial" panose="020B0604020202020204" pitchFamily="34" charset="0"/>
                <a:cs typeface="Arial" panose="020B0604020202020204" pitchFamily="34" charset="0"/>
              </a:rPr>
              <a:t>schools </a:t>
            </a:r>
            <a:r>
              <a:rPr lang="en-US" dirty="0">
                <a:solidFill>
                  <a:srgbClr val="C00000"/>
                </a:solidFill>
                <a:latin typeface="Arial" panose="020B0604020202020204" pitchFamily="34" charset="0"/>
                <a:cs typeface="Arial" panose="020B0604020202020204" pitchFamily="34" charset="0"/>
              </a:rPr>
              <a:t>frequently</a:t>
            </a:r>
            <a:r>
              <a:rPr lang="en-US" dirty="0">
                <a:solidFill>
                  <a:prstClr val="black"/>
                </a:solidFill>
                <a:latin typeface="Arial" panose="020B0604020202020204" pitchFamily="34" charset="0"/>
                <a:cs typeface="Arial" panose="020B0604020202020204" pitchFamily="34" charset="0"/>
              </a:rPr>
              <a:t>, and are </a:t>
            </a:r>
            <a:r>
              <a:rPr lang="en-US" dirty="0">
                <a:solidFill>
                  <a:srgbClr val="C00000"/>
                </a:solidFill>
                <a:latin typeface="Arial" panose="020B0604020202020204" pitchFamily="34" charset="0"/>
                <a:cs typeface="Arial" panose="020B0604020202020204" pitchFamily="34" charset="0"/>
              </a:rPr>
              <a:t>not given the chance to engage </a:t>
            </a:r>
            <a:r>
              <a:rPr lang="en-US" dirty="0">
                <a:solidFill>
                  <a:prstClr val="black"/>
                </a:solidFill>
                <a:latin typeface="Arial" panose="020B0604020202020204" pitchFamily="34" charset="0"/>
                <a:cs typeface="Arial" panose="020B0604020202020204" pitchFamily="34" charset="0"/>
              </a:rPr>
              <a:t>in </a:t>
            </a:r>
            <a:r>
              <a:rPr lang="en-US" dirty="0" smtClean="0">
                <a:solidFill>
                  <a:prstClr val="black"/>
                </a:solidFill>
                <a:latin typeface="Arial" panose="020B0604020202020204" pitchFamily="34" charset="0"/>
                <a:cs typeface="Arial" panose="020B0604020202020204" pitchFamily="34" charset="0"/>
              </a:rPr>
              <a:t>the </a:t>
            </a:r>
            <a:r>
              <a:rPr lang="en-US" dirty="0">
                <a:solidFill>
                  <a:prstClr val="black"/>
                </a:solidFill>
                <a:latin typeface="Arial" panose="020B0604020202020204" pitchFamily="34" charset="0"/>
                <a:cs typeface="Arial" panose="020B0604020202020204" pitchFamily="34" charset="0"/>
              </a:rPr>
              <a:t>school community</a:t>
            </a:r>
            <a:r>
              <a:rPr lang="en-US" dirty="0" smtClean="0">
                <a:solidFill>
                  <a:prstClr val="black"/>
                </a:solidFill>
                <a:latin typeface="Arial" panose="020B0604020202020204" pitchFamily="34" charset="0"/>
                <a:cs typeface="Arial" panose="020B0604020202020204" pitchFamily="34" charset="0"/>
              </a:rPr>
              <a:t>.</a:t>
            </a:r>
            <a:endParaRPr lang="en-US" dirty="0">
              <a:solidFill>
                <a:prstClr val="black"/>
              </a:solidFill>
              <a:latin typeface="Arial" panose="020B0604020202020204" pitchFamily="34" charset="0"/>
              <a:cs typeface="Arial" panose="020B0604020202020204" pitchFamily="34" charset="0"/>
            </a:endParaRPr>
          </a:p>
          <a:p>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Parents or caregivers </a:t>
            </a:r>
            <a:r>
              <a:rPr lang="en-US" dirty="0">
                <a:solidFill>
                  <a:srgbClr val="C00000"/>
                </a:solidFill>
                <a:latin typeface="Arial" panose="020B0604020202020204" pitchFamily="34" charset="0"/>
                <a:cs typeface="Arial" panose="020B0604020202020204" pitchFamily="34" charset="0"/>
              </a:rPr>
              <a:t>may not be available to help </a:t>
            </a:r>
            <a:r>
              <a:rPr lang="en-US" dirty="0">
                <a:solidFill>
                  <a:prstClr val="black"/>
                </a:solidFill>
                <a:latin typeface="Arial" panose="020B0604020202020204" pitchFamily="34" charset="0"/>
                <a:cs typeface="Arial" panose="020B0604020202020204" pitchFamily="34" charset="0"/>
              </a:rPr>
              <a:t>with homework, attend school</a:t>
            </a:r>
          </a:p>
          <a:p>
            <a:r>
              <a:rPr lang="en-US" dirty="0">
                <a:solidFill>
                  <a:prstClr val="black"/>
                </a:solidFill>
                <a:latin typeface="Arial" panose="020B0604020202020204" pitchFamily="34" charset="0"/>
                <a:cs typeface="Arial" panose="020B0604020202020204" pitchFamily="34" charset="0"/>
              </a:rPr>
              <a:t>conferences or make referrals for evaluation when concerns arise</a:t>
            </a:r>
            <a:r>
              <a:rPr lang="en-US" dirty="0" smtClean="0">
                <a:solidFill>
                  <a:prstClr val="black"/>
                </a:solidFill>
                <a:latin typeface="Arial" panose="020B0604020202020204" pitchFamily="34" charset="0"/>
                <a:cs typeface="Arial" panose="020B0604020202020204" pitchFamily="34" charset="0"/>
              </a:rPr>
              <a:t>.</a:t>
            </a:r>
          </a:p>
          <a:p>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Children entering foster care often have </a:t>
            </a:r>
            <a:r>
              <a:rPr lang="en-US" dirty="0">
                <a:solidFill>
                  <a:srgbClr val="C00000"/>
                </a:solidFill>
                <a:latin typeface="Arial" panose="020B0604020202020204" pitchFamily="34" charset="0"/>
                <a:cs typeface="Arial" panose="020B0604020202020204" pitchFamily="34" charset="0"/>
              </a:rPr>
              <a:t>pre-existing</a:t>
            </a:r>
            <a:r>
              <a:rPr lang="en-US" dirty="0">
                <a:solidFill>
                  <a:prstClr val="black"/>
                </a:solidFill>
                <a:latin typeface="Arial" panose="020B0604020202020204" pitchFamily="34" charset="0"/>
                <a:cs typeface="Arial" panose="020B0604020202020204" pitchFamily="34" charset="0"/>
              </a:rPr>
              <a:t> school issues. </a:t>
            </a:r>
            <a:r>
              <a:rPr lang="en-US" dirty="0" smtClean="0">
                <a:solidFill>
                  <a:srgbClr val="C00000"/>
                </a:solidFill>
                <a:latin typeface="Arial" panose="020B0604020202020204" pitchFamily="34" charset="0"/>
                <a:cs typeface="Arial" panose="020B0604020202020204" pitchFamily="34" charset="0"/>
              </a:rPr>
              <a:t>Addressing </a:t>
            </a:r>
            <a:r>
              <a:rPr lang="en-US" dirty="0" smtClean="0">
                <a:solidFill>
                  <a:prstClr val="black"/>
                </a:solidFill>
                <a:latin typeface="Arial" panose="020B0604020202020204" pitchFamily="34" charset="0"/>
                <a:cs typeface="Arial" panose="020B0604020202020204" pitchFamily="34" charset="0"/>
              </a:rPr>
              <a:t>these </a:t>
            </a:r>
            <a:r>
              <a:rPr lang="en-US" dirty="0">
                <a:solidFill>
                  <a:srgbClr val="C00000"/>
                </a:solidFill>
                <a:latin typeface="Arial" panose="020B0604020202020204" pitchFamily="34" charset="0"/>
                <a:cs typeface="Arial" panose="020B0604020202020204" pitchFamily="34" charset="0"/>
              </a:rPr>
              <a:t>issues </a:t>
            </a:r>
            <a:r>
              <a:rPr lang="en-US" dirty="0">
                <a:solidFill>
                  <a:prstClr val="black"/>
                </a:solidFill>
                <a:latin typeface="Arial" panose="020B0604020202020204" pitchFamily="34" charset="0"/>
                <a:cs typeface="Arial" panose="020B0604020202020204" pitchFamily="34" charset="0"/>
              </a:rPr>
              <a:t>can allow a more </a:t>
            </a:r>
            <a:r>
              <a:rPr lang="en-US" dirty="0">
                <a:solidFill>
                  <a:srgbClr val="C00000"/>
                </a:solidFill>
                <a:latin typeface="Arial" panose="020B0604020202020204" pitchFamily="34" charset="0"/>
                <a:cs typeface="Arial" panose="020B0604020202020204" pitchFamily="34" charset="0"/>
              </a:rPr>
              <a:t>positive experience </a:t>
            </a:r>
            <a:r>
              <a:rPr lang="en-US" dirty="0">
                <a:solidFill>
                  <a:prstClr val="black"/>
                </a:solidFill>
                <a:latin typeface="Arial" panose="020B0604020202020204" pitchFamily="34" charset="0"/>
                <a:cs typeface="Arial" panose="020B0604020202020204" pitchFamily="34" charset="0"/>
              </a:rPr>
              <a:t>for a child who hasn’t known </a:t>
            </a:r>
            <a:r>
              <a:rPr lang="en-US" dirty="0" smtClean="0">
                <a:solidFill>
                  <a:prstClr val="black"/>
                </a:solidFill>
                <a:latin typeface="Arial" panose="020B0604020202020204" pitchFamily="34" charset="0"/>
                <a:cs typeface="Arial" panose="020B0604020202020204" pitchFamily="34" charset="0"/>
              </a:rPr>
              <a:t>the </a:t>
            </a:r>
            <a:r>
              <a:rPr lang="en-US" dirty="0">
                <a:solidFill>
                  <a:srgbClr val="C00000"/>
                </a:solidFill>
                <a:latin typeface="Arial" panose="020B0604020202020204" pitchFamily="34" charset="0"/>
                <a:cs typeface="Arial" panose="020B0604020202020204" pitchFamily="34" charset="0"/>
              </a:rPr>
              <a:t>rewards of success </a:t>
            </a:r>
            <a:r>
              <a:rPr lang="en-US" dirty="0">
                <a:solidFill>
                  <a:prstClr val="black"/>
                </a:solidFill>
                <a:latin typeface="Arial" panose="020B0604020202020204" pitchFamily="34" charset="0"/>
                <a:cs typeface="Arial" panose="020B0604020202020204" pitchFamily="34" charset="0"/>
              </a:rPr>
              <a:t>in </a:t>
            </a:r>
            <a:r>
              <a:rPr lang="en-US" dirty="0" smtClean="0">
                <a:solidFill>
                  <a:prstClr val="black"/>
                </a:solidFill>
                <a:latin typeface="Arial" panose="020B0604020202020204" pitchFamily="34" charset="0"/>
                <a:cs typeface="Arial" panose="020B0604020202020204" pitchFamily="34" charset="0"/>
              </a:rPr>
              <a:t>school.</a:t>
            </a:r>
            <a:endParaRPr lang="en-US" dirty="0">
              <a:solidFill>
                <a:prstClr val="black"/>
              </a:solidFill>
              <a:latin typeface="Arial" panose="020B0604020202020204" pitchFamily="34" charset="0"/>
              <a:cs typeface="Arial" panose="020B0604020202020204" pitchFamily="34" charset="0"/>
            </a:endParaRPr>
          </a:p>
          <a:p>
            <a:endParaRPr lang="en-US" dirty="0">
              <a:solidFill>
                <a:prstClr val="black"/>
              </a:solidFill>
              <a:latin typeface="Arial" panose="020B0604020202020204" pitchFamily="34" charset="0"/>
              <a:cs typeface="Arial" panose="020B0604020202020204" pitchFamily="34" charset="0"/>
            </a:endParaRPr>
          </a:p>
          <a:p>
            <a:endParaRPr lang="en-US" dirty="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791200" y="1578568"/>
            <a:ext cx="6056590" cy="40396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0000" endA="300" endPos="38500" dist="508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p:spPr>
      </p:pic>
    </p:spTree>
    <p:custDataLst>
      <p:tags r:id="rId1"/>
    </p:custDataLst>
    <p:extLst>
      <p:ext uri="{BB962C8B-B14F-4D97-AF65-F5344CB8AC3E}">
        <p14:creationId xmlns:p14="http://schemas.microsoft.com/office/powerpoint/2010/main" val="203571919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2145" y="296268"/>
            <a:ext cx="9413319" cy="1010044"/>
            <a:chOff x="-2619" y="296268"/>
            <a:chExt cx="7569864" cy="1010044"/>
          </a:xfrm>
        </p:grpSpPr>
        <p:sp>
          <p:nvSpPr>
            <p:cNvPr id="39"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8" name="Rectangle 37"/>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2 :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a:solidFill>
                  <a:prstClr val="white">
                    <a:lumMod val="95000"/>
                  </a:prstClr>
                </a:solidFill>
                <a:latin typeface="Arial" panose="020B0604020202020204" pitchFamily="34" charset="0"/>
                <a:cs typeface="Arial" panose="020B0604020202020204" pitchFamily="34" charset="0"/>
              </a:rPr>
              <a:t>Activity Time: Educational Needs Assessment</a:t>
            </a: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pic>
        <p:nvPicPr>
          <p:cNvPr id="2" name="Picture 1"/>
          <p:cNvPicPr>
            <a:picLocks noChangeAspect="1"/>
          </p:cNvPicPr>
          <p:nvPr/>
        </p:nvPicPr>
        <p:blipFill>
          <a:blip r:embed="rId5"/>
          <a:stretch>
            <a:fillRect/>
          </a:stretch>
        </p:blipFill>
        <p:spPr>
          <a:xfrm>
            <a:off x="1198605" y="1486186"/>
            <a:ext cx="8693751" cy="4971100"/>
          </a:xfrm>
          <a:prstGeom prst="rect">
            <a:avLst/>
          </a:prstGeom>
        </p:spPr>
      </p:pic>
    </p:spTree>
    <p:custDataLst>
      <p:tags r:id="rId1"/>
    </p:custDataLst>
    <p:extLst>
      <p:ext uri="{BB962C8B-B14F-4D97-AF65-F5344CB8AC3E}">
        <p14:creationId xmlns:p14="http://schemas.microsoft.com/office/powerpoint/2010/main" val="18856581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2145" y="296268"/>
            <a:ext cx="9413319" cy="1010044"/>
            <a:chOff x="-2619" y="296268"/>
            <a:chExt cx="7569864" cy="1010044"/>
          </a:xfrm>
        </p:grpSpPr>
        <p:sp>
          <p:nvSpPr>
            <p:cNvPr id="39"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8" name="Rectangle 37"/>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2 :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a:solidFill>
                  <a:prstClr val="white">
                    <a:lumMod val="95000"/>
                  </a:prstClr>
                </a:solidFill>
                <a:latin typeface="Arial" panose="020B0604020202020204" pitchFamily="34" charset="0"/>
                <a:cs typeface="Arial" panose="020B0604020202020204" pitchFamily="34" charset="0"/>
              </a:rPr>
              <a:t>Activity Time: Educational Needs Assessment</a:t>
            </a: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sp>
        <p:nvSpPr>
          <p:cNvPr id="7" name="TextBox 6"/>
          <p:cNvSpPr txBox="1"/>
          <p:nvPr/>
        </p:nvSpPr>
        <p:spPr>
          <a:xfrm>
            <a:off x="248209" y="1721223"/>
            <a:ext cx="5916705" cy="4801314"/>
          </a:xfrm>
          <a:prstGeom prst="rect">
            <a:avLst/>
          </a:prstGeom>
          <a:noFill/>
        </p:spPr>
        <p:txBody>
          <a:bodyPr wrap="square" rtlCol="0">
            <a:spAutoFit/>
          </a:bodyPr>
          <a:lstStyle/>
          <a:p>
            <a:pPr>
              <a:lnSpc>
                <a:spcPct val="200000"/>
              </a:lnSpc>
            </a:pPr>
            <a:r>
              <a:rPr lang="en-US" b="1" dirty="0">
                <a:solidFill>
                  <a:srgbClr val="44546A">
                    <a:lumMod val="50000"/>
                  </a:srgbClr>
                </a:solidFill>
                <a:latin typeface="Arial" panose="020B0604020202020204" pitchFamily="34" charset="0"/>
                <a:cs typeface="Arial" panose="020B0604020202020204" pitchFamily="34" charset="0"/>
              </a:rPr>
              <a:t>Questions to consider:</a:t>
            </a:r>
          </a:p>
          <a:p>
            <a:pPr marL="342900" indent="-342900">
              <a:buClr>
                <a:srgbClr val="FF0000"/>
              </a:buClr>
              <a:buFont typeface="Wingdings" panose="05000000000000000000" pitchFamily="2" charset="2"/>
              <a:buChar char="ü"/>
            </a:pPr>
            <a:r>
              <a:rPr lang="en-US" dirty="0">
                <a:solidFill>
                  <a:srgbClr val="44546A">
                    <a:lumMod val="50000"/>
                  </a:srgbClr>
                </a:solidFill>
                <a:latin typeface="Arial" panose="020B0604020202020204" pitchFamily="34" charset="0"/>
                <a:cs typeface="Arial" panose="020B0604020202020204" pitchFamily="34" charset="0"/>
              </a:rPr>
              <a:t>How might a tool like </a:t>
            </a:r>
            <a:r>
              <a:rPr lang="en-US" dirty="0" smtClean="0">
                <a:solidFill>
                  <a:srgbClr val="44546A">
                    <a:lumMod val="50000"/>
                  </a:srgbClr>
                </a:solidFill>
                <a:latin typeface="Arial" panose="020B0604020202020204" pitchFamily="34" charset="0"/>
                <a:cs typeface="Arial" panose="020B0604020202020204" pitchFamily="34" charset="0"/>
              </a:rPr>
              <a:t>Educational Needs Assessment </a:t>
            </a:r>
            <a:r>
              <a:rPr lang="en-US" dirty="0">
                <a:solidFill>
                  <a:srgbClr val="44546A">
                    <a:lumMod val="50000"/>
                  </a:srgbClr>
                </a:solidFill>
                <a:latin typeface="Arial" panose="020B0604020202020204" pitchFamily="34" charset="0"/>
                <a:cs typeface="Arial" panose="020B0604020202020204" pitchFamily="34" charset="0"/>
              </a:rPr>
              <a:t>be helpful in a case with an older youth</a:t>
            </a:r>
            <a:r>
              <a:rPr lang="en-US" dirty="0" smtClean="0">
                <a:solidFill>
                  <a:srgbClr val="44546A">
                    <a:lumMod val="50000"/>
                  </a:srgbClr>
                </a:solidFill>
                <a:latin typeface="Arial" panose="020B0604020202020204" pitchFamily="34" charset="0"/>
                <a:cs typeface="Arial" panose="020B0604020202020204" pitchFamily="34" charset="0"/>
              </a:rPr>
              <a:t>?</a:t>
            </a:r>
          </a:p>
          <a:p>
            <a:pPr marL="342900" indent="-342900">
              <a:buClr>
                <a:srgbClr val="FF0000"/>
              </a:buClr>
              <a:buFont typeface="Wingdings" panose="05000000000000000000" pitchFamily="2" charset="2"/>
              <a:buChar char="ü"/>
            </a:pPr>
            <a:endParaRPr lang="en-US" dirty="0" smtClean="0">
              <a:solidFill>
                <a:srgbClr val="44546A">
                  <a:lumMod val="50000"/>
                </a:srgbClr>
              </a:solidFill>
              <a:latin typeface="Arial" panose="020B0604020202020204" pitchFamily="34" charset="0"/>
              <a:cs typeface="Arial" panose="020B0604020202020204" pitchFamily="34" charset="0"/>
            </a:endParaRPr>
          </a:p>
          <a:p>
            <a:pPr marL="342900" indent="-342900">
              <a:buClr>
                <a:srgbClr val="FF0000"/>
              </a:buClr>
              <a:buFont typeface="Wingdings" panose="05000000000000000000" pitchFamily="2" charset="2"/>
              <a:buChar char="ü"/>
            </a:pPr>
            <a:r>
              <a:rPr lang="en-US" dirty="0" smtClean="0">
                <a:solidFill>
                  <a:srgbClr val="44546A">
                    <a:lumMod val="50000"/>
                  </a:srgbClr>
                </a:solidFill>
                <a:latin typeface="Arial" panose="020B0604020202020204" pitchFamily="34" charset="0"/>
                <a:cs typeface="Arial" panose="020B0604020202020204" pitchFamily="34" charset="0"/>
              </a:rPr>
              <a:t>How </a:t>
            </a:r>
            <a:r>
              <a:rPr lang="en-US" dirty="0">
                <a:solidFill>
                  <a:srgbClr val="44546A">
                    <a:lumMod val="50000"/>
                  </a:srgbClr>
                </a:solidFill>
                <a:latin typeface="Arial" panose="020B0604020202020204" pitchFamily="34" charset="0"/>
                <a:cs typeface="Arial" panose="020B0604020202020204" pitchFamily="34" charset="0"/>
              </a:rPr>
              <a:t>might it be helpful in a case with a younger or even preschool-aged child</a:t>
            </a:r>
            <a:r>
              <a:rPr lang="en-US" dirty="0" smtClean="0">
                <a:solidFill>
                  <a:srgbClr val="44546A">
                    <a:lumMod val="50000"/>
                  </a:srgbClr>
                </a:solidFill>
                <a:latin typeface="Arial" panose="020B0604020202020204" pitchFamily="34" charset="0"/>
                <a:cs typeface="Arial" panose="020B0604020202020204" pitchFamily="34" charset="0"/>
              </a:rPr>
              <a:t>?</a:t>
            </a:r>
          </a:p>
          <a:p>
            <a:pPr marL="342900" indent="-342900">
              <a:buClr>
                <a:srgbClr val="FF0000"/>
              </a:buClr>
              <a:buFont typeface="Wingdings" panose="05000000000000000000" pitchFamily="2" charset="2"/>
              <a:buChar char="ü"/>
            </a:pPr>
            <a:endParaRPr lang="en-US" dirty="0">
              <a:solidFill>
                <a:srgbClr val="44546A">
                  <a:lumMod val="50000"/>
                </a:srgbClr>
              </a:solidFill>
              <a:latin typeface="Arial" panose="020B0604020202020204" pitchFamily="34" charset="0"/>
              <a:cs typeface="Arial" panose="020B0604020202020204" pitchFamily="34" charset="0"/>
            </a:endParaRPr>
          </a:p>
          <a:p>
            <a:pPr marL="342900" indent="-342900">
              <a:buClr>
                <a:srgbClr val="FF0000"/>
              </a:buClr>
              <a:buFont typeface="Wingdings" panose="05000000000000000000" pitchFamily="2" charset="2"/>
              <a:buChar char="ü"/>
            </a:pPr>
            <a:endParaRPr lang="en-US" dirty="0">
              <a:solidFill>
                <a:srgbClr val="44546A">
                  <a:lumMod val="50000"/>
                </a:srgbClr>
              </a:solidFill>
              <a:latin typeface="Arial" panose="020B0604020202020204" pitchFamily="34" charset="0"/>
              <a:cs typeface="Arial" panose="020B0604020202020204" pitchFamily="34" charset="0"/>
            </a:endParaRPr>
          </a:p>
          <a:p>
            <a:pPr marL="342900" indent="-342900">
              <a:buClr>
                <a:srgbClr val="FF0000"/>
              </a:buClr>
              <a:buFont typeface="Wingdings" panose="05000000000000000000" pitchFamily="2" charset="2"/>
              <a:buChar char="ü"/>
            </a:pPr>
            <a:r>
              <a:rPr lang="en-US" dirty="0">
                <a:solidFill>
                  <a:srgbClr val="44546A">
                    <a:lumMod val="50000"/>
                  </a:srgbClr>
                </a:solidFill>
                <a:latin typeface="Arial" panose="020B0604020202020204" pitchFamily="34" charset="0"/>
                <a:cs typeface="Arial" panose="020B0604020202020204" pitchFamily="34" charset="0"/>
              </a:rPr>
              <a:t>How might it be helpful in preventing problems and intervening early so that students can be successful?</a:t>
            </a:r>
          </a:p>
          <a:p>
            <a:pPr>
              <a:lnSpc>
                <a:spcPct val="200000"/>
              </a:lnSpc>
            </a:pPr>
            <a:endParaRPr lang="en-US" b="1" dirty="0">
              <a:solidFill>
                <a:prstClr val="black"/>
              </a:solidFill>
            </a:endParaRPr>
          </a:p>
          <a:p>
            <a:pPr>
              <a:lnSpc>
                <a:spcPct val="200000"/>
              </a:lnSpc>
            </a:pPr>
            <a:endParaRPr lang="en-US" dirty="0">
              <a:solidFill>
                <a:prstClr val="black"/>
              </a:solidFill>
            </a:endParaRPr>
          </a:p>
          <a:p>
            <a:pPr>
              <a:lnSpc>
                <a:spcPct val="200000"/>
              </a:lnSpc>
            </a:pPr>
            <a:endParaRPr lang="en-US" dirty="0">
              <a:solidFill>
                <a:prstClr val="black"/>
              </a:solidFill>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2607" r="9497"/>
          <a:stretch/>
        </p:blipFill>
        <p:spPr>
          <a:xfrm>
            <a:off x="6891926" y="1918447"/>
            <a:ext cx="5018496" cy="429729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8638426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2145" y="296268"/>
            <a:ext cx="9413319" cy="1010044"/>
            <a:chOff x="-2619" y="296268"/>
            <a:chExt cx="7569864" cy="1010044"/>
          </a:xfrm>
        </p:grpSpPr>
        <p:sp>
          <p:nvSpPr>
            <p:cNvPr id="39" name="Rectangle 8"/>
            <p:cNvSpPr/>
            <p:nvPr/>
          </p:nvSpPr>
          <p:spPr>
            <a:xfrm>
              <a:off x="-2619" y="1260593"/>
              <a:ext cx="6895393" cy="45719"/>
            </a:xfrm>
            <a:custGeom>
              <a:avLst/>
              <a:gdLst>
                <a:gd name="connsiteX0" fmla="*/ 0 w 5170811"/>
                <a:gd name="connsiteY0" fmla="*/ 0 h 45719"/>
                <a:gd name="connsiteX1" fmla="*/ 5170811 w 5170811"/>
                <a:gd name="connsiteY1" fmla="*/ 0 h 45719"/>
                <a:gd name="connsiteX2" fmla="*/ 5170811 w 5170811"/>
                <a:gd name="connsiteY2" fmla="*/ 45719 h 45719"/>
                <a:gd name="connsiteX3" fmla="*/ 0 w 5170811"/>
                <a:gd name="connsiteY3" fmla="*/ 45719 h 45719"/>
                <a:gd name="connsiteX4" fmla="*/ 0 w 5170811"/>
                <a:gd name="connsiteY4" fmla="*/ 0 h 45719"/>
                <a:gd name="connsiteX0" fmla="*/ 0 w 5170811"/>
                <a:gd name="connsiteY0" fmla="*/ 0 h 45719"/>
                <a:gd name="connsiteX1" fmla="*/ 5170811 w 5170811"/>
                <a:gd name="connsiteY1" fmla="*/ 0 h 45719"/>
                <a:gd name="connsiteX2" fmla="*/ 5148326 w 5170811"/>
                <a:gd name="connsiteY2" fmla="*/ 40722 h 45719"/>
                <a:gd name="connsiteX3" fmla="*/ 0 w 5170811"/>
                <a:gd name="connsiteY3" fmla="*/ 45719 h 45719"/>
                <a:gd name="connsiteX4" fmla="*/ 0 w 5170811"/>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811" h="45719">
                  <a:moveTo>
                    <a:pt x="0" y="0"/>
                  </a:moveTo>
                  <a:lnTo>
                    <a:pt x="5170811" y="0"/>
                  </a:lnTo>
                  <a:lnTo>
                    <a:pt x="5148326" y="40722"/>
                  </a:lnTo>
                  <a:lnTo>
                    <a:pt x="0" y="45719"/>
                  </a:lnTo>
                  <a:lnTo>
                    <a:pt x="0" y="0"/>
                  </a:lnTo>
                  <a:close/>
                </a:path>
              </a:pathLst>
            </a:cu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Rectangle 1"/>
            <p:cNvSpPr/>
            <p:nvPr/>
          </p:nvSpPr>
          <p:spPr>
            <a:xfrm flipH="1">
              <a:off x="-2" y="296268"/>
              <a:ext cx="7567247" cy="986631"/>
            </a:xfrm>
            <a:custGeom>
              <a:avLst/>
              <a:gdLst>
                <a:gd name="connsiteX0" fmla="*/ 0 w 9163574"/>
                <a:gd name="connsiteY0" fmla="*/ 0 h 1249960"/>
                <a:gd name="connsiteX1" fmla="*/ 9163574 w 9163574"/>
                <a:gd name="connsiteY1" fmla="*/ 0 h 1249960"/>
                <a:gd name="connsiteX2" fmla="*/ 9163574 w 9163574"/>
                <a:gd name="connsiteY2" fmla="*/ 1249960 h 1249960"/>
                <a:gd name="connsiteX3" fmla="*/ 0 w 9163574"/>
                <a:gd name="connsiteY3" fmla="*/ 1249960 h 1249960"/>
                <a:gd name="connsiteX4" fmla="*/ 0 w 9163574"/>
                <a:gd name="connsiteY4" fmla="*/ 0 h 1249960"/>
                <a:gd name="connsiteX0" fmla="*/ 0 w 10046002"/>
                <a:gd name="connsiteY0" fmla="*/ 0 h 1278735"/>
                <a:gd name="connsiteX1" fmla="*/ 10046002 w 10046002"/>
                <a:gd name="connsiteY1" fmla="*/ 28775 h 1278735"/>
                <a:gd name="connsiteX2" fmla="*/ 10046002 w 10046002"/>
                <a:gd name="connsiteY2" fmla="*/ 1278735 h 1278735"/>
                <a:gd name="connsiteX3" fmla="*/ 882428 w 10046002"/>
                <a:gd name="connsiteY3" fmla="*/ 1278735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1000725 w 10046002"/>
                <a:gd name="connsiteY3" fmla="*/ 1253157 h 1278735"/>
                <a:gd name="connsiteX4" fmla="*/ 0 w 10046002"/>
                <a:gd name="connsiteY4" fmla="*/ 0 h 1278735"/>
                <a:gd name="connsiteX0" fmla="*/ 0 w 10046002"/>
                <a:gd name="connsiteY0" fmla="*/ 0 h 1278735"/>
                <a:gd name="connsiteX1" fmla="*/ 10046002 w 10046002"/>
                <a:gd name="connsiteY1" fmla="*/ 28775 h 1278735"/>
                <a:gd name="connsiteX2" fmla="*/ 10046002 w 10046002"/>
                <a:gd name="connsiteY2" fmla="*/ 1278735 h 1278735"/>
                <a:gd name="connsiteX3" fmla="*/ 904809 w 10046002"/>
                <a:gd name="connsiteY3" fmla="*/ 1272340 h 1278735"/>
                <a:gd name="connsiteX4" fmla="*/ 0 w 10046002"/>
                <a:gd name="connsiteY4" fmla="*/ 0 h 1278735"/>
                <a:gd name="connsiteX0" fmla="*/ 0 w 10046002"/>
                <a:gd name="connsiteY0" fmla="*/ 0 h 1278735"/>
                <a:gd name="connsiteX1" fmla="*/ 10036411 w 10046002"/>
                <a:gd name="connsiteY1" fmla="*/ 3198 h 1278735"/>
                <a:gd name="connsiteX2" fmla="*/ 10046002 w 10046002"/>
                <a:gd name="connsiteY2" fmla="*/ 1278735 h 1278735"/>
                <a:gd name="connsiteX3" fmla="*/ 904809 w 10046002"/>
                <a:gd name="connsiteY3" fmla="*/ 1272340 h 1278735"/>
                <a:gd name="connsiteX4" fmla="*/ 0 w 10046002"/>
                <a:gd name="connsiteY4" fmla="*/ 0 h 127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6002" h="1278735">
                  <a:moveTo>
                    <a:pt x="0" y="0"/>
                  </a:moveTo>
                  <a:lnTo>
                    <a:pt x="10036411" y="3198"/>
                  </a:lnTo>
                  <a:lnTo>
                    <a:pt x="10046002" y="1278735"/>
                  </a:lnTo>
                  <a:lnTo>
                    <a:pt x="904809" y="1272340"/>
                  </a:lnTo>
                  <a:lnTo>
                    <a:pt x="0" y="0"/>
                  </a:lnTo>
                  <a:close/>
                </a:path>
              </a:pathLst>
            </a:custGeom>
            <a:solidFill>
              <a:srgbClr val="113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8" name="Rectangle 37"/>
          <p:cNvSpPr/>
          <p:nvPr/>
        </p:nvSpPr>
        <p:spPr>
          <a:xfrm>
            <a:off x="104774" y="328792"/>
            <a:ext cx="7882169" cy="954107"/>
          </a:xfrm>
          <a:prstGeom prst="rect">
            <a:avLst/>
          </a:prstGeom>
        </p:spPr>
        <p:txBody>
          <a:bodyPr wrap="square">
            <a:spAutoFit/>
          </a:bodyPr>
          <a:lstStyle/>
          <a:p>
            <a:r>
              <a:rPr lang="en-US" sz="2800" b="1" dirty="0">
                <a:solidFill>
                  <a:srgbClr val="44546A">
                    <a:lumMod val="60000"/>
                    <a:lumOff val="40000"/>
                  </a:srgbClr>
                </a:solidFill>
                <a:latin typeface="Arial" panose="020B0604020202020204" pitchFamily="34" charset="0"/>
                <a:cs typeface="Arial" panose="020B0604020202020204" pitchFamily="34" charset="0"/>
              </a:rPr>
              <a:t>Pre-Service Training: Day 2 : </a:t>
            </a:r>
            <a:r>
              <a:rPr lang="en-US" sz="2800" dirty="0">
                <a:solidFill>
                  <a:prstClr val="white">
                    <a:lumMod val="95000"/>
                  </a:prstClr>
                </a:solidFill>
                <a:latin typeface="Proxima Nova Rg" panose="02000506030000020004" pitchFamily="50" charset="0"/>
              </a:rPr>
              <a:t/>
            </a:r>
            <a:br>
              <a:rPr lang="en-US" sz="2800" dirty="0">
                <a:solidFill>
                  <a:prstClr val="white">
                    <a:lumMod val="95000"/>
                  </a:prstClr>
                </a:solidFill>
                <a:latin typeface="Proxima Nova Rg" panose="02000506030000020004" pitchFamily="50" charset="0"/>
              </a:rPr>
            </a:br>
            <a:r>
              <a:rPr lang="en-US" sz="2800" dirty="0" smtClean="0">
                <a:solidFill>
                  <a:prstClr val="white">
                    <a:lumMod val="95000"/>
                  </a:prstClr>
                </a:solidFill>
                <a:latin typeface="Arial" panose="020B0604020202020204" pitchFamily="34" charset="0"/>
                <a:cs typeface="Arial" panose="020B0604020202020204" pitchFamily="34" charset="0"/>
              </a:rPr>
              <a:t>Advocating for Older Youth</a:t>
            </a:r>
            <a:endParaRPr lang="en-US" sz="2800" dirty="0">
              <a:solidFill>
                <a:prstClr val="white">
                  <a:lumMod val="95000"/>
                </a:prst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12216"/>
          <a:stretch/>
        </p:blipFill>
        <p:spPr>
          <a:xfrm>
            <a:off x="10705741" y="57028"/>
            <a:ext cx="1477558" cy="64008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3421" y="1444413"/>
            <a:ext cx="8116064" cy="54135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2026551" y="1643886"/>
            <a:ext cx="7934042" cy="400110"/>
          </a:xfrm>
          <a:prstGeom prst="rect">
            <a:avLst/>
          </a:prstGeom>
        </p:spPr>
        <p:txBody>
          <a:bodyPr wrap="square">
            <a:spAutoFit/>
          </a:bodyPr>
          <a:lstStyle/>
          <a:p>
            <a:pPr algn="ctr"/>
            <a:r>
              <a:rPr lang="en-US" sz="2000" dirty="0" smtClean="0">
                <a:solidFill>
                  <a:prstClr val="black"/>
                </a:solidFill>
                <a:latin typeface="Arial" panose="020B0604020202020204" pitchFamily="34" charset="0"/>
                <a:cs typeface="Arial" panose="020B0604020202020204" pitchFamily="34" charset="0"/>
              </a:rPr>
              <a:t>Older Youth in foster care may have different needs, such as:</a:t>
            </a:r>
            <a:endParaRPr lang="en-US" sz="2000" dirty="0">
              <a:solidFill>
                <a:prstClr val="black"/>
              </a:solidFill>
              <a:latin typeface="Arial" panose="020B0604020202020204" pitchFamily="34" charset="0"/>
              <a:cs typeface="Arial" panose="020B0604020202020204" pitchFamily="34" charset="0"/>
            </a:endParaRPr>
          </a:p>
        </p:txBody>
      </p:sp>
      <p:grpSp>
        <p:nvGrpSpPr>
          <p:cNvPr id="35" name="Group 34"/>
          <p:cNvGrpSpPr/>
          <p:nvPr/>
        </p:nvGrpSpPr>
        <p:grpSpPr>
          <a:xfrm>
            <a:off x="358042" y="3095847"/>
            <a:ext cx="10846822" cy="2378792"/>
            <a:chOff x="358042" y="3095847"/>
            <a:chExt cx="10846822" cy="2378792"/>
          </a:xfrm>
        </p:grpSpPr>
        <p:sp>
          <p:nvSpPr>
            <p:cNvPr id="9" name="Rectangle 8"/>
            <p:cNvSpPr/>
            <p:nvPr/>
          </p:nvSpPr>
          <p:spPr>
            <a:xfrm>
              <a:off x="358042" y="3394370"/>
              <a:ext cx="10846822" cy="2080269"/>
            </a:xfrm>
            <a:prstGeom prst="rect">
              <a:avLst/>
            </a:prstGeom>
            <a:solidFill>
              <a:schemeClr val="bg1">
                <a:lumMod val="85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ffectLst>
                  <a:glow rad="63500">
                    <a:srgbClr val="4472C4">
                      <a:satMod val="175000"/>
                      <a:alpha val="40000"/>
                    </a:srgbClr>
                  </a:glow>
                </a:effectLst>
              </a:endParaRPr>
            </a:p>
          </p:txBody>
        </p:sp>
        <p:sp>
          <p:nvSpPr>
            <p:cNvPr id="12" name="Isosceles Triangle 11"/>
            <p:cNvSpPr/>
            <p:nvPr/>
          </p:nvSpPr>
          <p:spPr>
            <a:xfrm>
              <a:off x="358042" y="3105626"/>
              <a:ext cx="1246562" cy="298524"/>
            </a:xfrm>
            <a:prstGeom prst="triangle">
              <a:avLst>
                <a:gd name="adj" fmla="val 100000"/>
              </a:avLst>
            </a:prstGeom>
            <a:gradFill flip="none" rotWithShape="1">
              <a:gsLst>
                <a:gs pos="0">
                  <a:srgbClr val="ED1B2E">
                    <a:shade val="30000"/>
                    <a:satMod val="115000"/>
                  </a:srgbClr>
                </a:gs>
                <a:gs pos="50000">
                  <a:srgbClr val="ED1B2E">
                    <a:shade val="67500"/>
                    <a:satMod val="115000"/>
                  </a:srgbClr>
                </a:gs>
                <a:gs pos="100000">
                  <a:srgbClr val="ED1B2E">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640985" y="5069117"/>
              <a:ext cx="1300356" cy="369332"/>
            </a:xfrm>
            <a:prstGeom prst="rect">
              <a:avLst/>
            </a:prstGeom>
          </p:spPr>
          <p:txBody>
            <a:bodyPr wrap="none">
              <a:spAutoFit/>
            </a:bodyPr>
            <a:lstStyle/>
            <a:p>
              <a:pPr>
                <a:buClr>
                  <a:srgbClr val="C00000"/>
                </a:buClr>
              </a:pPr>
              <a:r>
                <a:rPr lang="en-US" b="1" dirty="0">
                  <a:solidFill>
                    <a:srgbClr val="44546A">
                      <a:lumMod val="50000"/>
                    </a:srgbClr>
                  </a:solidFill>
                  <a:latin typeface="Arial" panose="020B0604020202020204" pitchFamily="34" charset="0"/>
                  <a:cs typeface="Arial" panose="020B0604020202020204" pitchFamily="34" charset="0"/>
                </a:rPr>
                <a:t>Education</a:t>
              </a:r>
            </a:p>
          </p:txBody>
        </p:sp>
        <p:sp>
          <p:nvSpPr>
            <p:cNvPr id="17" name="Rectangle 16"/>
            <p:cNvSpPr/>
            <p:nvPr/>
          </p:nvSpPr>
          <p:spPr>
            <a:xfrm>
              <a:off x="2497615" y="5069117"/>
              <a:ext cx="2065445" cy="369332"/>
            </a:xfrm>
            <a:prstGeom prst="rect">
              <a:avLst/>
            </a:prstGeom>
          </p:spPr>
          <p:txBody>
            <a:bodyPr wrap="square">
              <a:spAutoFit/>
            </a:bodyPr>
            <a:lstStyle/>
            <a:p>
              <a:pPr algn="ctr">
                <a:buClr>
                  <a:srgbClr val="C00000"/>
                </a:buClr>
              </a:pPr>
              <a:r>
                <a:rPr lang="en-US" b="1" dirty="0" smtClean="0">
                  <a:solidFill>
                    <a:srgbClr val="44546A">
                      <a:lumMod val="50000"/>
                    </a:srgbClr>
                  </a:solidFill>
                  <a:latin typeface="Arial" panose="020B0604020202020204" pitchFamily="34" charset="0"/>
                  <a:cs typeface="Arial" panose="020B0604020202020204" pitchFamily="34" charset="0"/>
                </a:rPr>
                <a:t>Living </a:t>
              </a:r>
              <a:r>
                <a:rPr lang="en-US" b="1" dirty="0">
                  <a:solidFill>
                    <a:srgbClr val="44546A">
                      <a:lumMod val="50000"/>
                    </a:srgbClr>
                  </a:solidFill>
                  <a:latin typeface="Arial" panose="020B0604020202020204" pitchFamily="34" charset="0"/>
                  <a:cs typeface="Arial" panose="020B0604020202020204" pitchFamily="34" charset="0"/>
                </a:rPr>
                <a:t>Situation</a:t>
              </a:r>
            </a:p>
          </p:txBody>
        </p:sp>
        <p:sp>
          <p:nvSpPr>
            <p:cNvPr id="18" name="Rectangle 17"/>
            <p:cNvSpPr/>
            <p:nvPr/>
          </p:nvSpPr>
          <p:spPr>
            <a:xfrm>
              <a:off x="5000719" y="5069117"/>
              <a:ext cx="1685077" cy="369332"/>
            </a:xfrm>
            <a:prstGeom prst="rect">
              <a:avLst/>
            </a:prstGeom>
          </p:spPr>
          <p:txBody>
            <a:bodyPr wrap="none">
              <a:spAutoFit/>
            </a:bodyPr>
            <a:lstStyle/>
            <a:p>
              <a:pPr>
                <a:buClr>
                  <a:srgbClr val="C00000"/>
                </a:buClr>
              </a:pPr>
              <a:r>
                <a:rPr lang="en-US" b="1" dirty="0">
                  <a:solidFill>
                    <a:srgbClr val="44546A">
                      <a:lumMod val="50000"/>
                    </a:srgbClr>
                  </a:solidFill>
                  <a:latin typeface="Arial" panose="020B0604020202020204" pitchFamily="34" charset="0"/>
                  <a:cs typeface="Arial" panose="020B0604020202020204" pitchFamily="34" charset="0"/>
                </a:rPr>
                <a:t>Mental Health</a:t>
              </a:r>
            </a:p>
          </p:txBody>
        </p:sp>
        <p:sp>
          <p:nvSpPr>
            <p:cNvPr id="19" name="Rectangle 18"/>
            <p:cNvSpPr/>
            <p:nvPr/>
          </p:nvSpPr>
          <p:spPr>
            <a:xfrm>
              <a:off x="7246769" y="5069117"/>
              <a:ext cx="1569660" cy="369332"/>
            </a:xfrm>
            <a:prstGeom prst="rect">
              <a:avLst/>
            </a:prstGeom>
          </p:spPr>
          <p:txBody>
            <a:bodyPr wrap="none">
              <a:spAutoFit/>
            </a:bodyPr>
            <a:lstStyle/>
            <a:p>
              <a:pPr>
                <a:buClr>
                  <a:srgbClr val="C00000"/>
                </a:buClr>
              </a:pPr>
              <a:r>
                <a:rPr lang="en-US" b="1" dirty="0">
                  <a:solidFill>
                    <a:srgbClr val="44546A">
                      <a:lumMod val="50000"/>
                    </a:srgbClr>
                  </a:solidFill>
                  <a:latin typeface="Arial" panose="020B0604020202020204" pitchFamily="34" charset="0"/>
                  <a:cs typeface="Arial" panose="020B0604020202020204" pitchFamily="34" charset="0"/>
                </a:rPr>
                <a:t>Employment</a:t>
              </a:r>
            </a:p>
          </p:txBody>
        </p:sp>
        <p:sp>
          <p:nvSpPr>
            <p:cNvPr id="20" name="Rectangle 19"/>
            <p:cNvSpPr/>
            <p:nvPr/>
          </p:nvSpPr>
          <p:spPr>
            <a:xfrm>
              <a:off x="9705591" y="5069117"/>
              <a:ext cx="1184940" cy="369332"/>
            </a:xfrm>
            <a:prstGeom prst="rect">
              <a:avLst/>
            </a:prstGeom>
          </p:spPr>
          <p:txBody>
            <a:bodyPr wrap="none">
              <a:spAutoFit/>
            </a:bodyPr>
            <a:lstStyle/>
            <a:p>
              <a:pPr>
                <a:buClr>
                  <a:srgbClr val="C00000"/>
                </a:buClr>
              </a:pPr>
              <a:r>
                <a:rPr lang="en-US" b="1" dirty="0">
                  <a:solidFill>
                    <a:srgbClr val="44546A">
                      <a:lumMod val="50000"/>
                    </a:srgbClr>
                  </a:solidFill>
                  <a:latin typeface="Arial" panose="020B0604020202020204" pitchFamily="34" charset="0"/>
                  <a:cs typeface="Arial" panose="020B0604020202020204" pitchFamily="34" charset="0"/>
                </a:rPr>
                <a:t>Finances</a:t>
              </a:r>
            </a:p>
          </p:txBody>
        </p:sp>
        <p:pic>
          <p:nvPicPr>
            <p:cNvPr id="21" name="Picture 20"/>
            <p:cNvPicPr>
              <a:picLocks noChangeAspect="1"/>
            </p:cNvPicPr>
            <p:nvPr/>
          </p:nvPicPr>
          <p:blipFill>
            <a:blip r:embed="rId6"/>
            <a:stretch>
              <a:fillRect/>
            </a:stretch>
          </p:blipFill>
          <p:spPr>
            <a:xfrm>
              <a:off x="488871" y="3565664"/>
              <a:ext cx="1472020" cy="1473394"/>
            </a:xfrm>
            <a:prstGeom prst="rect">
              <a:avLst/>
            </a:prstGeom>
          </p:spPr>
        </p:pic>
        <p:pic>
          <p:nvPicPr>
            <p:cNvPr id="22" name="Picture 21"/>
            <p:cNvPicPr>
              <a:picLocks noChangeAspect="1"/>
            </p:cNvPicPr>
            <p:nvPr/>
          </p:nvPicPr>
          <p:blipFill>
            <a:blip r:embed="rId6"/>
            <a:stretch>
              <a:fillRect/>
            </a:stretch>
          </p:blipFill>
          <p:spPr>
            <a:xfrm>
              <a:off x="2758506" y="3565664"/>
              <a:ext cx="1472020" cy="1473394"/>
            </a:xfrm>
            <a:prstGeom prst="rect">
              <a:avLst/>
            </a:prstGeom>
          </p:spPr>
        </p:pic>
        <p:pic>
          <p:nvPicPr>
            <p:cNvPr id="23" name="Picture 22"/>
            <p:cNvPicPr>
              <a:picLocks noChangeAspect="1"/>
            </p:cNvPicPr>
            <p:nvPr/>
          </p:nvPicPr>
          <p:blipFill>
            <a:blip r:embed="rId6"/>
            <a:stretch>
              <a:fillRect/>
            </a:stretch>
          </p:blipFill>
          <p:spPr>
            <a:xfrm>
              <a:off x="5028141" y="3565664"/>
              <a:ext cx="1472020" cy="1473394"/>
            </a:xfrm>
            <a:prstGeom prst="rect">
              <a:avLst/>
            </a:prstGeom>
          </p:spPr>
        </p:pic>
        <p:pic>
          <p:nvPicPr>
            <p:cNvPr id="24" name="Picture 23"/>
            <p:cNvPicPr>
              <a:picLocks noChangeAspect="1"/>
            </p:cNvPicPr>
            <p:nvPr/>
          </p:nvPicPr>
          <p:blipFill>
            <a:blip r:embed="rId6"/>
            <a:stretch>
              <a:fillRect/>
            </a:stretch>
          </p:blipFill>
          <p:spPr>
            <a:xfrm>
              <a:off x="7297776" y="3565664"/>
              <a:ext cx="1472020" cy="1473394"/>
            </a:xfrm>
            <a:prstGeom prst="rect">
              <a:avLst/>
            </a:prstGeom>
          </p:spPr>
        </p:pic>
        <p:pic>
          <p:nvPicPr>
            <p:cNvPr id="26" name="Picture 25"/>
            <p:cNvPicPr>
              <a:picLocks noChangeAspect="1"/>
            </p:cNvPicPr>
            <p:nvPr/>
          </p:nvPicPr>
          <p:blipFill>
            <a:blip r:embed="rId6"/>
            <a:stretch>
              <a:fillRect/>
            </a:stretch>
          </p:blipFill>
          <p:spPr>
            <a:xfrm>
              <a:off x="9567409" y="3565664"/>
              <a:ext cx="1472020" cy="1473394"/>
            </a:xfrm>
            <a:prstGeom prst="rect">
              <a:avLst/>
            </a:prstGeom>
          </p:spPr>
        </p:pic>
        <p:pic>
          <p:nvPicPr>
            <p:cNvPr id="27" name="Picture 26"/>
            <p:cNvPicPr>
              <a:picLocks noChangeAspect="1"/>
            </p:cNvPicPr>
            <p:nvPr/>
          </p:nvPicPr>
          <p:blipFill>
            <a:blip r:embed="rId7"/>
            <a:stretch>
              <a:fillRect/>
            </a:stretch>
          </p:blipFill>
          <p:spPr>
            <a:xfrm>
              <a:off x="856704" y="3883538"/>
              <a:ext cx="756375" cy="732601"/>
            </a:xfrm>
            <a:prstGeom prst="rect">
              <a:avLst/>
            </a:prstGeom>
          </p:spPr>
        </p:pic>
        <p:pic>
          <p:nvPicPr>
            <p:cNvPr id="28" name="Picture 27"/>
            <p:cNvPicPr>
              <a:picLocks noChangeAspect="1"/>
            </p:cNvPicPr>
            <p:nvPr/>
          </p:nvPicPr>
          <p:blipFill>
            <a:blip r:embed="rId8"/>
            <a:stretch>
              <a:fillRect/>
            </a:stretch>
          </p:blipFill>
          <p:spPr>
            <a:xfrm>
              <a:off x="3120268" y="3895416"/>
              <a:ext cx="781057" cy="708844"/>
            </a:xfrm>
            <a:prstGeom prst="rect">
              <a:avLst/>
            </a:prstGeom>
          </p:spPr>
        </p:pic>
        <p:pic>
          <p:nvPicPr>
            <p:cNvPr id="29" name="Picture 28"/>
            <p:cNvPicPr>
              <a:picLocks noChangeAspect="1"/>
            </p:cNvPicPr>
            <p:nvPr/>
          </p:nvPicPr>
          <p:blipFill>
            <a:blip r:embed="rId9"/>
            <a:stretch>
              <a:fillRect/>
            </a:stretch>
          </p:blipFill>
          <p:spPr>
            <a:xfrm>
              <a:off x="5408515" y="3881824"/>
              <a:ext cx="833935" cy="736029"/>
            </a:xfrm>
            <a:prstGeom prst="rect">
              <a:avLst/>
            </a:prstGeom>
          </p:spPr>
        </p:pic>
        <p:pic>
          <p:nvPicPr>
            <p:cNvPr id="30" name="Picture 29"/>
            <p:cNvPicPr>
              <a:picLocks noChangeAspect="1"/>
            </p:cNvPicPr>
            <p:nvPr/>
          </p:nvPicPr>
          <p:blipFill>
            <a:blip r:embed="rId10"/>
            <a:stretch>
              <a:fillRect/>
            </a:stretch>
          </p:blipFill>
          <p:spPr>
            <a:xfrm>
              <a:off x="7749640" y="3939757"/>
              <a:ext cx="708544" cy="620162"/>
            </a:xfrm>
            <a:prstGeom prst="rect">
              <a:avLst/>
            </a:prstGeom>
          </p:spPr>
        </p:pic>
        <p:pic>
          <p:nvPicPr>
            <p:cNvPr id="31" name="Picture 30"/>
            <p:cNvPicPr>
              <a:picLocks noChangeAspect="1"/>
            </p:cNvPicPr>
            <p:nvPr/>
          </p:nvPicPr>
          <p:blipFill>
            <a:blip r:embed="rId11"/>
            <a:stretch>
              <a:fillRect/>
            </a:stretch>
          </p:blipFill>
          <p:spPr>
            <a:xfrm>
              <a:off x="9965373" y="3777452"/>
              <a:ext cx="697846" cy="944772"/>
            </a:xfrm>
            <a:prstGeom prst="rect">
              <a:avLst/>
            </a:prstGeom>
          </p:spPr>
        </p:pic>
        <p:sp>
          <p:nvSpPr>
            <p:cNvPr id="36" name="Isosceles Triangle 35"/>
            <p:cNvSpPr/>
            <p:nvPr/>
          </p:nvSpPr>
          <p:spPr>
            <a:xfrm flipH="1">
              <a:off x="9965371" y="3095847"/>
              <a:ext cx="1239492" cy="308303"/>
            </a:xfrm>
            <a:prstGeom prst="triangle">
              <a:avLst>
                <a:gd name="adj" fmla="val 100000"/>
              </a:avLst>
            </a:prstGeom>
            <a:gradFill flip="none" rotWithShape="1">
              <a:gsLst>
                <a:gs pos="0">
                  <a:srgbClr val="ED1B2E">
                    <a:shade val="30000"/>
                    <a:satMod val="115000"/>
                  </a:srgbClr>
                </a:gs>
                <a:gs pos="50000">
                  <a:srgbClr val="ED1B2E">
                    <a:shade val="67500"/>
                    <a:satMod val="115000"/>
                  </a:srgbClr>
                </a:gs>
                <a:gs pos="100000">
                  <a:srgbClr val="ED1B2E">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custDataLst>
      <p:tags r:id="rId1"/>
    </p:custDataLst>
    <p:extLst>
      <p:ext uri="{BB962C8B-B14F-4D97-AF65-F5344CB8AC3E}">
        <p14:creationId xmlns:p14="http://schemas.microsoft.com/office/powerpoint/2010/main" val="218170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0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43327</TotalTime>
  <Words>11557</Words>
  <Application>Microsoft Office PowerPoint</Application>
  <PresentationFormat>Widescreen</PresentationFormat>
  <Paragraphs>1213</Paragraphs>
  <Slides>111</Slides>
  <Notes>111</Notes>
  <HiddenSlides>1</HiddenSlides>
  <MMClips>5</MMClips>
  <ScaleCrop>false</ScaleCrop>
  <HeadingPairs>
    <vt:vector size="8" baseType="variant">
      <vt:variant>
        <vt:lpstr>Fonts Used</vt:lpstr>
      </vt:variant>
      <vt:variant>
        <vt:i4>17</vt:i4>
      </vt:variant>
      <vt:variant>
        <vt:lpstr>Theme</vt:lpstr>
      </vt:variant>
      <vt:variant>
        <vt:i4>19</vt:i4>
      </vt:variant>
      <vt:variant>
        <vt:lpstr>Embedded OLE Servers</vt:lpstr>
      </vt:variant>
      <vt:variant>
        <vt:i4>1</vt:i4>
      </vt:variant>
      <vt:variant>
        <vt:lpstr>Slide Titles</vt:lpstr>
      </vt:variant>
      <vt:variant>
        <vt:i4>111</vt:i4>
      </vt:variant>
    </vt:vector>
  </HeadingPairs>
  <TitlesOfParts>
    <vt:vector size="148" baseType="lpstr">
      <vt:lpstr>Albertus Extra Bold</vt:lpstr>
      <vt:lpstr>Arial</vt:lpstr>
      <vt:lpstr>Arial Black</vt:lpstr>
      <vt:lpstr>Baskerville Old Face</vt:lpstr>
      <vt:lpstr>Bradley Hand ITC</vt:lpstr>
      <vt:lpstr>Broadway</vt:lpstr>
      <vt:lpstr>Calibri</vt:lpstr>
      <vt:lpstr>Calibri Light</vt:lpstr>
      <vt:lpstr>Century</vt:lpstr>
      <vt:lpstr>CG Times</vt:lpstr>
      <vt:lpstr>Corbel</vt:lpstr>
      <vt:lpstr>Courier New</vt:lpstr>
      <vt:lpstr>Ebrima</vt:lpstr>
      <vt:lpstr>Geometr415 Lt BT</vt:lpstr>
      <vt:lpstr>Proxima Nova Rg</vt:lpstr>
      <vt:lpstr>Viner Hand ITC</vt:lpstr>
      <vt:lpstr>Wingdings</vt:lpstr>
      <vt:lpstr>Office Theme</vt:lpstr>
      <vt:lpstr>1_Office Theme</vt:lpstr>
      <vt:lpstr>2_Office Theme</vt:lpstr>
      <vt:lpstr>3_Office Theme</vt:lpstr>
      <vt:lpstr>4_Office Theme</vt:lpstr>
      <vt:lpstr>6_Office Theme</vt:lpstr>
      <vt:lpstr>7_Office Theme</vt:lpstr>
      <vt:lpstr>8_Office Theme</vt:lpstr>
      <vt:lpstr>9_Office Theme</vt:lpstr>
      <vt:lpstr>10_Office Theme</vt:lpstr>
      <vt:lpstr>11_Office Theme</vt:lpstr>
      <vt:lpstr>15_Office Theme</vt:lpstr>
      <vt:lpstr>16_Office Theme</vt:lpstr>
      <vt:lpstr>18_Office Theme</vt:lpstr>
      <vt:lpstr>19_Office Theme</vt:lpstr>
      <vt:lpstr>20_Office Theme</vt:lpstr>
      <vt:lpstr>21_Office Theme</vt:lpstr>
      <vt:lpstr>28_Office Theme</vt:lpstr>
      <vt:lpstr>29_Office Theme</vt:lpstr>
      <vt:lpstr>think-cell Slide</vt:lpstr>
      <vt:lpstr>PowerPoint Presentation</vt:lpstr>
      <vt:lpstr>PowerPoint Presentation</vt:lpstr>
      <vt:lpstr>PowerPoint Presentation</vt:lpstr>
      <vt:lpstr>PowerPoint Presentation</vt:lpstr>
      <vt:lpstr>Pre-Service Training: Day 1  Recap of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Pre-Service Training: Day 2  Oregon Safety Model </vt:lpstr>
      <vt:lpstr>Pre-Service Training: Day 2  Oregon Safety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Marsha Kabakov</dc:creator>
  <cp:lastModifiedBy>CASA14</cp:lastModifiedBy>
  <cp:revision>490</cp:revision>
  <cp:lastPrinted>2022-02-03T22:53:49Z</cp:lastPrinted>
  <dcterms:created xsi:type="dcterms:W3CDTF">2018-05-03T16:16:09Z</dcterms:created>
  <dcterms:modified xsi:type="dcterms:W3CDTF">2023-07-21T23:25:02Z</dcterms:modified>
</cp:coreProperties>
</file>